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3790" y="172504"/>
            <a:ext cx="7181850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15458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5458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195" y="255728"/>
            <a:ext cx="1563977" cy="16312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21512" y="242010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5">
                <a:moveTo>
                  <a:pt x="170853" y="90043"/>
                </a:moveTo>
                <a:lnTo>
                  <a:pt x="170332" y="84950"/>
                </a:lnTo>
                <a:lnTo>
                  <a:pt x="169545" y="80708"/>
                </a:lnTo>
                <a:lnTo>
                  <a:pt x="89344" y="80708"/>
                </a:lnTo>
                <a:lnTo>
                  <a:pt x="89344" y="104863"/>
                </a:lnTo>
                <a:lnTo>
                  <a:pt x="146202" y="104863"/>
                </a:lnTo>
                <a:lnTo>
                  <a:pt x="144386" y="114287"/>
                </a:lnTo>
                <a:lnTo>
                  <a:pt x="116522" y="146977"/>
                </a:lnTo>
                <a:lnTo>
                  <a:pt x="88925" y="152666"/>
                </a:lnTo>
                <a:lnTo>
                  <a:pt x="64236" y="147637"/>
                </a:lnTo>
                <a:lnTo>
                  <a:pt x="44272" y="133883"/>
                </a:lnTo>
                <a:lnTo>
                  <a:pt x="30924" y="113449"/>
                </a:lnTo>
                <a:lnTo>
                  <a:pt x="26060" y="88392"/>
                </a:lnTo>
                <a:lnTo>
                  <a:pt x="30924" y="63360"/>
                </a:lnTo>
                <a:lnTo>
                  <a:pt x="44272" y="42938"/>
                </a:lnTo>
                <a:lnTo>
                  <a:pt x="64236" y="29197"/>
                </a:lnTo>
                <a:lnTo>
                  <a:pt x="88925" y="24155"/>
                </a:lnTo>
                <a:lnTo>
                  <a:pt x="102273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30" y="41402"/>
                </a:lnTo>
                <a:lnTo>
                  <a:pt x="149009" y="24371"/>
                </a:lnTo>
                <a:lnTo>
                  <a:pt x="137350" y="14744"/>
                </a:lnTo>
                <a:lnTo>
                  <a:pt x="123621" y="7010"/>
                </a:lnTo>
                <a:lnTo>
                  <a:pt x="107581" y="1866"/>
                </a:lnTo>
                <a:lnTo>
                  <a:pt x="88925" y="0"/>
                </a:lnTo>
                <a:lnTo>
                  <a:pt x="54648" y="6959"/>
                </a:lnTo>
                <a:lnTo>
                  <a:pt x="26339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39" y="150863"/>
                </a:lnTo>
                <a:lnTo>
                  <a:pt x="54648" y="169837"/>
                </a:lnTo>
                <a:lnTo>
                  <a:pt x="88925" y="176796"/>
                </a:lnTo>
                <a:lnTo>
                  <a:pt x="107327" y="175209"/>
                </a:lnTo>
                <a:lnTo>
                  <a:pt x="150114" y="152006"/>
                </a:lnTo>
                <a:lnTo>
                  <a:pt x="169824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5">
                <a:moveTo>
                  <a:pt x="293001" y="119913"/>
                </a:moveTo>
                <a:lnTo>
                  <a:pt x="288544" y="97078"/>
                </a:lnTo>
                <a:lnTo>
                  <a:pt x="280657" y="85394"/>
                </a:lnTo>
                <a:lnTo>
                  <a:pt x="276377" y="79044"/>
                </a:lnTo>
                <a:lnTo>
                  <a:pt x="268224" y="73698"/>
                </a:lnTo>
                <a:lnTo>
                  <a:pt x="268224" y="119913"/>
                </a:lnTo>
                <a:lnTo>
                  <a:pt x="265645" y="133832"/>
                </a:lnTo>
                <a:lnTo>
                  <a:pt x="258699" y="144741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41"/>
                </a:lnTo>
                <a:lnTo>
                  <a:pt x="207060" y="133832"/>
                </a:lnTo>
                <a:lnTo>
                  <a:pt x="204495" y="119913"/>
                </a:lnTo>
                <a:lnTo>
                  <a:pt x="207060" y="105867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67"/>
                </a:lnTo>
                <a:lnTo>
                  <a:pt x="268224" y="119913"/>
                </a:lnTo>
                <a:lnTo>
                  <a:pt x="268224" y="73698"/>
                </a:lnTo>
                <a:lnTo>
                  <a:pt x="258368" y="67208"/>
                </a:lnTo>
                <a:lnTo>
                  <a:pt x="236359" y="62953"/>
                </a:lnTo>
                <a:lnTo>
                  <a:pt x="214325" y="67208"/>
                </a:lnTo>
                <a:lnTo>
                  <a:pt x="196303" y="79044"/>
                </a:lnTo>
                <a:lnTo>
                  <a:pt x="184150" y="97078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29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29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5">
                <a:moveTo>
                  <a:pt x="416623" y="119913"/>
                </a:moveTo>
                <a:lnTo>
                  <a:pt x="412165" y="97078"/>
                </a:lnTo>
                <a:lnTo>
                  <a:pt x="404279" y="85394"/>
                </a:lnTo>
                <a:lnTo>
                  <a:pt x="400011" y="79044"/>
                </a:lnTo>
                <a:lnTo>
                  <a:pt x="391820" y="73672"/>
                </a:lnTo>
                <a:lnTo>
                  <a:pt x="391820" y="119913"/>
                </a:lnTo>
                <a:lnTo>
                  <a:pt x="389255" y="133832"/>
                </a:lnTo>
                <a:lnTo>
                  <a:pt x="382308" y="144741"/>
                </a:lnTo>
                <a:lnTo>
                  <a:pt x="372160" y="151853"/>
                </a:lnTo>
                <a:lnTo>
                  <a:pt x="359981" y="154393"/>
                </a:lnTo>
                <a:lnTo>
                  <a:pt x="347776" y="151853"/>
                </a:lnTo>
                <a:lnTo>
                  <a:pt x="337629" y="144741"/>
                </a:lnTo>
                <a:lnTo>
                  <a:pt x="330682" y="133832"/>
                </a:lnTo>
                <a:lnTo>
                  <a:pt x="328117" y="119913"/>
                </a:lnTo>
                <a:lnTo>
                  <a:pt x="330682" y="105867"/>
                </a:lnTo>
                <a:lnTo>
                  <a:pt x="337629" y="94970"/>
                </a:lnTo>
                <a:lnTo>
                  <a:pt x="347776" y="87909"/>
                </a:lnTo>
                <a:lnTo>
                  <a:pt x="359981" y="85394"/>
                </a:lnTo>
                <a:lnTo>
                  <a:pt x="372160" y="87909"/>
                </a:lnTo>
                <a:lnTo>
                  <a:pt x="382308" y="94970"/>
                </a:lnTo>
                <a:lnTo>
                  <a:pt x="389255" y="105867"/>
                </a:lnTo>
                <a:lnTo>
                  <a:pt x="391820" y="119913"/>
                </a:lnTo>
                <a:lnTo>
                  <a:pt x="391820" y="73672"/>
                </a:lnTo>
                <a:lnTo>
                  <a:pt x="382003" y="67208"/>
                </a:lnTo>
                <a:lnTo>
                  <a:pt x="359981" y="62953"/>
                </a:lnTo>
                <a:lnTo>
                  <a:pt x="337947" y="67208"/>
                </a:lnTo>
                <a:lnTo>
                  <a:pt x="319938" y="79044"/>
                </a:lnTo>
                <a:lnTo>
                  <a:pt x="307771" y="97078"/>
                </a:lnTo>
                <a:lnTo>
                  <a:pt x="303314" y="119913"/>
                </a:lnTo>
                <a:lnTo>
                  <a:pt x="307771" y="142621"/>
                </a:lnTo>
                <a:lnTo>
                  <a:pt x="319938" y="160629"/>
                </a:lnTo>
                <a:lnTo>
                  <a:pt x="337947" y="172516"/>
                </a:lnTo>
                <a:lnTo>
                  <a:pt x="359981" y="176796"/>
                </a:lnTo>
                <a:lnTo>
                  <a:pt x="382003" y="172516"/>
                </a:lnTo>
                <a:lnTo>
                  <a:pt x="400011" y="160629"/>
                </a:lnTo>
                <a:lnTo>
                  <a:pt x="404215" y="154393"/>
                </a:lnTo>
                <a:lnTo>
                  <a:pt x="412165" y="142621"/>
                </a:lnTo>
                <a:lnTo>
                  <a:pt x="416623" y="119913"/>
                </a:lnTo>
                <a:close/>
              </a:path>
              <a:path w="693419" h="227965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78"/>
                </a:lnTo>
                <a:lnTo>
                  <a:pt x="495007" y="151815"/>
                </a:lnTo>
                <a:lnTo>
                  <a:pt x="483158" y="154393"/>
                </a:lnTo>
                <a:lnTo>
                  <a:pt x="471043" y="151815"/>
                </a:lnTo>
                <a:lnTo>
                  <a:pt x="461048" y="144678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35"/>
                </a:lnTo>
                <a:lnTo>
                  <a:pt x="461048" y="95237"/>
                </a:lnTo>
                <a:lnTo>
                  <a:pt x="471043" y="87998"/>
                </a:lnTo>
                <a:lnTo>
                  <a:pt x="483158" y="85394"/>
                </a:lnTo>
                <a:lnTo>
                  <a:pt x="495007" y="87998"/>
                </a:lnTo>
                <a:lnTo>
                  <a:pt x="504571" y="95237"/>
                </a:lnTo>
                <a:lnTo>
                  <a:pt x="510971" y="106235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37" y="70891"/>
                </a:lnTo>
                <a:lnTo>
                  <a:pt x="498856" y="66814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60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30"/>
                </a:lnTo>
                <a:lnTo>
                  <a:pt x="443395" y="160413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42"/>
                </a:lnTo>
                <a:lnTo>
                  <a:pt x="498856" y="172910"/>
                </a:lnTo>
                <a:lnTo>
                  <a:pt x="505637" y="168795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44"/>
                </a:lnTo>
                <a:lnTo>
                  <a:pt x="462991" y="198843"/>
                </a:lnTo>
                <a:lnTo>
                  <a:pt x="456946" y="192303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892"/>
                </a:lnTo>
                <a:lnTo>
                  <a:pt x="448500" y="216738"/>
                </a:lnTo>
                <a:lnTo>
                  <a:pt x="462965" y="224751"/>
                </a:lnTo>
                <a:lnTo>
                  <a:pt x="481457" y="227888"/>
                </a:lnTo>
                <a:lnTo>
                  <a:pt x="502107" y="224536"/>
                </a:lnTo>
                <a:lnTo>
                  <a:pt x="530834" y="195605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5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5">
                <a:moveTo>
                  <a:pt x="693216" y="105676"/>
                </a:moveTo>
                <a:lnTo>
                  <a:pt x="690676" y="99174"/>
                </a:lnTo>
                <a:lnTo>
                  <a:pt x="685253" y="88150"/>
                </a:lnTo>
                <a:lnTo>
                  <a:pt x="682688" y="84963"/>
                </a:lnTo>
                <a:lnTo>
                  <a:pt x="675728" y="76301"/>
                </a:lnTo>
                <a:lnTo>
                  <a:pt x="664159" y="68554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54" y="103695"/>
                </a:lnTo>
                <a:lnTo>
                  <a:pt x="623481" y="93306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23"/>
                </a:lnTo>
                <a:lnTo>
                  <a:pt x="664159" y="97028"/>
                </a:lnTo>
                <a:lnTo>
                  <a:pt x="664159" y="68554"/>
                </a:lnTo>
                <a:lnTo>
                  <a:pt x="661593" y="66827"/>
                </a:lnTo>
                <a:lnTo>
                  <a:pt x="642353" y="62953"/>
                </a:lnTo>
                <a:lnTo>
                  <a:pt x="621753" y="67094"/>
                </a:lnTo>
                <a:lnTo>
                  <a:pt x="604812" y="78727"/>
                </a:lnTo>
                <a:lnTo>
                  <a:pt x="593318" y="96723"/>
                </a:lnTo>
                <a:lnTo>
                  <a:pt x="589089" y="119913"/>
                </a:lnTo>
                <a:lnTo>
                  <a:pt x="593331" y="142252"/>
                </a:lnTo>
                <a:lnTo>
                  <a:pt x="605078" y="160312"/>
                </a:lnTo>
                <a:lnTo>
                  <a:pt x="622833" y="172389"/>
                </a:lnTo>
                <a:lnTo>
                  <a:pt x="645109" y="176796"/>
                </a:lnTo>
                <a:lnTo>
                  <a:pt x="662508" y="174155"/>
                </a:lnTo>
                <a:lnTo>
                  <a:pt x="676021" y="167665"/>
                </a:lnTo>
                <a:lnTo>
                  <a:pt x="685838" y="159435"/>
                </a:lnTo>
                <a:lnTo>
                  <a:pt x="689902" y="154393"/>
                </a:lnTo>
                <a:lnTo>
                  <a:pt x="692162" y="151587"/>
                </a:lnTo>
                <a:lnTo>
                  <a:pt x="672922" y="138645"/>
                </a:lnTo>
                <a:lnTo>
                  <a:pt x="667651" y="145097"/>
                </a:lnTo>
                <a:lnTo>
                  <a:pt x="661352" y="150075"/>
                </a:lnTo>
                <a:lnTo>
                  <a:pt x="653796" y="153301"/>
                </a:lnTo>
                <a:lnTo>
                  <a:pt x="653592" y="153301"/>
                </a:lnTo>
                <a:lnTo>
                  <a:pt x="645109" y="154393"/>
                </a:lnTo>
                <a:lnTo>
                  <a:pt x="636333" y="153301"/>
                </a:lnTo>
                <a:lnTo>
                  <a:pt x="628929" y="150075"/>
                </a:lnTo>
                <a:lnTo>
                  <a:pt x="622693" y="144640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16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90086" y="164594"/>
            <a:ext cx="329565" cy="332105"/>
          </a:xfrm>
          <a:custGeom>
            <a:avLst/>
            <a:gdLst/>
            <a:ahLst/>
            <a:cxnLst/>
            <a:rect l="l" t="t" r="r" b="b"/>
            <a:pathLst>
              <a:path w="329565" h="332105">
                <a:moveTo>
                  <a:pt x="164421" y="0"/>
                </a:moveTo>
                <a:lnTo>
                  <a:pt x="126618" y="38112"/>
                </a:lnTo>
                <a:lnTo>
                  <a:pt x="116285" y="48145"/>
                </a:lnTo>
                <a:lnTo>
                  <a:pt x="48136" y="48145"/>
                </a:lnTo>
                <a:lnTo>
                  <a:pt x="48136" y="117246"/>
                </a:lnTo>
                <a:lnTo>
                  <a:pt x="0" y="165887"/>
                </a:lnTo>
                <a:lnTo>
                  <a:pt x="48136" y="214401"/>
                </a:lnTo>
                <a:lnTo>
                  <a:pt x="48136" y="283108"/>
                </a:lnTo>
                <a:lnTo>
                  <a:pt x="116285" y="283108"/>
                </a:lnTo>
                <a:lnTo>
                  <a:pt x="164421" y="331622"/>
                </a:lnTo>
                <a:lnTo>
                  <a:pt x="212675" y="283108"/>
                </a:lnTo>
                <a:lnTo>
                  <a:pt x="280707" y="283108"/>
                </a:lnTo>
                <a:lnTo>
                  <a:pt x="280707" y="214401"/>
                </a:lnTo>
                <a:lnTo>
                  <a:pt x="328961" y="165887"/>
                </a:lnTo>
                <a:lnTo>
                  <a:pt x="280707" y="117246"/>
                </a:lnTo>
                <a:lnTo>
                  <a:pt x="280707" y="48145"/>
                </a:lnTo>
                <a:lnTo>
                  <a:pt x="212021" y="48145"/>
                </a:lnTo>
                <a:lnTo>
                  <a:pt x="164421" y="0"/>
                </a:lnTo>
                <a:close/>
              </a:path>
            </a:pathLst>
          </a:custGeom>
          <a:solidFill>
            <a:srgbClr val="F8AB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403" y="234610"/>
            <a:ext cx="190209" cy="1917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5458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64443" y="1583600"/>
            <a:ext cx="3778250" cy="2836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rgbClr val="1F202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42386" y="1971763"/>
            <a:ext cx="329565" cy="332105"/>
          </a:xfrm>
          <a:custGeom>
            <a:avLst/>
            <a:gdLst/>
            <a:ahLst/>
            <a:cxnLst/>
            <a:rect l="l" t="t" r="r" b="b"/>
            <a:pathLst>
              <a:path w="329565" h="332105">
                <a:moveTo>
                  <a:pt x="164421" y="0"/>
                </a:moveTo>
                <a:lnTo>
                  <a:pt x="126618" y="38112"/>
                </a:lnTo>
                <a:lnTo>
                  <a:pt x="116285" y="48145"/>
                </a:lnTo>
                <a:lnTo>
                  <a:pt x="48136" y="48145"/>
                </a:lnTo>
                <a:lnTo>
                  <a:pt x="48136" y="117246"/>
                </a:lnTo>
                <a:lnTo>
                  <a:pt x="0" y="165887"/>
                </a:lnTo>
                <a:lnTo>
                  <a:pt x="48136" y="214401"/>
                </a:lnTo>
                <a:lnTo>
                  <a:pt x="48136" y="283108"/>
                </a:lnTo>
                <a:lnTo>
                  <a:pt x="116285" y="283108"/>
                </a:lnTo>
                <a:lnTo>
                  <a:pt x="164421" y="331622"/>
                </a:lnTo>
                <a:lnTo>
                  <a:pt x="212675" y="283108"/>
                </a:lnTo>
                <a:lnTo>
                  <a:pt x="280707" y="283108"/>
                </a:lnTo>
                <a:lnTo>
                  <a:pt x="280707" y="214401"/>
                </a:lnTo>
                <a:lnTo>
                  <a:pt x="328961" y="165887"/>
                </a:lnTo>
                <a:lnTo>
                  <a:pt x="280707" y="117246"/>
                </a:lnTo>
                <a:lnTo>
                  <a:pt x="280707" y="48145"/>
                </a:lnTo>
                <a:lnTo>
                  <a:pt x="212021" y="48145"/>
                </a:lnTo>
                <a:lnTo>
                  <a:pt x="164421" y="0"/>
                </a:lnTo>
                <a:close/>
              </a:path>
            </a:pathLst>
          </a:custGeom>
          <a:solidFill>
            <a:srgbClr val="F8AB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1703" y="2041791"/>
            <a:ext cx="190209" cy="1917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15458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424" y="228132"/>
            <a:ext cx="8363150" cy="822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rgbClr val="154587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724" y="1185213"/>
            <a:ext cx="7656195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5.png"/></Relationships>
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hyperlink" Target="http://app.quaztz.solar/" TargetMode="External"/></Relationships>
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3" Type="http://schemas.openxmlformats.org/officeDocument/2006/relationships/image" Target="../media/image191.png"/></Relationships>
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3" Type="http://schemas.openxmlformats.org/officeDocument/2006/relationships/hyperlink" Target="https://github.com/openclimatefix/ocf-data-sampler" TargetMode="External"/><Relationship Id="rId4" Type="http://schemas.openxmlformats.org/officeDocument/2006/relationships/hyperlink" Target="https://github.com/openclimatefix/pvnet" TargetMode="External"/><Relationship Id="rId5" Type="http://schemas.openxmlformats.org/officeDocument/2006/relationships/hyperlink" Target="https://github.com/openclimatefix/open-data-pvnet" TargetMode="External"/><Relationship Id="rId6" Type="http://schemas.openxmlformats.org/officeDocument/2006/relationships/image" Target="../media/image192.png"/><Relationship Id="rId7" Type="http://schemas.openxmlformats.org/officeDocument/2006/relationships/image" Target="../media/image19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4.png"/></Relationships>
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5.png"/></Relationships>
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6.png"/></Relationships>
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/Relationships>
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198.png"/></Relationships>
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3.png"/><Relationship Id="rId3" Type="http://schemas.openxmlformats.org/officeDocument/2006/relationships/image" Target="../media/image204.jpg"/><Relationship Id="rId4" Type="http://schemas.openxmlformats.org/officeDocument/2006/relationships/image" Target="../media/image205.png"/><Relationship Id="rId5" Type="http://schemas.openxmlformats.org/officeDocument/2006/relationships/image" Target="../media/image206.jpg"/><Relationship Id="rId6" Type="http://schemas.openxmlformats.org/officeDocument/2006/relationships/image" Target="../media/image198.png"/></Relationships>
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/Relationships>
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1.png"/></Relationships>
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3.png"/><Relationship Id="rId3" Type="http://schemas.openxmlformats.org/officeDocument/2006/relationships/image" Target="../media/image214.jpg"/></Relationships>
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/Relationships>
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18.png"/></Relationships>
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/Relationships>
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22.png"/></Relationships>
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png"/></Relationships>
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linkedin.com/in/ayushbillore/" TargetMode="External"/><Relationship Id="rId3" Type="http://schemas.openxmlformats.org/officeDocument/2006/relationships/image" Target="../media/image32.png"/></Relationships>
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cadk.github.io/design-practice-repository/artifact-templates/DPR-ArchitecturalDecisionRecordYForm.html" TargetMode="External"/><Relationship Id="rId3" Type="http://schemas.openxmlformats.org/officeDocument/2006/relationships/image" Target="../media/image225.png"/></Relationships>
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/Relationships>
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jpg"/><Relationship Id="rId3" Type="http://schemas.openxmlformats.org/officeDocument/2006/relationships/image" Target="../media/image229.jpg"/></Relationships>
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jpg"/></Relationships>
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1.jpg"/><Relationship Id="rId3" Type="http://schemas.openxmlformats.org/officeDocument/2006/relationships/image" Target="../media/image227.png"/><Relationship Id="rId4" Type="http://schemas.openxmlformats.org/officeDocument/2006/relationships/image" Target="../media/image232.png"/></Relationships>
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235.png"/><Relationship Id="rId9" Type="http://schemas.openxmlformats.org/officeDocument/2006/relationships/image" Target="../media/image144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236.png"/><Relationship Id="rId13" Type="http://schemas.openxmlformats.org/officeDocument/2006/relationships/image" Target="../media/image237.png"/><Relationship Id="rId14" Type="http://schemas.openxmlformats.org/officeDocument/2006/relationships/image" Target="../media/image124.png"/><Relationship Id="rId15" Type="http://schemas.openxmlformats.org/officeDocument/2006/relationships/image" Target="../media/image238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48.png"/><Relationship Id="rId23" Type="http://schemas.openxmlformats.org/officeDocument/2006/relationships/image" Target="../media/image239.png"/><Relationship Id="rId24" Type="http://schemas.openxmlformats.org/officeDocument/2006/relationships/image" Target="../media/image150.png"/><Relationship Id="rId25" Type="http://schemas.openxmlformats.org/officeDocument/2006/relationships/image" Target="../media/image132.png"/><Relationship Id="rId26" Type="http://schemas.openxmlformats.org/officeDocument/2006/relationships/image" Target="../media/image133.png"/><Relationship Id="rId27" Type="http://schemas.openxmlformats.org/officeDocument/2006/relationships/image" Target="../media/image134.png"/><Relationship Id="rId28" Type="http://schemas.openxmlformats.org/officeDocument/2006/relationships/image" Target="../media/image135.png"/><Relationship Id="rId29" Type="http://schemas.openxmlformats.org/officeDocument/2006/relationships/image" Target="../media/image240.png"/><Relationship Id="rId30" Type="http://schemas.openxmlformats.org/officeDocument/2006/relationships/image" Target="../media/image137.png"/></Relationships>
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jpg"/></Relationships>
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jpg"/><Relationship Id="rId3" Type="http://schemas.openxmlformats.org/officeDocument/2006/relationships/image" Target="../media/image248.jpg"/><Relationship Id="rId4" Type="http://schemas.openxmlformats.org/officeDocument/2006/relationships/image" Target="../media/image249.jpg"/><Relationship Id="rId5" Type="http://schemas.openxmlformats.org/officeDocument/2006/relationships/image" Target="../media/image250.jpg"/><Relationship Id="rId6" Type="http://schemas.openxmlformats.org/officeDocument/2006/relationships/image" Target="../media/image251.png"/></Relationships>
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52.png"/><Relationship Id="rId5" Type="http://schemas.openxmlformats.org/officeDocument/2006/relationships/image" Target="../media/image253.jpg"/><Relationship Id="rId6" Type="http://schemas.openxmlformats.org/officeDocument/2006/relationships/image" Target="../media/image25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5.png"/><Relationship Id="rId3" Type="http://schemas.openxmlformats.org/officeDocument/2006/relationships/image" Target="../media/image256.jp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/Relationships>
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jp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/Relationships>
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0.jp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5.jpg"/></Relationships>
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jp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jp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/Relationships>
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jp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72.png"/></Relationships>
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jp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/Relationships>
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jp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/Relationships>
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3.png"/></Relationships>
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5.png"/></Relationships>
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6.png"/></Relationships>
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7.png"/></Relationships>
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beflow/pipelines/issues/9813" TargetMode="Externa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Relationship Id="rId4" Type="http://schemas.openxmlformats.org/officeDocument/2006/relationships/image" Target="../media/image4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jpg"/><Relationship Id="rId4" Type="http://schemas.openxmlformats.org/officeDocument/2006/relationships/image" Target="../media/image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hyperlink" Target="https://infai.org/en/" TargetMode="External"/><Relationship Id="rId8" Type="http://schemas.openxmlformats.org/officeDocument/2006/relationships/image" Target="../media/image1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5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5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5js.org/contribute/access/" TargetMode="Externa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6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3" Type="http://schemas.openxmlformats.org/officeDocument/2006/relationships/hyperlink" Target="https://openassembly.processingfoundation.org/" TargetMode="Externa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clipse-thingweb/ui-wot" TargetMode="External"/><Relationship Id="rId3" Type="http://schemas.openxmlformats.org/officeDocument/2006/relationships/hyperlink" Target="http://w3.org/wot" TargetMode="Externa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jpg"/><Relationship Id="rId3" Type="http://schemas.openxmlformats.org/officeDocument/2006/relationships/image" Target="../media/image88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9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Relationship Id="rId11" Type="http://schemas.openxmlformats.org/officeDocument/2006/relationships/image" Target="../media/image100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9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7" Type="http://schemas.openxmlformats.org/officeDocument/2006/relationships/image" Target="../media/image25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05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slide" Target="slide2.xml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90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24.png"/><Relationship Id="rId13" Type="http://schemas.openxmlformats.org/officeDocument/2006/relationships/image" Target="../media/image147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48.png"/><Relationship Id="rId21" Type="http://schemas.openxmlformats.org/officeDocument/2006/relationships/image" Target="../media/image149.png"/><Relationship Id="rId22" Type="http://schemas.openxmlformats.org/officeDocument/2006/relationships/image" Target="../media/image150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51.png"/><Relationship Id="rId28" Type="http://schemas.openxmlformats.org/officeDocument/2006/relationships/image" Target="../media/image137.png"/><Relationship Id="rId29" Type="http://schemas.openxmlformats.org/officeDocument/2006/relationships/image" Target="../media/image152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kubewarden/policy-sdk-js" TargetMode="External"/><Relationship Id="rId3" Type="http://schemas.openxmlformats.org/officeDocument/2006/relationships/hyperlink" Target="https://emojipedia.org/speech-balloon" TargetMode="External"/><Relationship Id="rId4" Type="http://schemas.openxmlformats.org/officeDocument/2006/relationships/image" Target="../media/image162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3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4.png"/><Relationship Id="rId4" Type="http://schemas.openxmlformats.org/officeDocument/2006/relationships/hyperlink" Target="https://github.com/merledu" TargetMode="External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summerofcode.withgoogle.com/programs/2025/organizations/micro-electronics-research-lab-uitu" TargetMode="External"/><Relationship Id="rId4" Type="http://schemas.openxmlformats.org/officeDocument/2006/relationships/image" Target="../media/image165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github.com/merledu/coco-rvtb" TargetMode="External"/><Relationship Id="rId4" Type="http://schemas.openxmlformats.org/officeDocument/2006/relationships/image" Target="../media/image16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jp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641" y="1310855"/>
            <a:ext cx="1563990" cy="16311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345958" y="1297139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5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5">
                <a:moveTo>
                  <a:pt x="293001" y="119900"/>
                </a:moveTo>
                <a:lnTo>
                  <a:pt x="288544" y="97078"/>
                </a:lnTo>
                <a:lnTo>
                  <a:pt x="280657" y="85382"/>
                </a:lnTo>
                <a:lnTo>
                  <a:pt x="276377" y="79044"/>
                </a:lnTo>
                <a:lnTo>
                  <a:pt x="268224" y="73698"/>
                </a:lnTo>
                <a:lnTo>
                  <a:pt x="268224" y="119900"/>
                </a:lnTo>
                <a:lnTo>
                  <a:pt x="265645" y="133832"/>
                </a:lnTo>
                <a:lnTo>
                  <a:pt x="258699" y="144741"/>
                </a:lnTo>
                <a:lnTo>
                  <a:pt x="248539" y="151841"/>
                </a:lnTo>
                <a:lnTo>
                  <a:pt x="236359" y="154381"/>
                </a:lnTo>
                <a:lnTo>
                  <a:pt x="224155" y="151841"/>
                </a:lnTo>
                <a:lnTo>
                  <a:pt x="214007" y="144741"/>
                </a:lnTo>
                <a:lnTo>
                  <a:pt x="207060" y="133832"/>
                </a:lnTo>
                <a:lnTo>
                  <a:pt x="204495" y="119900"/>
                </a:lnTo>
                <a:lnTo>
                  <a:pt x="207060" y="105867"/>
                </a:lnTo>
                <a:lnTo>
                  <a:pt x="214007" y="94957"/>
                </a:lnTo>
                <a:lnTo>
                  <a:pt x="224155" y="87896"/>
                </a:lnTo>
                <a:lnTo>
                  <a:pt x="236359" y="85382"/>
                </a:lnTo>
                <a:lnTo>
                  <a:pt x="248539" y="87896"/>
                </a:lnTo>
                <a:lnTo>
                  <a:pt x="258699" y="94957"/>
                </a:lnTo>
                <a:lnTo>
                  <a:pt x="265645" y="105867"/>
                </a:lnTo>
                <a:lnTo>
                  <a:pt x="268224" y="119900"/>
                </a:lnTo>
                <a:lnTo>
                  <a:pt x="268224" y="73698"/>
                </a:lnTo>
                <a:lnTo>
                  <a:pt x="258368" y="67208"/>
                </a:lnTo>
                <a:lnTo>
                  <a:pt x="236359" y="62941"/>
                </a:lnTo>
                <a:lnTo>
                  <a:pt x="214325" y="67208"/>
                </a:lnTo>
                <a:lnTo>
                  <a:pt x="196303" y="79044"/>
                </a:lnTo>
                <a:lnTo>
                  <a:pt x="184150" y="97078"/>
                </a:lnTo>
                <a:lnTo>
                  <a:pt x="179692" y="119900"/>
                </a:lnTo>
                <a:lnTo>
                  <a:pt x="184150" y="142608"/>
                </a:lnTo>
                <a:lnTo>
                  <a:pt x="196303" y="160629"/>
                </a:lnTo>
                <a:lnTo>
                  <a:pt x="214325" y="172504"/>
                </a:lnTo>
                <a:lnTo>
                  <a:pt x="236359" y="176784"/>
                </a:lnTo>
                <a:lnTo>
                  <a:pt x="258368" y="172504"/>
                </a:lnTo>
                <a:lnTo>
                  <a:pt x="276377" y="160629"/>
                </a:lnTo>
                <a:lnTo>
                  <a:pt x="280593" y="154381"/>
                </a:lnTo>
                <a:lnTo>
                  <a:pt x="288544" y="142608"/>
                </a:lnTo>
                <a:lnTo>
                  <a:pt x="293001" y="119900"/>
                </a:lnTo>
                <a:close/>
              </a:path>
              <a:path w="693419" h="227965">
                <a:moveTo>
                  <a:pt x="416636" y="119900"/>
                </a:moveTo>
                <a:lnTo>
                  <a:pt x="412178" y="97078"/>
                </a:lnTo>
                <a:lnTo>
                  <a:pt x="404291" y="85382"/>
                </a:lnTo>
                <a:lnTo>
                  <a:pt x="400011" y="79044"/>
                </a:lnTo>
                <a:lnTo>
                  <a:pt x="391833" y="73672"/>
                </a:lnTo>
                <a:lnTo>
                  <a:pt x="391833" y="119900"/>
                </a:lnTo>
                <a:lnTo>
                  <a:pt x="389255" y="133832"/>
                </a:lnTo>
                <a:lnTo>
                  <a:pt x="382320" y="144741"/>
                </a:lnTo>
                <a:lnTo>
                  <a:pt x="372173" y="151841"/>
                </a:lnTo>
                <a:lnTo>
                  <a:pt x="359994" y="154381"/>
                </a:lnTo>
                <a:lnTo>
                  <a:pt x="347789" y="151841"/>
                </a:lnTo>
                <a:lnTo>
                  <a:pt x="337642" y="144741"/>
                </a:lnTo>
                <a:lnTo>
                  <a:pt x="330695" y="133832"/>
                </a:lnTo>
                <a:lnTo>
                  <a:pt x="328129" y="119900"/>
                </a:lnTo>
                <a:lnTo>
                  <a:pt x="330695" y="105867"/>
                </a:lnTo>
                <a:lnTo>
                  <a:pt x="337642" y="94957"/>
                </a:lnTo>
                <a:lnTo>
                  <a:pt x="347789" y="87896"/>
                </a:lnTo>
                <a:lnTo>
                  <a:pt x="359994" y="85382"/>
                </a:lnTo>
                <a:lnTo>
                  <a:pt x="372173" y="87896"/>
                </a:lnTo>
                <a:lnTo>
                  <a:pt x="382320" y="94957"/>
                </a:lnTo>
                <a:lnTo>
                  <a:pt x="389255" y="105867"/>
                </a:lnTo>
                <a:lnTo>
                  <a:pt x="391833" y="119900"/>
                </a:lnTo>
                <a:lnTo>
                  <a:pt x="391833" y="73672"/>
                </a:lnTo>
                <a:lnTo>
                  <a:pt x="382003" y="67208"/>
                </a:lnTo>
                <a:lnTo>
                  <a:pt x="359994" y="62941"/>
                </a:lnTo>
                <a:lnTo>
                  <a:pt x="337959" y="67208"/>
                </a:lnTo>
                <a:lnTo>
                  <a:pt x="319938" y="79044"/>
                </a:lnTo>
                <a:lnTo>
                  <a:pt x="307784" y="97078"/>
                </a:lnTo>
                <a:lnTo>
                  <a:pt x="303326" y="119900"/>
                </a:lnTo>
                <a:lnTo>
                  <a:pt x="307784" y="142608"/>
                </a:lnTo>
                <a:lnTo>
                  <a:pt x="319938" y="160629"/>
                </a:lnTo>
                <a:lnTo>
                  <a:pt x="337959" y="172504"/>
                </a:lnTo>
                <a:lnTo>
                  <a:pt x="359994" y="176784"/>
                </a:lnTo>
                <a:lnTo>
                  <a:pt x="382003" y="172504"/>
                </a:lnTo>
                <a:lnTo>
                  <a:pt x="400011" y="160629"/>
                </a:lnTo>
                <a:lnTo>
                  <a:pt x="404228" y="154381"/>
                </a:lnTo>
                <a:lnTo>
                  <a:pt x="412178" y="142608"/>
                </a:lnTo>
                <a:lnTo>
                  <a:pt x="416636" y="119900"/>
                </a:lnTo>
                <a:close/>
              </a:path>
              <a:path w="693419" h="227965">
                <a:moveTo>
                  <a:pt x="535139" y="66408"/>
                </a:moveTo>
                <a:lnTo>
                  <a:pt x="513295" y="66408"/>
                </a:lnTo>
                <a:lnTo>
                  <a:pt x="513295" y="120116"/>
                </a:lnTo>
                <a:lnTo>
                  <a:pt x="510971" y="133819"/>
                </a:lnTo>
                <a:lnTo>
                  <a:pt x="504571" y="144678"/>
                </a:lnTo>
                <a:lnTo>
                  <a:pt x="495007" y="151815"/>
                </a:lnTo>
                <a:lnTo>
                  <a:pt x="483171" y="154381"/>
                </a:lnTo>
                <a:lnTo>
                  <a:pt x="471043" y="151815"/>
                </a:lnTo>
                <a:lnTo>
                  <a:pt x="461048" y="144678"/>
                </a:lnTo>
                <a:lnTo>
                  <a:pt x="454253" y="133819"/>
                </a:lnTo>
                <a:lnTo>
                  <a:pt x="451739" y="120116"/>
                </a:lnTo>
                <a:lnTo>
                  <a:pt x="454253" y="106235"/>
                </a:lnTo>
                <a:lnTo>
                  <a:pt x="461048" y="95237"/>
                </a:lnTo>
                <a:lnTo>
                  <a:pt x="471043" y="87998"/>
                </a:lnTo>
                <a:lnTo>
                  <a:pt x="483171" y="85382"/>
                </a:lnTo>
                <a:lnTo>
                  <a:pt x="495007" y="87998"/>
                </a:lnTo>
                <a:lnTo>
                  <a:pt x="504571" y="95237"/>
                </a:lnTo>
                <a:lnTo>
                  <a:pt x="510971" y="106235"/>
                </a:lnTo>
                <a:lnTo>
                  <a:pt x="513295" y="120116"/>
                </a:lnTo>
                <a:lnTo>
                  <a:pt x="513295" y="66408"/>
                </a:lnTo>
                <a:lnTo>
                  <a:pt x="511619" y="66408"/>
                </a:lnTo>
                <a:lnTo>
                  <a:pt x="511619" y="75692"/>
                </a:lnTo>
                <a:lnTo>
                  <a:pt x="510730" y="75692"/>
                </a:lnTo>
                <a:lnTo>
                  <a:pt x="505650" y="70878"/>
                </a:lnTo>
                <a:lnTo>
                  <a:pt x="498856" y="66814"/>
                </a:lnTo>
                <a:lnTo>
                  <a:pt x="490575" y="63995"/>
                </a:lnTo>
                <a:lnTo>
                  <a:pt x="481037" y="62941"/>
                </a:lnTo>
                <a:lnTo>
                  <a:pt x="460667" y="67360"/>
                </a:lnTo>
                <a:lnTo>
                  <a:pt x="443395" y="79476"/>
                </a:lnTo>
                <a:lnTo>
                  <a:pt x="431419" y="97624"/>
                </a:lnTo>
                <a:lnTo>
                  <a:pt x="426935" y="120116"/>
                </a:lnTo>
                <a:lnTo>
                  <a:pt x="431419" y="142430"/>
                </a:lnTo>
                <a:lnTo>
                  <a:pt x="443395" y="160413"/>
                </a:lnTo>
                <a:lnTo>
                  <a:pt x="460667" y="172415"/>
                </a:lnTo>
                <a:lnTo>
                  <a:pt x="481037" y="176784"/>
                </a:lnTo>
                <a:lnTo>
                  <a:pt x="490575" y="175742"/>
                </a:lnTo>
                <a:lnTo>
                  <a:pt x="498856" y="172910"/>
                </a:lnTo>
                <a:lnTo>
                  <a:pt x="505650" y="168795"/>
                </a:lnTo>
                <a:lnTo>
                  <a:pt x="510730" y="163855"/>
                </a:lnTo>
                <a:lnTo>
                  <a:pt x="511619" y="163855"/>
                </a:lnTo>
                <a:lnTo>
                  <a:pt x="494017" y="203339"/>
                </a:lnTo>
                <a:lnTo>
                  <a:pt x="481457" y="205498"/>
                </a:lnTo>
                <a:lnTo>
                  <a:pt x="471157" y="203644"/>
                </a:lnTo>
                <a:lnTo>
                  <a:pt x="462991" y="198843"/>
                </a:lnTo>
                <a:lnTo>
                  <a:pt x="456946" y="192303"/>
                </a:lnTo>
                <a:lnTo>
                  <a:pt x="453009" y="185204"/>
                </a:lnTo>
                <a:lnTo>
                  <a:pt x="431406" y="194271"/>
                </a:lnTo>
                <a:lnTo>
                  <a:pt x="437997" y="205892"/>
                </a:lnTo>
                <a:lnTo>
                  <a:pt x="448500" y="216738"/>
                </a:lnTo>
                <a:lnTo>
                  <a:pt x="462965" y="224751"/>
                </a:lnTo>
                <a:lnTo>
                  <a:pt x="481457" y="227876"/>
                </a:lnTo>
                <a:lnTo>
                  <a:pt x="502107" y="224536"/>
                </a:lnTo>
                <a:lnTo>
                  <a:pt x="519201" y="214007"/>
                </a:lnTo>
                <a:lnTo>
                  <a:pt x="524573" y="205498"/>
                </a:lnTo>
                <a:lnTo>
                  <a:pt x="530834" y="195605"/>
                </a:lnTo>
                <a:lnTo>
                  <a:pt x="535114" y="168795"/>
                </a:lnTo>
                <a:lnTo>
                  <a:pt x="535139" y="163855"/>
                </a:lnTo>
                <a:lnTo>
                  <a:pt x="535139" y="154381"/>
                </a:lnTo>
                <a:lnTo>
                  <a:pt x="535139" y="85382"/>
                </a:lnTo>
                <a:lnTo>
                  <a:pt x="535139" y="75692"/>
                </a:lnTo>
                <a:lnTo>
                  <a:pt x="535139" y="66408"/>
                </a:lnTo>
                <a:close/>
              </a:path>
              <a:path w="693419" h="227965">
                <a:moveTo>
                  <a:pt x="577126" y="6591"/>
                </a:moveTo>
                <a:lnTo>
                  <a:pt x="552335" y="6591"/>
                </a:lnTo>
                <a:lnTo>
                  <a:pt x="552335" y="173342"/>
                </a:lnTo>
                <a:lnTo>
                  <a:pt x="577126" y="173342"/>
                </a:lnTo>
                <a:lnTo>
                  <a:pt x="577126" y="6591"/>
                </a:lnTo>
                <a:close/>
              </a:path>
              <a:path w="693419" h="227965">
                <a:moveTo>
                  <a:pt x="693229" y="105664"/>
                </a:moveTo>
                <a:lnTo>
                  <a:pt x="664159" y="68529"/>
                </a:lnTo>
                <a:lnTo>
                  <a:pt x="664159" y="97015"/>
                </a:lnTo>
                <a:lnTo>
                  <a:pt x="613689" y="118160"/>
                </a:lnTo>
                <a:lnTo>
                  <a:pt x="616267" y="103695"/>
                </a:lnTo>
                <a:lnTo>
                  <a:pt x="623481" y="93306"/>
                </a:lnTo>
                <a:lnTo>
                  <a:pt x="633183" y="87045"/>
                </a:lnTo>
                <a:lnTo>
                  <a:pt x="643216" y="84950"/>
                </a:lnTo>
                <a:lnTo>
                  <a:pt x="653034" y="84950"/>
                </a:lnTo>
                <a:lnTo>
                  <a:pt x="661377" y="89903"/>
                </a:lnTo>
                <a:lnTo>
                  <a:pt x="664044" y="96723"/>
                </a:lnTo>
                <a:lnTo>
                  <a:pt x="664159" y="97015"/>
                </a:lnTo>
                <a:lnTo>
                  <a:pt x="664159" y="68529"/>
                </a:lnTo>
                <a:lnTo>
                  <a:pt x="661606" y="66814"/>
                </a:lnTo>
                <a:lnTo>
                  <a:pt x="642353" y="62941"/>
                </a:lnTo>
                <a:lnTo>
                  <a:pt x="621766" y="67081"/>
                </a:lnTo>
                <a:lnTo>
                  <a:pt x="604812" y="78727"/>
                </a:lnTo>
                <a:lnTo>
                  <a:pt x="593331" y="96723"/>
                </a:lnTo>
                <a:lnTo>
                  <a:pt x="589102" y="119900"/>
                </a:lnTo>
                <a:lnTo>
                  <a:pt x="593344" y="142252"/>
                </a:lnTo>
                <a:lnTo>
                  <a:pt x="605078" y="160312"/>
                </a:lnTo>
                <a:lnTo>
                  <a:pt x="622833" y="172389"/>
                </a:lnTo>
                <a:lnTo>
                  <a:pt x="645109" y="176784"/>
                </a:lnTo>
                <a:lnTo>
                  <a:pt x="662508" y="174155"/>
                </a:lnTo>
                <a:lnTo>
                  <a:pt x="676021" y="167652"/>
                </a:lnTo>
                <a:lnTo>
                  <a:pt x="685850" y="159423"/>
                </a:lnTo>
                <a:lnTo>
                  <a:pt x="689902" y="154381"/>
                </a:lnTo>
                <a:lnTo>
                  <a:pt x="692175" y="151574"/>
                </a:lnTo>
                <a:lnTo>
                  <a:pt x="672934" y="138633"/>
                </a:lnTo>
                <a:lnTo>
                  <a:pt x="667664" y="145097"/>
                </a:lnTo>
                <a:lnTo>
                  <a:pt x="661365" y="150063"/>
                </a:lnTo>
                <a:lnTo>
                  <a:pt x="653808" y="153301"/>
                </a:lnTo>
                <a:lnTo>
                  <a:pt x="653592" y="153301"/>
                </a:lnTo>
                <a:lnTo>
                  <a:pt x="645109" y="154381"/>
                </a:lnTo>
                <a:lnTo>
                  <a:pt x="636333" y="153301"/>
                </a:lnTo>
                <a:lnTo>
                  <a:pt x="628929" y="150063"/>
                </a:lnTo>
                <a:lnTo>
                  <a:pt x="622693" y="144640"/>
                </a:lnTo>
                <a:lnTo>
                  <a:pt x="617753" y="137109"/>
                </a:lnTo>
                <a:lnTo>
                  <a:pt x="663232" y="118160"/>
                </a:lnTo>
                <a:lnTo>
                  <a:pt x="693229" y="105664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914536" y="1219719"/>
            <a:ext cx="329565" cy="332105"/>
            <a:chOff x="914536" y="1219719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914536" y="1219719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853" y="1289735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01700" y="1678914"/>
            <a:ext cx="4648200" cy="1394460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3600">
                <a:latin typeface="Arial"/>
                <a:cs typeface="Arial"/>
              </a:rPr>
              <a:t>GSoC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2025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3600">
                <a:latin typeface="Arial"/>
                <a:cs typeface="Arial"/>
              </a:rPr>
              <a:t>Mentor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Lightning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Talks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01700" y="3784371"/>
            <a:ext cx="11125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80858A"/>
                </a:solidFill>
                <a:latin typeface="Arial"/>
                <a:cs typeface="Arial"/>
              </a:rPr>
              <a:t>October 24th, </a:t>
            </a:r>
            <a:r>
              <a:rPr dirty="0" sz="1000" spc="-20">
                <a:solidFill>
                  <a:srgbClr val="80858A"/>
                </a:solidFill>
                <a:latin typeface="Arial"/>
                <a:cs typeface="Arial"/>
              </a:rPr>
              <a:t>2025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3899" y="207324"/>
            <a:ext cx="1255395" cy="213360"/>
          </a:xfrm>
          <a:prstGeom prst="rect"/>
          <a:solidFill>
            <a:srgbClr val="EDFF4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50"/>
              </a:lnSpc>
            </a:pPr>
            <a:r>
              <a:rPr dirty="0" sz="1400">
                <a:solidFill>
                  <a:srgbClr val="000000"/>
                </a:solidFill>
              </a:rPr>
              <a:t>All</a:t>
            </a:r>
            <a:r>
              <a:rPr dirty="0" sz="1400" spc="-5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Presenters:</a:t>
            </a:r>
            <a:endParaRPr sz="1400"/>
          </a:p>
        </p:txBody>
      </p:sp>
      <p:sp>
        <p:nvSpPr>
          <p:cNvPr id="10" name="object 10" descr=""/>
          <p:cNvSpPr txBox="1"/>
          <p:nvPr/>
        </p:nvSpPr>
        <p:spPr>
          <a:xfrm>
            <a:off x="242474" y="115899"/>
            <a:ext cx="5932170" cy="1047115"/>
          </a:xfrm>
          <a:prstGeom prst="rect">
            <a:avLst/>
          </a:prstGeom>
          <a:solidFill>
            <a:srgbClr val="D9EAD2"/>
          </a:solidFill>
        </p:spPr>
        <p:txBody>
          <a:bodyPr wrap="square" lIns="0" tIns="965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endParaRPr sz="1400">
              <a:latin typeface="Times New Roman"/>
              <a:cs typeface="Times New Roman"/>
            </a:endParaRPr>
          </a:p>
          <a:p>
            <a:pPr marL="548005" indent="-317500">
              <a:lnSpc>
                <a:spcPct val="100000"/>
              </a:lnSpc>
              <a:buAutoNum type="arabicParenR"/>
              <a:tabLst>
                <a:tab pos="548005" algn="l"/>
              </a:tabLst>
            </a:pPr>
            <a:r>
              <a:rPr dirty="0" sz="1400">
                <a:latin typeface="Arial"/>
                <a:cs typeface="Arial"/>
              </a:rPr>
              <a:t>Please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do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not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delete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any</a:t>
            </a:r>
            <a:r>
              <a:rPr dirty="0" sz="1400" spc="-10">
                <a:latin typeface="Arial"/>
                <a:cs typeface="Arial"/>
              </a:rPr>
              <a:t> slides</a:t>
            </a:r>
            <a:endParaRPr sz="1400">
              <a:latin typeface="Arial"/>
              <a:cs typeface="Arial"/>
            </a:endParaRPr>
          </a:p>
          <a:p>
            <a:pPr marL="548005" marR="347345" indent="-317500">
              <a:lnSpc>
                <a:spcPct val="100000"/>
              </a:lnSpc>
              <a:buAutoNum type="arabicParenR"/>
              <a:tabLst>
                <a:tab pos="548005" algn="l"/>
              </a:tabLst>
            </a:pPr>
            <a:r>
              <a:rPr dirty="0" sz="1400">
                <a:latin typeface="Arial"/>
                <a:cs typeface="Arial"/>
              </a:rPr>
              <a:t>Follow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instructions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slide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2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3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create</a:t>
            </a:r>
            <a:r>
              <a:rPr dirty="0" sz="1400" spc="-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your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lightning</a:t>
            </a:r>
            <a:r>
              <a:rPr dirty="0" sz="1400" spc="-10">
                <a:latin typeface="Arial"/>
                <a:cs typeface="Arial"/>
              </a:rPr>
              <a:t> talks slides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924" y="255470"/>
            <a:ext cx="717804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60345" algn="l"/>
                <a:tab pos="3973829" algn="l"/>
                <a:tab pos="4510405" algn="l"/>
                <a:tab pos="6034405" algn="l"/>
              </a:tabLst>
            </a:pPr>
            <a:r>
              <a:rPr dirty="0" sz="4000" spc="-10" b="0">
                <a:solidFill>
                  <a:srgbClr val="4285F4"/>
                </a:solidFill>
                <a:latin typeface="Arial"/>
                <a:cs typeface="Arial"/>
              </a:rPr>
              <a:t>Mahmoud's</a:t>
            </a:r>
            <a:r>
              <a:rPr dirty="0" sz="40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4000" spc="-20" b="0">
                <a:solidFill>
                  <a:srgbClr val="4285F4"/>
                </a:solidFill>
                <a:latin typeface="Arial"/>
                <a:cs typeface="Arial"/>
              </a:rPr>
              <a:t>work</a:t>
            </a:r>
            <a:r>
              <a:rPr dirty="0" sz="40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4000" spc="-25" b="0">
                <a:solidFill>
                  <a:srgbClr val="4285F4"/>
                </a:solidFill>
                <a:latin typeface="Arial"/>
                <a:cs typeface="Arial"/>
              </a:rPr>
              <a:t>in</a:t>
            </a:r>
            <a:r>
              <a:rPr dirty="0" sz="40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4000" spc="-20" b="0">
                <a:solidFill>
                  <a:srgbClr val="4285F4"/>
                </a:solidFill>
                <a:latin typeface="Arial"/>
                <a:cs typeface="Arial"/>
              </a:rPr>
              <a:t>GSoC</a:t>
            </a:r>
            <a:r>
              <a:rPr dirty="0" sz="40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4000" spc="-20" b="0">
                <a:solidFill>
                  <a:srgbClr val="4285F4"/>
                </a:solidFill>
                <a:latin typeface="Arial"/>
                <a:cs typeface="Arial"/>
              </a:rPr>
              <a:t>2025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19587" y="1318514"/>
            <a:ext cx="8095615" cy="3192780"/>
            <a:chOff x="519587" y="1318514"/>
            <a:chExt cx="8095615" cy="3192780"/>
          </a:xfrm>
        </p:grpSpPr>
        <p:sp>
          <p:nvSpPr>
            <p:cNvPr id="4" name="object 4" descr=""/>
            <p:cNvSpPr/>
            <p:nvPr/>
          </p:nvSpPr>
          <p:spPr>
            <a:xfrm>
              <a:off x="524349" y="1323276"/>
              <a:ext cx="8086090" cy="3183255"/>
            </a:xfrm>
            <a:custGeom>
              <a:avLst/>
              <a:gdLst/>
              <a:ahLst/>
              <a:cxnLst/>
              <a:rect l="l" t="t" r="r" b="b"/>
              <a:pathLst>
                <a:path w="8086090" h="3183254">
                  <a:moveTo>
                    <a:pt x="8085899" y="0"/>
                  </a:moveTo>
                  <a:lnTo>
                    <a:pt x="0" y="0"/>
                  </a:lnTo>
                  <a:lnTo>
                    <a:pt x="0" y="3183001"/>
                  </a:lnTo>
                  <a:lnTo>
                    <a:pt x="8085899" y="3183001"/>
                  </a:lnTo>
                  <a:lnTo>
                    <a:pt x="8085899" y="0"/>
                  </a:lnTo>
                  <a:close/>
                </a:path>
              </a:pathLst>
            </a:custGeom>
            <a:solidFill>
              <a:srgbClr val="E9F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4349" y="1323276"/>
              <a:ext cx="8086090" cy="3183255"/>
            </a:xfrm>
            <a:custGeom>
              <a:avLst/>
              <a:gdLst/>
              <a:ahLst/>
              <a:cxnLst/>
              <a:rect l="l" t="t" r="r" b="b"/>
              <a:pathLst>
                <a:path w="8086090" h="3183254">
                  <a:moveTo>
                    <a:pt x="0" y="0"/>
                  </a:moveTo>
                  <a:lnTo>
                    <a:pt x="8085899" y="0"/>
                  </a:lnTo>
                  <a:lnTo>
                    <a:pt x="8085899" y="3183001"/>
                  </a:lnTo>
                  <a:lnTo>
                    <a:pt x="0" y="318300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685062" y="1387157"/>
          <a:ext cx="7850505" cy="2292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639"/>
                <a:gridCol w="3619500"/>
                <a:gridCol w="2072639"/>
              </a:tblGrid>
              <a:tr h="456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585858"/>
                      </a:solidFill>
                      <a:prstDash val="solid"/>
                    </a:lnB>
                    <a:solidFill>
                      <a:srgbClr val="E9F1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under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test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libraries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E9F1FD"/>
                    </a:solidFill>
                  </a:tcPr>
                </a:tc>
              </a:tr>
              <a:tr h="45656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R="3810">
                        <a:lnSpc>
                          <a:spcPct val="100000"/>
                        </a:lnSpc>
                      </a:pPr>
                      <a:r>
                        <a:rPr dirty="0" sz="2000" spc="-25" b="1">
                          <a:latin typeface="Arial"/>
                          <a:cs typeface="Arial"/>
                        </a:rPr>
                        <a:t>JPF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algn="ctr" marR="3810">
                        <a:lnSpc>
                          <a:spcPct val="100000"/>
                        </a:lnSpc>
                      </a:pPr>
                      <a:r>
                        <a:rPr dirty="0" sz="2000" spc="-10">
                          <a:latin typeface="Arial"/>
                          <a:cs typeface="Arial"/>
                        </a:rPr>
                        <a:t>(jpf-core)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317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classes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20370">
                        <a:lnSpc>
                          <a:spcPct val="100000"/>
                        </a:lnSpc>
                      </a:pPr>
                      <a:r>
                        <a:rPr dirty="0" sz="2000" spc="-10">
                          <a:latin typeface="Arial"/>
                          <a:cs typeface="Arial"/>
                        </a:rPr>
                        <a:t>Extensions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</a:tr>
              <a:tr h="4565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317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Java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interface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(MJI)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</a:tr>
              <a:tr h="45656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317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JPF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VM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</a:tr>
              <a:tr h="4660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317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Native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peer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classes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585858"/>
                      </a:solidFill>
                      <a:prstDash val="solid"/>
                    </a:lnL>
                    <a:lnR w="9525">
                      <a:solidFill>
                        <a:srgbClr val="585858"/>
                      </a:solidFill>
                      <a:prstDash val="solid"/>
                    </a:lnR>
                    <a:lnT w="9525">
                      <a:solidFill>
                        <a:srgbClr val="585858"/>
                      </a:solidFill>
                      <a:prstDash val="solid"/>
                    </a:lnT>
                    <a:lnB w="9525">
                      <a:solidFill>
                        <a:srgbClr val="585858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7" name="object 7" descr=""/>
          <p:cNvSpPr txBox="1"/>
          <p:nvPr/>
        </p:nvSpPr>
        <p:spPr>
          <a:xfrm>
            <a:off x="878390" y="3966540"/>
            <a:ext cx="7383145" cy="1002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Host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JVM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200">
                <a:solidFill>
                  <a:srgbClr val="38761D"/>
                </a:solidFill>
                <a:latin typeface="Arial"/>
                <a:cs typeface="Arial"/>
              </a:rPr>
              <a:t>Update</a:t>
            </a:r>
            <a:r>
              <a:rPr dirty="0" sz="2200" spc="-6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8761D"/>
                </a:solidFill>
                <a:latin typeface="Arial"/>
                <a:cs typeface="Arial"/>
              </a:rPr>
              <a:t>JPF</a:t>
            </a:r>
            <a:r>
              <a:rPr dirty="0" sz="2200" spc="-55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8761D"/>
                </a:solidFill>
                <a:latin typeface="Arial"/>
                <a:cs typeface="Arial"/>
              </a:rPr>
              <a:t>and</a:t>
            </a:r>
            <a:r>
              <a:rPr dirty="0" sz="2200" spc="-6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8761D"/>
                </a:solidFill>
                <a:latin typeface="Arial"/>
                <a:cs typeface="Arial"/>
              </a:rPr>
              <a:t>extensions</a:t>
            </a:r>
            <a:r>
              <a:rPr dirty="0" sz="2200" spc="-55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8761D"/>
                </a:solidFill>
                <a:latin typeface="Arial"/>
                <a:cs typeface="Arial"/>
              </a:rPr>
              <a:t>to</a:t>
            </a:r>
            <a:r>
              <a:rPr dirty="0" sz="2200" spc="-55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8761D"/>
                </a:solidFill>
                <a:latin typeface="Arial"/>
                <a:cs typeface="Arial"/>
              </a:rPr>
              <a:t>support</a:t>
            </a:r>
            <a:r>
              <a:rPr dirty="0" sz="2200" spc="-6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8761D"/>
                </a:solidFill>
                <a:latin typeface="Arial"/>
                <a:cs typeface="Arial"/>
              </a:rPr>
              <a:t>OpenJDK</a:t>
            </a:r>
            <a:r>
              <a:rPr dirty="0" sz="2200" spc="-55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8761D"/>
                </a:solidFill>
                <a:latin typeface="Arial"/>
                <a:cs typeface="Arial"/>
              </a:rPr>
              <a:t>11</a:t>
            </a:r>
            <a:r>
              <a:rPr dirty="0" sz="2200" spc="-55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38761D"/>
                </a:solidFill>
                <a:latin typeface="Arial"/>
                <a:cs typeface="Arial"/>
              </a:rPr>
              <a:t>and</a:t>
            </a:r>
            <a:r>
              <a:rPr dirty="0" sz="2200" spc="-60">
                <a:solidFill>
                  <a:srgbClr val="38761D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38761D"/>
                </a:solidFill>
                <a:latin typeface="Arial"/>
                <a:cs typeface="Arial"/>
              </a:rPr>
              <a:t>17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400" y="152400"/>
            <a:ext cx="7150734" cy="3261360"/>
            <a:chOff x="152400" y="152400"/>
            <a:chExt cx="7150734" cy="32613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52400"/>
              <a:ext cx="4823091" cy="3260763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746554" y="398999"/>
              <a:ext cx="160020" cy="1062355"/>
            </a:xfrm>
            <a:custGeom>
              <a:avLst/>
              <a:gdLst/>
              <a:ahLst/>
              <a:cxnLst/>
              <a:rect l="l" t="t" r="r" b="b"/>
              <a:pathLst>
                <a:path w="160019" h="1062355">
                  <a:moveTo>
                    <a:pt x="0" y="0"/>
                  </a:moveTo>
                  <a:lnTo>
                    <a:pt x="30937" y="6311"/>
                  </a:lnTo>
                  <a:lnTo>
                    <a:pt x="56316" y="23480"/>
                  </a:lnTo>
                  <a:lnTo>
                    <a:pt x="73487" y="48857"/>
                  </a:lnTo>
                  <a:lnTo>
                    <a:pt x="79799" y="79794"/>
                  </a:lnTo>
                  <a:lnTo>
                    <a:pt x="79799" y="451205"/>
                  </a:lnTo>
                  <a:lnTo>
                    <a:pt x="86112" y="482141"/>
                  </a:lnTo>
                  <a:lnTo>
                    <a:pt x="103283" y="507518"/>
                  </a:lnTo>
                  <a:lnTo>
                    <a:pt x="128662" y="524687"/>
                  </a:lnTo>
                  <a:lnTo>
                    <a:pt x="159599" y="530999"/>
                  </a:lnTo>
                  <a:lnTo>
                    <a:pt x="128662" y="537311"/>
                  </a:lnTo>
                  <a:lnTo>
                    <a:pt x="103283" y="554480"/>
                  </a:lnTo>
                  <a:lnTo>
                    <a:pt x="86112" y="579857"/>
                  </a:lnTo>
                  <a:lnTo>
                    <a:pt x="79799" y="610793"/>
                  </a:lnTo>
                  <a:lnTo>
                    <a:pt x="79799" y="982205"/>
                  </a:lnTo>
                  <a:lnTo>
                    <a:pt x="73487" y="1013141"/>
                  </a:lnTo>
                  <a:lnTo>
                    <a:pt x="56316" y="1038518"/>
                  </a:lnTo>
                  <a:lnTo>
                    <a:pt x="30937" y="1055687"/>
                  </a:lnTo>
                  <a:lnTo>
                    <a:pt x="0" y="1061999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967024" y="963899"/>
              <a:ext cx="306070" cy="760095"/>
            </a:xfrm>
            <a:custGeom>
              <a:avLst/>
              <a:gdLst/>
              <a:ahLst/>
              <a:cxnLst/>
              <a:rect l="l" t="t" r="r" b="b"/>
              <a:pathLst>
                <a:path w="306070" h="760094">
                  <a:moveTo>
                    <a:pt x="0" y="0"/>
                  </a:moveTo>
                  <a:lnTo>
                    <a:pt x="48142" y="7853"/>
                  </a:lnTo>
                  <a:lnTo>
                    <a:pt x="90114" y="29681"/>
                  </a:lnTo>
                  <a:lnTo>
                    <a:pt x="123316" y="62882"/>
                  </a:lnTo>
                  <a:lnTo>
                    <a:pt x="145145" y="104854"/>
                  </a:lnTo>
                  <a:lnTo>
                    <a:pt x="152999" y="152996"/>
                  </a:lnTo>
                  <a:lnTo>
                    <a:pt x="152999" y="226949"/>
                  </a:lnTo>
                  <a:lnTo>
                    <a:pt x="160853" y="275091"/>
                  </a:lnTo>
                  <a:lnTo>
                    <a:pt x="182682" y="317063"/>
                  </a:lnTo>
                  <a:lnTo>
                    <a:pt x="215884" y="350264"/>
                  </a:lnTo>
                  <a:lnTo>
                    <a:pt x="257857" y="372091"/>
                  </a:lnTo>
                  <a:lnTo>
                    <a:pt x="306000" y="379945"/>
                  </a:lnTo>
                  <a:lnTo>
                    <a:pt x="257857" y="387801"/>
                  </a:lnTo>
                  <a:lnTo>
                    <a:pt x="215884" y="409632"/>
                  </a:lnTo>
                  <a:lnTo>
                    <a:pt x="182682" y="442836"/>
                  </a:lnTo>
                  <a:lnTo>
                    <a:pt x="160853" y="484811"/>
                  </a:lnTo>
                  <a:lnTo>
                    <a:pt x="152999" y="532955"/>
                  </a:lnTo>
                  <a:lnTo>
                    <a:pt x="152999" y="606894"/>
                  </a:lnTo>
                  <a:lnTo>
                    <a:pt x="145145" y="655038"/>
                  </a:lnTo>
                  <a:lnTo>
                    <a:pt x="123316" y="697013"/>
                  </a:lnTo>
                  <a:lnTo>
                    <a:pt x="90114" y="730218"/>
                  </a:lnTo>
                  <a:lnTo>
                    <a:pt x="48142" y="752049"/>
                  </a:lnTo>
                  <a:lnTo>
                    <a:pt x="0" y="759904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083050" y="1052399"/>
              <a:ext cx="250825" cy="869950"/>
            </a:xfrm>
            <a:custGeom>
              <a:avLst/>
              <a:gdLst/>
              <a:ahLst/>
              <a:cxnLst/>
              <a:rect l="l" t="t" r="r" b="b"/>
              <a:pathLst>
                <a:path w="250825" h="869950">
                  <a:moveTo>
                    <a:pt x="0" y="0"/>
                  </a:moveTo>
                  <a:lnTo>
                    <a:pt x="48499" y="9896"/>
                  </a:lnTo>
                  <a:lnTo>
                    <a:pt x="88285" y="36815"/>
                  </a:lnTo>
                  <a:lnTo>
                    <a:pt x="115203" y="76600"/>
                  </a:lnTo>
                  <a:lnTo>
                    <a:pt x="125099" y="125095"/>
                  </a:lnTo>
                  <a:lnTo>
                    <a:pt x="125099" y="309752"/>
                  </a:lnTo>
                  <a:lnTo>
                    <a:pt x="134996" y="358252"/>
                  </a:lnTo>
                  <a:lnTo>
                    <a:pt x="161914" y="398037"/>
                  </a:lnTo>
                  <a:lnTo>
                    <a:pt x="201700" y="424953"/>
                  </a:lnTo>
                  <a:lnTo>
                    <a:pt x="250200" y="434848"/>
                  </a:lnTo>
                  <a:lnTo>
                    <a:pt x="201700" y="444744"/>
                  </a:lnTo>
                  <a:lnTo>
                    <a:pt x="161914" y="471663"/>
                  </a:lnTo>
                  <a:lnTo>
                    <a:pt x="134996" y="511448"/>
                  </a:lnTo>
                  <a:lnTo>
                    <a:pt x="125099" y="559942"/>
                  </a:lnTo>
                  <a:lnTo>
                    <a:pt x="125099" y="744601"/>
                  </a:lnTo>
                  <a:lnTo>
                    <a:pt x="115203" y="793100"/>
                  </a:lnTo>
                  <a:lnTo>
                    <a:pt x="88285" y="832885"/>
                  </a:lnTo>
                  <a:lnTo>
                    <a:pt x="48499" y="859801"/>
                  </a:lnTo>
                  <a:lnTo>
                    <a:pt x="0" y="869696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906155" y="929999"/>
              <a:ext cx="5392420" cy="1036955"/>
            </a:xfrm>
            <a:custGeom>
              <a:avLst/>
              <a:gdLst/>
              <a:ahLst/>
              <a:cxnLst/>
              <a:rect l="l" t="t" r="r" b="b"/>
              <a:pathLst>
                <a:path w="5392420" h="1036955">
                  <a:moveTo>
                    <a:pt x="0" y="0"/>
                  </a:moveTo>
                  <a:lnTo>
                    <a:pt x="5391899" y="1036497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73031" y="1343850"/>
              <a:ext cx="4025265" cy="622935"/>
            </a:xfrm>
            <a:custGeom>
              <a:avLst/>
              <a:gdLst/>
              <a:ahLst/>
              <a:cxnLst/>
              <a:rect l="l" t="t" r="r" b="b"/>
              <a:pathLst>
                <a:path w="4025265" h="622935">
                  <a:moveTo>
                    <a:pt x="0" y="0"/>
                  </a:moveTo>
                  <a:lnTo>
                    <a:pt x="4025099" y="622503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333252" y="1487246"/>
              <a:ext cx="2965450" cy="479425"/>
            </a:xfrm>
            <a:custGeom>
              <a:avLst/>
              <a:gdLst/>
              <a:ahLst/>
              <a:cxnLst/>
              <a:rect l="l" t="t" r="r" b="b"/>
              <a:pathLst>
                <a:path w="2965450" h="479425">
                  <a:moveTo>
                    <a:pt x="0" y="0"/>
                  </a:moveTo>
                  <a:lnTo>
                    <a:pt x="2964903" y="479094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298093" y="1821980"/>
            <a:ext cx="1351915" cy="288925"/>
          </a:xfrm>
          <a:prstGeom prst="rect">
            <a:avLst/>
          </a:prstGeom>
          <a:solidFill>
            <a:srgbClr val="EDEDED"/>
          </a:solidFill>
          <a:ln w="9524">
            <a:solidFill>
              <a:srgbClr val="585858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283845">
              <a:lnSpc>
                <a:spcPct val="100000"/>
              </a:lnSpc>
              <a:spcBef>
                <a:spcPts val="455"/>
              </a:spcBef>
            </a:pPr>
            <a:r>
              <a:rPr dirty="0" sz="1100">
                <a:latin typeface="Arial"/>
                <a:cs typeface="Arial"/>
              </a:rPr>
              <a:t>Haille’s</a:t>
            </a:r>
            <a:r>
              <a:rPr dirty="0" sz="1100" spc="-40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work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5279" y="68699"/>
            <a:ext cx="1877428" cy="165510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39700" y="3495611"/>
            <a:ext cx="4787900" cy="551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Haille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also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restructured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formal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integral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source </a:t>
            </a:r>
            <a:r>
              <a:rPr dirty="0" sz="1500">
                <a:latin typeface="Arial"/>
                <a:cs typeface="Arial"/>
              </a:rPr>
              <a:t>function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calculation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improve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maintainability.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9700" y="4284281"/>
            <a:ext cx="4808855" cy="8140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restructure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also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laid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foundation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different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code </a:t>
            </a:r>
            <a:r>
              <a:rPr dirty="0" sz="1500" spc="-10">
                <a:latin typeface="Arial"/>
                <a:cs typeface="Arial"/>
              </a:rPr>
              <a:t>acceleration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methods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like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Jax,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while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Haille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did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initial investigation.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571312" y="2382926"/>
            <a:ext cx="3475990" cy="2624455"/>
          </a:xfrm>
          <a:prstGeom prst="rect">
            <a:avLst/>
          </a:prstGeom>
          <a:solidFill>
            <a:srgbClr val="EDEDED"/>
          </a:solidFill>
          <a:ln w="9524">
            <a:solidFill>
              <a:srgbClr val="585858"/>
            </a:solidFill>
          </a:ln>
        </p:spPr>
        <p:txBody>
          <a:bodyPr wrap="square" lIns="0" tIns="501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95"/>
              </a:spcBef>
            </a:pPr>
            <a:endParaRPr sz="1500">
              <a:latin typeface="Times New Roman"/>
              <a:cs typeface="Times New Roman"/>
            </a:endParaRPr>
          </a:p>
          <a:p>
            <a:pPr marL="90805" marR="485775" indent="-635">
              <a:lnSpc>
                <a:spcPct val="114999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Allows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researchers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mark</a:t>
            </a:r>
            <a:r>
              <a:rPr dirty="0" sz="1500" spc="-4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which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atomic</a:t>
            </a:r>
            <a:r>
              <a:rPr dirty="0" sz="1500" spc="-3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species</a:t>
            </a:r>
            <a:r>
              <a:rPr dirty="0" sz="1500" spc="-3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are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responsible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for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specific</a:t>
            </a:r>
            <a:r>
              <a:rPr dirty="0" sz="1500" spc="-7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spectral</a:t>
            </a:r>
            <a:r>
              <a:rPr dirty="0" sz="1500" spc="-7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features</a:t>
            </a:r>
            <a:r>
              <a:rPr dirty="0" sz="1500" spc="-6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 </a:t>
            </a:r>
            <a:r>
              <a:rPr dirty="0" sz="1500" spc="-10">
                <a:latin typeface="Arial"/>
                <a:cs typeface="Arial"/>
              </a:rPr>
              <a:t>supernova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spectra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500">
              <a:latin typeface="Arial"/>
              <a:cs typeface="Arial"/>
            </a:endParaRPr>
          </a:p>
          <a:p>
            <a:pPr marL="90805" marR="537210">
              <a:lnSpc>
                <a:spcPct val="114999"/>
              </a:lnSpc>
              <a:spcBef>
                <a:spcPts val="5"/>
              </a:spcBef>
            </a:pPr>
            <a:r>
              <a:rPr dirty="0" sz="1500">
                <a:latin typeface="Arial"/>
                <a:cs typeface="Arial"/>
              </a:rPr>
              <a:t>line_waves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=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[3951,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6355,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8567] </a:t>
            </a:r>
            <a:r>
              <a:rPr dirty="0" sz="1500">
                <a:latin typeface="Arial"/>
                <a:cs typeface="Arial"/>
              </a:rPr>
              <a:t>line_labels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=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['Ca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II',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'Si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II',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'Ca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III']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808503" y="2235580"/>
            <a:ext cx="5793105" cy="24599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69515">
              <a:lnSpc>
                <a:spcPct val="114999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Regression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Data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package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ensures </a:t>
            </a:r>
            <a:r>
              <a:rPr dirty="0" sz="1500">
                <a:latin typeface="Arial"/>
                <a:cs typeface="Arial"/>
              </a:rPr>
              <a:t>each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TARDIS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commit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produces</a:t>
            </a:r>
            <a:r>
              <a:rPr dirty="0" sz="1500" spc="500"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exactly</a:t>
            </a:r>
            <a:r>
              <a:rPr dirty="0" sz="1500" spc="-5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the</a:t>
            </a:r>
            <a:r>
              <a:rPr dirty="0" sz="1500" spc="-5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same</a:t>
            </a:r>
            <a:r>
              <a:rPr dirty="0" sz="1500" spc="-5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scientific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output.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latin typeface="Arial"/>
                <a:cs typeface="Arial"/>
              </a:rPr>
              <a:t>Riddhi’s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code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runs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test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suite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over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series</a:t>
            </a:r>
            <a:r>
              <a:rPr dirty="0" sz="1500" spc="-3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of</a:t>
            </a:r>
            <a:r>
              <a:rPr dirty="0" sz="1500" spc="-2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970000"/>
                </a:solidFill>
                <a:latin typeface="Arial"/>
                <a:cs typeface="Arial"/>
              </a:rPr>
              <a:t>commits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find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out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when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which</a:t>
            </a:r>
            <a:r>
              <a:rPr dirty="0" sz="1500" spc="-3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970000"/>
                </a:solidFill>
                <a:latin typeface="Arial"/>
                <a:cs typeface="Arial"/>
              </a:rPr>
              <a:t>regression</a:t>
            </a:r>
            <a:r>
              <a:rPr dirty="0" sz="1500" spc="-3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data</a:t>
            </a:r>
            <a:r>
              <a:rPr dirty="0" sz="1500" spc="-4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files</a:t>
            </a:r>
            <a:r>
              <a:rPr dirty="0" sz="1500" spc="-3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changed</a:t>
            </a:r>
            <a:r>
              <a:rPr dirty="0" sz="1500" spc="-35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970000"/>
                </a:solidFill>
                <a:latin typeface="Arial"/>
                <a:cs typeface="Arial"/>
              </a:rPr>
              <a:t>and</a:t>
            </a:r>
            <a:r>
              <a:rPr dirty="0" sz="1500" spc="-4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970000"/>
                </a:solidFill>
                <a:latin typeface="Arial"/>
                <a:cs typeface="Arial"/>
              </a:rPr>
              <a:t>where</a:t>
            </a:r>
            <a:r>
              <a:rPr dirty="0" sz="1500" spc="-1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500">
              <a:latin typeface="Arial"/>
              <a:cs typeface="Arial"/>
            </a:endParaRPr>
          </a:p>
          <a:p>
            <a:pPr marL="12700" marR="5080">
              <a:lnSpc>
                <a:spcPct val="130000"/>
              </a:lnSpc>
            </a:pPr>
            <a:r>
              <a:rPr dirty="0" sz="1500">
                <a:latin typeface="Arial"/>
                <a:cs typeface="Arial"/>
              </a:rPr>
              <a:t>Riddhi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also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investigated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TARDIS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testing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framework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carefully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and </a:t>
            </a:r>
            <a:r>
              <a:rPr dirty="0" sz="1500">
                <a:latin typeface="Arial"/>
                <a:cs typeface="Arial"/>
              </a:rPr>
              <a:t>pointed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out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places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where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tests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could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improved.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399" y="2425471"/>
            <a:ext cx="2093023" cy="2100427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67299" y="298999"/>
            <a:ext cx="8855710" cy="3624579"/>
            <a:chOff x="267299" y="298999"/>
            <a:chExt cx="8855710" cy="362457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299" y="298999"/>
              <a:ext cx="8215934" cy="17651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891" y="519934"/>
              <a:ext cx="8156752" cy="118287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938225" y="495744"/>
              <a:ext cx="204470" cy="2797810"/>
            </a:xfrm>
            <a:custGeom>
              <a:avLst/>
              <a:gdLst/>
              <a:ahLst/>
              <a:cxnLst/>
              <a:rect l="l" t="t" r="r" b="b"/>
              <a:pathLst>
                <a:path w="204470" h="2797810">
                  <a:moveTo>
                    <a:pt x="0" y="2797505"/>
                  </a:moveTo>
                  <a:lnTo>
                    <a:pt x="204299" y="0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947852" y="532079"/>
              <a:ext cx="1064895" cy="2771140"/>
            </a:xfrm>
            <a:custGeom>
              <a:avLst/>
              <a:gdLst/>
              <a:ahLst/>
              <a:cxnLst/>
              <a:rect l="l" t="t" r="r" b="b"/>
              <a:pathLst>
                <a:path w="1064895" h="2771140">
                  <a:moveTo>
                    <a:pt x="0" y="2770797"/>
                  </a:moveTo>
                  <a:lnTo>
                    <a:pt x="1064399" y="0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485746" y="546574"/>
              <a:ext cx="103505" cy="731520"/>
            </a:xfrm>
            <a:custGeom>
              <a:avLst/>
              <a:gdLst/>
              <a:ahLst/>
              <a:cxnLst/>
              <a:rect l="l" t="t" r="r" b="b"/>
              <a:pathLst>
                <a:path w="103504" h="731519">
                  <a:moveTo>
                    <a:pt x="0" y="0"/>
                  </a:moveTo>
                  <a:lnTo>
                    <a:pt x="20062" y="4092"/>
                  </a:lnTo>
                  <a:lnTo>
                    <a:pt x="36520" y="15227"/>
                  </a:lnTo>
                  <a:lnTo>
                    <a:pt x="47656" y="31686"/>
                  </a:lnTo>
                  <a:lnTo>
                    <a:pt x="51749" y="51752"/>
                  </a:lnTo>
                  <a:lnTo>
                    <a:pt x="51749" y="313804"/>
                  </a:lnTo>
                  <a:lnTo>
                    <a:pt x="55843" y="333863"/>
                  </a:lnTo>
                  <a:lnTo>
                    <a:pt x="66979" y="350318"/>
                  </a:lnTo>
                  <a:lnTo>
                    <a:pt x="83437" y="361451"/>
                  </a:lnTo>
                  <a:lnTo>
                    <a:pt x="103500" y="365544"/>
                  </a:lnTo>
                  <a:lnTo>
                    <a:pt x="83437" y="369638"/>
                  </a:lnTo>
                  <a:lnTo>
                    <a:pt x="66979" y="380776"/>
                  </a:lnTo>
                  <a:lnTo>
                    <a:pt x="55843" y="397235"/>
                  </a:lnTo>
                  <a:lnTo>
                    <a:pt x="51749" y="417296"/>
                  </a:lnTo>
                  <a:lnTo>
                    <a:pt x="51749" y="679348"/>
                  </a:lnTo>
                  <a:lnTo>
                    <a:pt x="47656" y="699409"/>
                  </a:lnTo>
                  <a:lnTo>
                    <a:pt x="36520" y="715868"/>
                  </a:lnTo>
                  <a:lnTo>
                    <a:pt x="20062" y="727006"/>
                  </a:lnTo>
                  <a:lnTo>
                    <a:pt x="0" y="731100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483218" y="651635"/>
              <a:ext cx="635000" cy="3267075"/>
            </a:xfrm>
            <a:custGeom>
              <a:avLst/>
              <a:gdLst/>
              <a:ahLst/>
              <a:cxnLst/>
              <a:rect l="l" t="t" r="r" b="b"/>
              <a:pathLst>
                <a:path w="635000" h="3267075">
                  <a:moveTo>
                    <a:pt x="0" y="3068711"/>
                  </a:moveTo>
                  <a:lnTo>
                    <a:pt x="49591" y="3088204"/>
                  </a:lnTo>
                  <a:lnTo>
                    <a:pt x="94777" y="3118322"/>
                  </a:lnTo>
                  <a:lnTo>
                    <a:pt x="147118" y="3155687"/>
                  </a:lnTo>
                  <a:lnTo>
                    <a:pt x="175291" y="3175357"/>
                  </a:lnTo>
                  <a:lnTo>
                    <a:pt x="234277" y="3213219"/>
                  </a:lnTo>
                  <a:lnTo>
                    <a:pt x="294968" y="3244499"/>
                  </a:lnTo>
                  <a:lnTo>
                    <a:pt x="355183" y="3263666"/>
                  </a:lnTo>
                  <a:lnTo>
                    <a:pt x="384430" y="3266979"/>
                  </a:lnTo>
                  <a:lnTo>
                    <a:pt x="412740" y="3265189"/>
                  </a:lnTo>
                  <a:lnTo>
                    <a:pt x="465461" y="3243537"/>
                  </a:lnTo>
                  <a:lnTo>
                    <a:pt x="511163" y="3193179"/>
                  </a:lnTo>
                  <a:lnTo>
                    <a:pt x="530701" y="3155506"/>
                  </a:lnTo>
                  <a:lnTo>
                    <a:pt x="547667" y="3108583"/>
                  </a:lnTo>
                  <a:lnTo>
                    <a:pt x="561788" y="3051718"/>
                  </a:lnTo>
                  <a:lnTo>
                    <a:pt x="571754" y="2995464"/>
                  </a:lnTo>
                  <a:lnTo>
                    <a:pt x="580946" y="2929182"/>
                  </a:lnTo>
                  <a:lnTo>
                    <a:pt x="589375" y="2853644"/>
                  </a:lnTo>
                  <a:lnTo>
                    <a:pt x="593305" y="2812645"/>
                  </a:lnTo>
                  <a:lnTo>
                    <a:pt x="597048" y="2769621"/>
                  </a:lnTo>
                  <a:lnTo>
                    <a:pt x="600605" y="2724669"/>
                  </a:lnTo>
                  <a:lnTo>
                    <a:pt x="603977" y="2677886"/>
                  </a:lnTo>
                  <a:lnTo>
                    <a:pt x="607165" y="2629366"/>
                  </a:lnTo>
                  <a:lnTo>
                    <a:pt x="610171" y="2579208"/>
                  </a:lnTo>
                  <a:lnTo>
                    <a:pt x="612995" y="2527507"/>
                  </a:lnTo>
                  <a:lnTo>
                    <a:pt x="615639" y="2474361"/>
                  </a:lnTo>
                  <a:lnTo>
                    <a:pt x="618104" y="2419864"/>
                  </a:lnTo>
                  <a:lnTo>
                    <a:pt x="620391" y="2364115"/>
                  </a:lnTo>
                  <a:lnTo>
                    <a:pt x="622502" y="2307208"/>
                  </a:lnTo>
                  <a:lnTo>
                    <a:pt x="624437" y="2249242"/>
                  </a:lnTo>
                  <a:lnTo>
                    <a:pt x="626199" y="2190311"/>
                  </a:lnTo>
                  <a:lnTo>
                    <a:pt x="627787" y="2130513"/>
                  </a:lnTo>
                  <a:lnTo>
                    <a:pt x="629204" y="2069945"/>
                  </a:lnTo>
                  <a:lnTo>
                    <a:pt x="630450" y="2008701"/>
                  </a:lnTo>
                  <a:lnTo>
                    <a:pt x="631527" y="1946880"/>
                  </a:lnTo>
                  <a:lnTo>
                    <a:pt x="632436" y="1884576"/>
                  </a:lnTo>
                  <a:lnTo>
                    <a:pt x="633178" y="1821888"/>
                  </a:lnTo>
                  <a:lnTo>
                    <a:pt x="633754" y="1758911"/>
                  </a:lnTo>
                  <a:lnTo>
                    <a:pt x="634166" y="1695741"/>
                  </a:lnTo>
                  <a:lnTo>
                    <a:pt x="634414" y="1632476"/>
                  </a:lnTo>
                  <a:lnTo>
                    <a:pt x="634501" y="1569211"/>
                  </a:lnTo>
                  <a:lnTo>
                    <a:pt x="634427" y="1506043"/>
                  </a:lnTo>
                  <a:lnTo>
                    <a:pt x="634193" y="1443069"/>
                  </a:lnTo>
                  <a:lnTo>
                    <a:pt x="633801" y="1380384"/>
                  </a:lnTo>
                  <a:lnTo>
                    <a:pt x="633251" y="1318086"/>
                  </a:lnTo>
                  <a:lnTo>
                    <a:pt x="632546" y="1256270"/>
                  </a:lnTo>
                  <a:lnTo>
                    <a:pt x="631686" y="1195034"/>
                  </a:lnTo>
                  <a:lnTo>
                    <a:pt x="630672" y="1134473"/>
                  </a:lnTo>
                  <a:lnTo>
                    <a:pt x="629506" y="1074685"/>
                  </a:lnTo>
                  <a:lnTo>
                    <a:pt x="628188" y="1015765"/>
                  </a:lnTo>
                  <a:lnTo>
                    <a:pt x="626721" y="957810"/>
                  </a:lnTo>
                  <a:lnTo>
                    <a:pt x="625105" y="900916"/>
                  </a:lnTo>
                  <a:lnTo>
                    <a:pt x="623342" y="845180"/>
                  </a:lnTo>
                  <a:lnTo>
                    <a:pt x="621432" y="790698"/>
                  </a:lnTo>
                  <a:lnTo>
                    <a:pt x="619377" y="737567"/>
                  </a:lnTo>
                  <a:lnTo>
                    <a:pt x="617178" y="685884"/>
                  </a:lnTo>
                  <a:lnTo>
                    <a:pt x="614837" y="635744"/>
                  </a:lnTo>
                  <a:lnTo>
                    <a:pt x="612354" y="587243"/>
                  </a:lnTo>
                  <a:lnTo>
                    <a:pt x="609731" y="540480"/>
                  </a:lnTo>
                  <a:lnTo>
                    <a:pt x="606969" y="495549"/>
                  </a:lnTo>
                  <a:lnTo>
                    <a:pt x="604069" y="452548"/>
                  </a:lnTo>
                  <a:lnTo>
                    <a:pt x="601032" y="411572"/>
                  </a:lnTo>
                  <a:lnTo>
                    <a:pt x="597860" y="372719"/>
                  </a:lnTo>
                  <a:lnTo>
                    <a:pt x="591114" y="301765"/>
                  </a:lnTo>
                  <a:lnTo>
                    <a:pt x="583841" y="240457"/>
                  </a:lnTo>
                  <a:lnTo>
                    <a:pt x="568692" y="154544"/>
                  </a:lnTo>
                  <a:lnTo>
                    <a:pt x="554743" y="106277"/>
                  </a:lnTo>
                  <a:lnTo>
                    <a:pt x="538424" y="68070"/>
                  </a:lnTo>
                  <a:lnTo>
                    <a:pt x="499721" y="18667"/>
                  </a:lnTo>
                  <a:lnTo>
                    <a:pt x="454675" y="0"/>
                  </a:lnTo>
                  <a:lnTo>
                    <a:pt x="430425" y="211"/>
                  </a:lnTo>
                  <a:lnTo>
                    <a:pt x="379780" y="15766"/>
                  </a:lnTo>
                  <a:lnTo>
                    <a:pt x="328014" y="46216"/>
                  </a:lnTo>
                  <a:lnTo>
                    <a:pt x="277218" y="85225"/>
                  </a:lnTo>
                  <a:lnTo>
                    <a:pt x="229482" y="126457"/>
                  </a:lnTo>
                  <a:lnTo>
                    <a:pt x="207413" y="145927"/>
                  </a:lnTo>
                  <a:lnTo>
                    <a:pt x="186894" y="163577"/>
                  </a:lnTo>
                  <a:lnTo>
                    <a:pt x="168184" y="178615"/>
                  </a:lnTo>
                  <a:lnTo>
                    <a:pt x="151545" y="190249"/>
                  </a:lnTo>
                  <a:lnTo>
                    <a:pt x="137238" y="197687"/>
                  </a:lnTo>
                  <a:lnTo>
                    <a:pt x="125524" y="200137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537972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1985" algn="l"/>
                <a:tab pos="276606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Mohit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25">
                <a:solidFill>
                  <a:srgbClr val="4285F4"/>
                </a:solidFill>
                <a:latin typeface="Arial"/>
                <a:cs typeface="Arial"/>
              </a:rPr>
              <a:t>P.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Tahiliani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7573" y="3794035"/>
            <a:ext cx="30302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ns-</a:t>
            </a:r>
            <a:r>
              <a:rPr dirty="0" sz="1500">
                <a:latin typeface="Arial"/>
                <a:cs typeface="Arial"/>
              </a:rPr>
              <a:t>3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Network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Simulator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Project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462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20">
                <a:solidFill>
                  <a:srgbClr val="38761D"/>
                </a:solidFill>
                <a:latin typeface="Lucida Sans"/>
                <a:cs typeface="Lucida Sans"/>
              </a:rPr>
              <a:t>List</a:t>
            </a:r>
            <a:r>
              <a:rPr dirty="0" sz="2500" spc="-135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114">
                <a:solidFill>
                  <a:srgbClr val="38761D"/>
                </a:solidFill>
                <a:latin typeface="Lucida Sans"/>
                <a:cs typeface="Lucida Sans"/>
              </a:rPr>
              <a:t>of</a:t>
            </a:r>
            <a:r>
              <a:rPr dirty="0" sz="2500" spc="-135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110">
                <a:solidFill>
                  <a:srgbClr val="38761D"/>
                </a:solidFill>
                <a:latin typeface="Lucida Sans"/>
                <a:cs typeface="Lucida Sans"/>
              </a:rPr>
              <a:t>Successful</a:t>
            </a:r>
            <a:r>
              <a:rPr dirty="0" sz="2500" spc="-135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90">
                <a:solidFill>
                  <a:srgbClr val="38761D"/>
                </a:solidFill>
                <a:latin typeface="Lucida Sans"/>
                <a:cs typeface="Lucida Sans"/>
              </a:rPr>
              <a:t>Projects</a:t>
            </a:r>
            <a:r>
              <a:rPr dirty="0" sz="2500" spc="-135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25">
                <a:solidFill>
                  <a:srgbClr val="38761D"/>
                </a:solidFill>
                <a:latin typeface="Lucida Sans"/>
                <a:cs typeface="Lucida Sans"/>
              </a:rPr>
              <a:t>(</a:t>
            </a:r>
            <a:r>
              <a:rPr dirty="0" sz="2500" spc="-25" b="0">
                <a:solidFill>
                  <a:srgbClr val="38761D"/>
                </a:solidFill>
                <a:latin typeface="Segoe UI Symbol"/>
                <a:cs typeface="Segoe UI Symbol"/>
              </a:rPr>
              <a:t>⅘</a:t>
            </a:r>
            <a:r>
              <a:rPr dirty="0" sz="2500" spc="-25">
                <a:solidFill>
                  <a:srgbClr val="38761D"/>
                </a:solidFill>
                <a:latin typeface="Lucida Sans"/>
                <a:cs typeface="Lucida Sans"/>
              </a:rPr>
              <a:t>)</a:t>
            </a:r>
            <a:endParaRPr sz="2500">
              <a:latin typeface="Lucida Sans"/>
              <a:cs typeface="Lucida San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0124" y="1114182"/>
            <a:ext cx="7721600" cy="3865879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10185" indent="-196215">
              <a:lnSpc>
                <a:spcPct val="100000"/>
              </a:lnSpc>
              <a:spcBef>
                <a:spcPts val="940"/>
              </a:spcBef>
              <a:buFont typeface="Arial"/>
              <a:buChar char="●"/>
              <a:tabLst>
                <a:tab pos="210185" algn="l"/>
              </a:tabLst>
            </a:pPr>
            <a:r>
              <a:rPr dirty="0" sz="1400" spc="-50" b="1">
                <a:latin typeface="Lucida Sans"/>
                <a:cs typeface="Lucida Sans"/>
              </a:rPr>
              <a:t>Upgrade</a:t>
            </a:r>
            <a:r>
              <a:rPr dirty="0" sz="1400" spc="-60" b="1">
                <a:latin typeface="Lucida Sans"/>
                <a:cs typeface="Lucida Sans"/>
              </a:rPr>
              <a:t> </a:t>
            </a:r>
            <a:r>
              <a:rPr dirty="0" sz="1400" spc="-30" b="1">
                <a:latin typeface="Lucida Sans"/>
                <a:cs typeface="Lucida Sans"/>
              </a:rPr>
              <a:t>the</a:t>
            </a:r>
            <a:r>
              <a:rPr dirty="0" sz="1400" spc="-60" b="1">
                <a:latin typeface="Lucida Sans"/>
                <a:cs typeface="Lucida Sans"/>
              </a:rPr>
              <a:t> </a:t>
            </a:r>
            <a:r>
              <a:rPr dirty="0" sz="1400" spc="-50" b="1">
                <a:latin typeface="Lucida Sans"/>
                <a:cs typeface="Lucida Sans"/>
              </a:rPr>
              <a:t>AQM</a:t>
            </a:r>
            <a:r>
              <a:rPr dirty="0" sz="1400" spc="-60" b="1">
                <a:latin typeface="Lucida Sans"/>
                <a:cs typeface="Lucida Sans"/>
              </a:rPr>
              <a:t> </a:t>
            </a:r>
            <a:r>
              <a:rPr dirty="0" sz="1400" spc="-50" b="1">
                <a:latin typeface="Lucida Sans"/>
                <a:cs typeface="Lucida Sans"/>
              </a:rPr>
              <a:t>Evaluation</a:t>
            </a:r>
            <a:r>
              <a:rPr dirty="0" sz="1400" spc="-60" b="1">
                <a:latin typeface="Lucida Sans"/>
                <a:cs typeface="Lucida Sans"/>
              </a:rPr>
              <a:t> </a:t>
            </a:r>
            <a:r>
              <a:rPr dirty="0" sz="1400" spc="-40" b="1">
                <a:latin typeface="Lucida Sans"/>
                <a:cs typeface="Lucida Sans"/>
              </a:rPr>
              <a:t>Suite</a:t>
            </a:r>
            <a:r>
              <a:rPr dirty="0" sz="1400" spc="-60" b="1">
                <a:latin typeface="Lucida Sans"/>
                <a:cs typeface="Lucida Sans"/>
              </a:rPr>
              <a:t> for </a:t>
            </a:r>
            <a:r>
              <a:rPr dirty="0" sz="1400" spc="-50" b="1">
                <a:latin typeface="Lucida Sans"/>
                <a:cs typeface="Lucida Sans"/>
              </a:rPr>
              <a:t>ns-3</a:t>
            </a:r>
            <a:endParaRPr sz="1400">
              <a:latin typeface="Lucida Sans"/>
              <a:cs typeface="Lucida Sans"/>
            </a:endParaRPr>
          </a:p>
          <a:p>
            <a:pPr lvl="1" marL="786765" indent="-317500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786765" algn="l"/>
              </a:tabLst>
            </a:pPr>
            <a:r>
              <a:rPr dirty="0" sz="1400" spc="-10">
                <a:latin typeface="Lucida Sans"/>
                <a:cs typeface="Lucida Sans"/>
              </a:rPr>
              <a:t>Mentee:</a:t>
            </a:r>
            <a:r>
              <a:rPr dirty="0" sz="1400" spc="-75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David</a:t>
            </a:r>
            <a:r>
              <a:rPr dirty="0" sz="1400" spc="-75">
                <a:latin typeface="Lucida Sans"/>
                <a:cs typeface="Lucida Sans"/>
              </a:rPr>
              <a:t> </a:t>
            </a:r>
            <a:r>
              <a:rPr dirty="0" sz="1400" spc="-50">
                <a:latin typeface="Lucida Sans"/>
                <a:cs typeface="Lucida Sans"/>
              </a:rPr>
              <a:t>Lin,</a:t>
            </a:r>
            <a:r>
              <a:rPr dirty="0" sz="1400" spc="-7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Canada</a:t>
            </a:r>
            <a:endParaRPr sz="1400">
              <a:latin typeface="Lucida Sans"/>
              <a:cs typeface="Lucida Sans"/>
            </a:endParaRPr>
          </a:p>
          <a:p>
            <a:pPr lvl="1" marL="786765" indent="-317500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786765" algn="l"/>
              </a:tabLst>
            </a:pPr>
            <a:r>
              <a:rPr dirty="0" sz="1400" spc="-25">
                <a:latin typeface="Lucida Sans"/>
                <a:cs typeface="Lucida Sans"/>
              </a:rPr>
              <a:t>Mentors: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Mohit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>
                <a:latin typeface="Lucida Sans"/>
                <a:cs typeface="Lucida Sans"/>
              </a:rPr>
              <a:t>P.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50">
                <a:latin typeface="Lucida Sans"/>
                <a:cs typeface="Lucida Sans"/>
              </a:rPr>
              <a:t>Tahiliani,</a:t>
            </a:r>
            <a:r>
              <a:rPr dirty="0" sz="1400" spc="-60">
                <a:latin typeface="Lucida Sans"/>
                <a:cs typeface="Lucida Sans"/>
              </a:rPr>
              <a:t> Tom </a:t>
            </a:r>
            <a:r>
              <a:rPr dirty="0" sz="1400" spc="-20">
                <a:latin typeface="Lucida Sans"/>
                <a:cs typeface="Lucida Sans"/>
              </a:rPr>
              <a:t>Henderson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and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45">
                <a:latin typeface="Lucida Sans"/>
                <a:cs typeface="Lucida Sans"/>
              </a:rPr>
              <a:t>Aniket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Singh</a:t>
            </a:r>
            <a:endParaRPr sz="1400">
              <a:latin typeface="Lucida Sans"/>
              <a:cs typeface="Lucida Sans"/>
            </a:endParaRPr>
          </a:p>
          <a:p>
            <a:pPr marL="210185" indent="-196215">
              <a:lnSpc>
                <a:spcPct val="100000"/>
              </a:lnSpc>
              <a:spcBef>
                <a:spcPts val="840"/>
              </a:spcBef>
              <a:buFont typeface="Arial"/>
              <a:buChar char="●"/>
              <a:tabLst>
                <a:tab pos="210185" algn="l"/>
              </a:tabLst>
            </a:pPr>
            <a:r>
              <a:rPr dirty="0" sz="1400" spc="-40" b="1">
                <a:latin typeface="Lucida Sans"/>
                <a:cs typeface="Lucida Sans"/>
              </a:rPr>
              <a:t>6LoWPAN</a:t>
            </a:r>
            <a:r>
              <a:rPr dirty="0" sz="1400" spc="-55" b="1">
                <a:latin typeface="Lucida Sans"/>
                <a:cs typeface="Lucida Sans"/>
              </a:rPr>
              <a:t> Neighbor</a:t>
            </a:r>
            <a:r>
              <a:rPr dirty="0" sz="1400" spc="-50" b="1">
                <a:latin typeface="Lucida Sans"/>
                <a:cs typeface="Lucida Sans"/>
              </a:rPr>
              <a:t> </a:t>
            </a:r>
            <a:r>
              <a:rPr dirty="0" sz="1400" spc="-75" b="1">
                <a:latin typeface="Lucida Sans"/>
                <a:cs typeface="Lucida Sans"/>
              </a:rPr>
              <a:t>Discovery</a:t>
            </a:r>
            <a:r>
              <a:rPr dirty="0" sz="1400" spc="-55" b="1">
                <a:latin typeface="Lucida Sans"/>
                <a:cs typeface="Lucida Sans"/>
              </a:rPr>
              <a:t> </a:t>
            </a:r>
            <a:r>
              <a:rPr dirty="0" sz="1400" spc="-10" b="1">
                <a:latin typeface="Lucida Sans"/>
                <a:cs typeface="Lucida Sans"/>
              </a:rPr>
              <a:t>Protocol</a:t>
            </a:r>
            <a:endParaRPr sz="1400">
              <a:latin typeface="Lucida Sans"/>
              <a:cs typeface="Lucida Sans"/>
            </a:endParaRPr>
          </a:p>
          <a:p>
            <a:pPr lvl="1" marL="786765" indent="-317500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786765" algn="l"/>
              </a:tabLst>
            </a:pPr>
            <a:r>
              <a:rPr dirty="0" sz="1400" spc="-10">
                <a:latin typeface="Lucida Sans"/>
                <a:cs typeface="Lucida Sans"/>
              </a:rPr>
              <a:t>Mentee:</a:t>
            </a:r>
            <a:r>
              <a:rPr dirty="0" sz="1400" spc="-50">
                <a:latin typeface="Lucida Sans"/>
                <a:cs typeface="Lucida Sans"/>
              </a:rPr>
              <a:t> </a:t>
            </a:r>
            <a:r>
              <a:rPr dirty="0" sz="1400">
                <a:latin typeface="Lucida Sans"/>
                <a:cs typeface="Lucida Sans"/>
              </a:rPr>
              <a:t>Boh</a:t>
            </a:r>
            <a:r>
              <a:rPr dirty="0" sz="1400" spc="-50">
                <a:latin typeface="Lucida Sans"/>
                <a:cs typeface="Lucida Sans"/>
              </a:rPr>
              <a:t> </a:t>
            </a:r>
            <a:r>
              <a:rPr dirty="0" sz="1400" spc="-45">
                <a:latin typeface="Lucida Sans"/>
                <a:cs typeface="Lucida Sans"/>
              </a:rPr>
              <a:t>Jie</a:t>
            </a:r>
            <a:r>
              <a:rPr dirty="0" sz="1400" spc="-50">
                <a:latin typeface="Lucida Sans"/>
                <a:cs typeface="Lucida Sans"/>
              </a:rPr>
              <a:t> </a:t>
            </a:r>
            <a:r>
              <a:rPr dirty="0" sz="1400" spc="-55">
                <a:latin typeface="Lucida Sans"/>
                <a:cs typeface="Lucida Sans"/>
              </a:rPr>
              <a:t>Qi,</a:t>
            </a:r>
            <a:r>
              <a:rPr dirty="0" sz="1400" spc="-50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Singapore</a:t>
            </a:r>
            <a:endParaRPr sz="1400">
              <a:latin typeface="Lucida Sans"/>
              <a:cs typeface="Lucida Sans"/>
            </a:endParaRPr>
          </a:p>
          <a:p>
            <a:pPr lvl="1" marL="786765" indent="-317500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786765" algn="l"/>
              </a:tabLst>
            </a:pPr>
            <a:r>
              <a:rPr dirty="0" sz="1400" spc="-25">
                <a:latin typeface="Lucida Sans"/>
                <a:cs typeface="Lucida Sans"/>
              </a:rPr>
              <a:t>Mentors: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40">
                <a:latin typeface="Lucida Sans"/>
                <a:cs typeface="Lucida Sans"/>
              </a:rPr>
              <a:t>Tommaso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Pecorella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and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Adnan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Rashid</a:t>
            </a:r>
            <a:endParaRPr sz="1400">
              <a:latin typeface="Lucida Sans"/>
              <a:cs typeface="Lucida Sans"/>
            </a:endParaRPr>
          </a:p>
          <a:p>
            <a:pPr marL="210185" indent="-196215">
              <a:lnSpc>
                <a:spcPct val="100000"/>
              </a:lnSpc>
              <a:spcBef>
                <a:spcPts val="840"/>
              </a:spcBef>
              <a:buFont typeface="Arial"/>
              <a:buChar char="●"/>
              <a:tabLst>
                <a:tab pos="210185" algn="l"/>
              </a:tabLst>
            </a:pPr>
            <a:r>
              <a:rPr dirty="0" sz="1400" spc="-60" b="1">
                <a:latin typeface="Lucida Sans"/>
                <a:cs typeface="Lucida Sans"/>
              </a:rPr>
              <a:t>IPv6</a:t>
            </a:r>
            <a:r>
              <a:rPr dirty="0" sz="1400" spc="-80" b="1">
                <a:latin typeface="Lucida Sans"/>
                <a:cs typeface="Lucida Sans"/>
              </a:rPr>
              <a:t> </a:t>
            </a:r>
            <a:r>
              <a:rPr dirty="0" sz="1400" spc="-50" b="1">
                <a:latin typeface="Lucida Sans"/>
                <a:cs typeface="Lucida Sans"/>
              </a:rPr>
              <a:t>Global</a:t>
            </a:r>
            <a:r>
              <a:rPr dirty="0" sz="1400" spc="-80" b="1">
                <a:latin typeface="Lucida Sans"/>
                <a:cs typeface="Lucida Sans"/>
              </a:rPr>
              <a:t> </a:t>
            </a:r>
            <a:r>
              <a:rPr dirty="0" sz="1400" spc="-10" b="1">
                <a:latin typeface="Lucida Sans"/>
                <a:cs typeface="Lucida Sans"/>
              </a:rPr>
              <a:t>Routing</a:t>
            </a:r>
            <a:endParaRPr sz="1400">
              <a:latin typeface="Lucida Sans"/>
              <a:cs typeface="Lucida Sans"/>
            </a:endParaRPr>
          </a:p>
          <a:p>
            <a:pPr lvl="1" marL="786765" indent="-317500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786765" algn="l"/>
              </a:tabLst>
            </a:pPr>
            <a:r>
              <a:rPr dirty="0" sz="1400" spc="-10">
                <a:latin typeface="Lucida Sans"/>
                <a:cs typeface="Lucida Sans"/>
              </a:rPr>
              <a:t>Mentee:</a:t>
            </a:r>
            <a:r>
              <a:rPr dirty="0" sz="1400" spc="-55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Shashwat</a:t>
            </a:r>
            <a:r>
              <a:rPr dirty="0" sz="1400" spc="-50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Patni,</a:t>
            </a:r>
            <a:r>
              <a:rPr dirty="0" sz="1400" spc="-50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India</a:t>
            </a:r>
            <a:endParaRPr sz="1400">
              <a:latin typeface="Lucida Sans"/>
              <a:cs typeface="Lucida Sans"/>
            </a:endParaRPr>
          </a:p>
          <a:p>
            <a:pPr lvl="1" marL="786765" indent="-317500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786765" algn="l"/>
              </a:tabLst>
            </a:pPr>
            <a:r>
              <a:rPr dirty="0" sz="1400" spc="-25">
                <a:latin typeface="Lucida Sans"/>
                <a:cs typeface="Lucida Sans"/>
              </a:rPr>
              <a:t>Mentors: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40">
                <a:latin typeface="Lucida Sans"/>
                <a:cs typeface="Lucida Sans"/>
              </a:rPr>
              <a:t>Tommaso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Pecorella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and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Manoj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Kumar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Rana</a:t>
            </a:r>
            <a:endParaRPr sz="1400">
              <a:latin typeface="Lucida Sans"/>
              <a:cs typeface="Lucida Sans"/>
            </a:endParaRPr>
          </a:p>
          <a:p>
            <a:pPr marL="215265" indent="-202565">
              <a:lnSpc>
                <a:spcPct val="100000"/>
              </a:lnSpc>
              <a:spcBef>
                <a:spcPts val="840"/>
              </a:spcBef>
              <a:buFont typeface="Arial"/>
              <a:buChar char="●"/>
              <a:tabLst>
                <a:tab pos="215265" algn="l"/>
              </a:tabLst>
            </a:pPr>
            <a:r>
              <a:rPr dirty="0" sz="1400" spc="-60" b="1">
                <a:latin typeface="Lucida Sans"/>
                <a:cs typeface="Lucida Sans"/>
              </a:rPr>
              <a:t>NTN</a:t>
            </a:r>
            <a:r>
              <a:rPr dirty="0" sz="1400" spc="-75" b="1">
                <a:latin typeface="Lucida Sans"/>
                <a:cs typeface="Lucida Sans"/>
              </a:rPr>
              <a:t> </a:t>
            </a:r>
            <a:r>
              <a:rPr dirty="0" sz="1400" spc="-45" b="1">
                <a:latin typeface="Lucida Sans"/>
                <a:cs typeface="Lucida Sans"/>
              </a:rPr>
              <a:t>Helper</a:t>
            </a:r>
            <a:r>
              <a:rPr dirty="0" sz="1400" spc="-75" b="1">
                <a:latin typeface="Lucida Sans"/>
                <a:cs typeface="Lucida Sans"/>
              </a:rPr>
              <a:t> </a:t>
            </a:r>
            <a:r>
              <a:rPr dirty="0" sz="1400" spc="-45" b="1">
                <a:latin typeface="Lucida Sans"/>
                <a:cs typeface="Lucida Sans"/>
              </a:rPr>
              <a:t>and</a:t>
            </a:r>
            <a:r>
              <a:rPr dirty="0" sz="1400" spc="-70" b="1">
                <a:latin typeface="Lucida Sans"/>
                <a:cs typeface="Lucida Sans"/>
              </a:rPr>
              <a:t> </a:t>
            </a:r>
            <a:r>
              <a:rPr dirty="0" sz="1400" b="1">
                <a:latin typeface="Lucida Sans"/>
                <a:cs typeface="Lucida Sans"/>
              </a:rPr>
              <a:t>a</a:t>
            </a:r>
            <a:r>
              <a:rPr dirty="0" sz="1400" spc="-75" b="1">
                <a:latin typeface="Lucida Sans"/>
                <a:cs typeface="Lucida Sans"/>
              </a:rPr>
              <a:t> </a:t>
            </a:r>
            <a:r>
              <a:rPr dirty="0" sz="1400" spc="-70" b="1">
                <a:latin typeface="Lucida Sans"/>
                <a:cs typeface="Lucida Sans"/>
              </a:rPr>
              <a:t>LEO </a:t>
            </a:r>
            <a:r>
              <a:rPr dirty="0" sz="1400" spc="-45" b="1">
                <a:latin typeface="Lucida Sans"/>
                <a:cs typeface="Lucida Sans"/>
              </a:rPr>
              <a:t>example</a:t>
            </a:r>
            <a:r>
              <a:rPr dirty="0" sz="1400" spc="-75" b="1">
                <a:latin typeface="Lucida Sans"/>
                <a:cs typeface="Lucida Sans"/>
              </a:rPr>
              <a:t> </a:t>
            </a:r>
            <a:r>
              <a:rPr dirty="0" sz="1400" spc="-60" b="1">
                <a:latin typeface="Lucida Sans"/>
                <a:cs typeface="Lucida Sans"/>
              </a:rPr>
              <a:t>for</a:t>
            </a:r>
            <a:r>
              <a:rPr dirty="0" sz="1400" spc="-70" b="1">
                <a:latin typeface="Lucida Sans"/>
                <a:cs typeface="Lucida Sans"/>
              </a:rPr>
              <a:t> </a:t>
            </a:r>
            <a:r>
              <a:rPr dirty="0" sz="1400" spc="-75" b="1">
                <a:latin typeface="Lucida Sans"/>
                <a:cs typeface="Lucida Sans"/>
              </a:rPr>
              <a:t>5G </a:t>
            </a:r>
            <a:r>
              <a:rPr dirty="0" sz="1400" spc="-25" b="1">
                <a:latin typeface="Lucida Sans"/>
                <a:cs typeface="Lucida Sans"/>
              </a:rPr>
              <a:t>NR</a:t>
            </a:r>
            <a:endParaRPr sz="1400">
              <a:latin typeface="Lucida Sans"/>
              <a:cs typeface="Lucida Sans"/>
            </a:endParaRPr>
          </a:p>
          <a:p>
            <a:pPr lvl="1" marL="786765" indent="-317500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786765" algn="l"/>
              </a:tabLst>
            </a:pPr>
            <a:r>
              <a:rPr dirty="0" sz="1400" spc="-10">
                <a:latin typeface="Lucida Sans"/>
                <a:cs typeface="Lucida Sans"/>
              </a:rPr>
              <a:t>Mentee:</a:t>
            </a:r>
            <a:r>
              <a:rPr dirty="0" sz="1400" spc="-50">
                <a:latin typeface="Lucida Sans"/>
                <a:cs typeface="Lucida Sans"/>
              </a:rPr>
              <a:t> </a:t>
            </a:r>
            <a:r>
              <a:rPr dirty="0" sz="1400" spc="-60">
                <a:latin typeface="Lucida Sans"/>
                <a:cs typeface="Lucida Sans"/>
              </a:rPr>
              <a:t>Thiago</a:t>
            </a:r>
            <a:r>
              <a:rPr dirty="0" sz="1400" spc="-50">
                <a:latin typeface="Lucida Sans"/>
                <a:cs typeface="Lucida Sans"/>
              </a:rPr>
              <a:t> Miyazaki,</a:t>
            </a:r>
            <a:r>
              <a:rPr dirty="0" sz="1400" spc="-4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Brazil</a:t>
            </a:r>
            <a:endParaRPr sz="1400">
              <a:latin typeface="Lucida Sans"/>
              <a:cs typeface="Lucida Sans"/>
            </a:endParaRPr>
          </a:p>
          <a:p>
            <a:pPr lvl="1" marL="786765" indent="-317500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786765" algn="l"/>
              </a:tabLst>
            </a:pPr>
            <a:r>
              <a:rPr dirty="0" sz="1400" spc="-25">
                <a:latin typeface="Lucida Sans"/>
                <a:cs typeface="Lucida Sans"/>
              </a:rPr>
              <a:t>Mentors: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Gabriel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Ferreira,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Biljana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35">
                <a:latin typeface="Lucida Sans"/>
                <a:cs typeface="Lucida Sans"/>
              </a:rPr>
              <a:t>Bojovic,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40">
                <a:latin typeface="Lucida Sans"/>
                <a:cs typeface="Lucida Sans"/>
              </a:rPr>
              <a:t>Amir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40">
                <a:latin typeface="Lucida Sans"/>
                <a:cs typeface="Lucida Sans"/>
              </a:rPr>
              <a:t>Ashtari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40">
                <a:latin typeface="Lucida Sans"/>
                <a:cs typeface="Lucida Sans"/>
              </a:rPr>
              <a:t>Gargari,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and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Katerina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Koutlia</a:t>
            </a:r>
            <a:endParaRPr sz="1400">
              <a:latin typeface="Lucida Sans"/>
              <a:cs typeface="Lucida San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49" y="4660531"/>
            <a:ext cx="843164" cy="48262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33700" y="1066425"/>
            <a:ext cx="8509635" cy="7620"/>
          </a:xfrm>
          <a:custGeom>
            <a:avLst/>
            <a:gdLst/>
            <a:ahLst/>
            <a:cxnLst/>
            <a:rect l="l" t="t" r="r" b="b"/>
            <a:pathLst>
              <a:path w="8509635" h="7619">
                <a:moveTo>
                  <a:pt x="0" y="0"/>
                </a:moveTo>
                <a:lnTo>
                  <a:pt x="8509495" y="7200"/>
                </a:lnTo>
              </a:path>
            </a:pathLst>
          </a:custGeom>
          <a:ln w="28575">
            <a:solidFill>
              <a:srgbClr val="38761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0">
                <a:solidFill>
                  <a:srgbClr val="38761D"/>
                </a:solidFill>
                <a:latin typeface="Lucida Sans"/>
                <a:cs typeface="Lucida Sans"/>
              </a:rPr>
              <a:t>Upgrade</a:t>
            </a:r>
            <a:r>
              <a:rPr dirty="0" sz="2500" spc="-125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50">
                <a:solidFill>
                  <a:srgbClr val="38761D"/>
                </a:solidFill>
                <a:latin typeface="Lucida Sans"/>
                <a:cs typeface="Lucida Sans"/>
              </a:rPr>
              <a:t>the</a:t>
            </a:r>
            <a:r>
              <a:rPr dirty="0" sz="2500" spc="-120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114">
                <a:solidFill>
                  <a:srgbClr val="38761D"/>
                </a:solidFill>
                <a:latin typeface="Lucida Sans"/>
                <a:cs typeface="Lucida Sans"/>
              </a:rPr>
              <a:t>AQM</a:t>
            </a:r>
            <a:r>
              <a:rPr dirty="0" sz="2500" spc="-125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90">
                <a:solidFill>
                  <a:srgbClr val="38761D"/>
                </a:solidFill>
                <a:latin typeface="Lucida Sans"/>
                <a:cs typeface="Lucida Sans"/>
              </a:rPr>
              <a:t>Evaluation</a:t>
            </a:r>
            <a:r>
              <a:rPr dirty="0" sz="2500" spc="-120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70">
                <a:solidFill>
                  <a:srgbClr val="38761D"/>
                </a:solidFill>
                <a:latin typeface="Lucida Sans"/>
                <a:cs typeface="Lucida Sans"/>
              </a:rPr>
              <a:t>Suite</a:t>
            </a:r>
            <a:r>
              <a:rPr dirty="0" sz="2500" spc="-120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100">
                <a:solidFill>
                  <a:srgbClr val="38761D"/>
                </a:solidFill>
                <a:latin typeface="Lucida Sans"/>
                <a:cs typeface="Lucida Sans"/>
              </a:rPr>
              <a:t>for</a:t>
            </a:r>
            <a:r>
              <a:rPr dirty="0" sz="2500" spc="-125">
                <a:solidFill>
                  <a:srgbClr val="38761D"/>
                </a:solidFill>
                <a:latin typeface="Lucida Sans"/>
                <a:cs typeface="Lucida Sans"/>
              </a:rPr>
              <a:t> </a:t>
            </a:r>
            <a:r>
              <a:rPr dirty="0" sz="2500" spc="-80">
                <a:solidFill>
                  <a:srgbClr val="38761D"/>
                </a:solidFill>
                <a:latin typeface="Lucida Sans"/>
                <a:cs typeface="Lucida Sans"/>
              </a:rPr>
              <a:t>ns-</a:t>
            </a:r>
            <a:r>
              <a:rPr dirty="0" sz="2500" spc="-50">
                <a:solidFill>
                  <a:srgbClr val="38761D"/>
                </a:solidFill>
                <a:latin typeface="Lucida Sans"/>
                <a:cs typeface="Lucida Sans"/>
              </a:rPr>
              <a:t>3</a:t>
            </a:r>
            <a:endParaRPr sz="2500">
              <a:latin typeface="Lucida Sans"/>
              <a:cs typeface="Lucida Sans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1924" y="1114182"/>
            <a:ext cx="7571105" cy="3865879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08915" indent="-196215">
              <a:lnSpc>
                <a:spcPct val="100000"/>
              </a:lnSpc>
              <a:spcBef>
                <a:spcPts val="940"/>
              </a:spcBef>
              <a:buFont typeface="Arial"/>
              <a:buChar char="●"/>
              <a:tabLst>
                <a:tab pos="208915" algn="l"/>
              </a:tabLst>
            </a:pPr>
            <a:r>
              <a:rPr dirty="0" sz="1400" spc="-30" b="1">
                <a:latin typeface="Lucida Sans"/>
                <a:cs typeface="Lucida Sans"/>
              </a:rPr>
              <a:t>Student:</a:t>
            </a:r>
            <a:r>
              <a:rPr dirty="0" sz="1400" spc="-65" b="1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David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50">
                <a:latin typeface="Lucida Sans"/>
                <a:cs typeface="Lucida Sans"/>
              </a:rPr>
              <a:t>Lin,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University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35">
                <a:latin typeface="Lucida Sans"/>
                <a:cs typeface="Lucida Sans"/>
              </a:rPr>
              <a:t>of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50">
                <a:latin typeface="Lucida Sans"/>
                <a:cs typeface="Lucida Sans"/>
              </a:rPr>
              <a:t>Toronto,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Canada</a:t>
            </a:r>
            <a:endParaRPr sz="1400">
              <a:latin typeface="Lucida Sans"/>
              <a:cs typeface="Lucida Sans"/>
            </a:endParaRPr>
          </a:p>
          <a:p>
            <a:pPr marL="208915" indent="-196215">
              <a:lnSpc>
                <a:spcPct val="100000"/>
              </a:lnSpc>
              <a:spcBef>
                <a:spcPts val="840"/>
              </a:spcBef>
              <a:buFont typeface="Arial"/>
              <a:buChar char="●"/>
              <a:tabLst>
                <a:tab pos="208915" algn="l"/>
              </a:tabLst>
            </a:pPr>
            <a:r>
              <a:rPr dirty="0" sz="1400" spc="-35" b="1">
                <a:latin typeface="Lucida Sans"/>
                <a:cs typeface="Lucida Sans"/>
              </a:rPr>
              <a:t>Mentors:</a:t>
            </a:r>
            <a:r>
              <a:rPr dirty="0" sz="1400" spc="-70" b="1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Mohit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>
                <a:latin typeface="Lucida Sans"/>
                <a:cs typeface="Lucida Sans"/>
              </a:rPr>
              <a:t>P.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50">
                <a:latin typeface="Lucida Sans"/>
                <a:cs typeface="Lucida Sans"/>
              </a:rPr>
              <a:t>Tahiliani,</a:t>
            </a:r>
            <a:r>
              <a:rPr dirty="0" sz="1400" spc="-60">
                <a:latin typeface="Lucida Sans"/>
                <a:cs typeface="Lucida Sans"/>
              </a:rPr>
              <a:t> Tom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Henderson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and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45">
                <a:latin typeface="Lucida Sans"/>
                <a:cs typeface="Lucida Sans"/>
              </a:rPr>
              <a:t>Aniket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Sing.</a:t>
            </a:r>
            <a:endParaRPr sz="1400">
              <a:latin typeface="Lucida Sans"/>
              <a:cs typeface="Lucida Sans"/>
            </a:endParaRPr>
          </a:p>
          <a:p>
            <a:pPr marL="208915" indent="-196215">
              <a:lnSpc>
                <a:spcPct val="100000"/>
              </a:lnSpc>
              <a:spcBef>
                <a:spcPts val="840"/>
              </a:spcBef>
              <a:buFont typeface="Arial"/>
              <a:buChar char="●"/>
              <a:tabLst>
                <a:tab pos="208915" algn="l"/>
              </a:tabLst>
            </a:pPr>
            <a:r>
              <a:rPr dirty="0" sz="1400" spc="-45" b="1">
                <a:latin typeface="Lucida Sans"/>
                <a:cs typeface="Lucida Sans"/>
              </a:rPr>
              <a:t>Project</a:t>
            </a:r>
            <a:r>
              <a:rPr dirty="0" sz="1400" spc="-75" b="1">
                <a:latin typeface="Lucida Sans"/>
                <a:cs typeface="Lucida Sans"/>
              </a:rPr>
              <a:t> </a:t>
            </a:r>
            <a:r>
              <a:rPr dirty="0" sz="1400" spc="-30" b="1">
                <a:latin typeface="Lucida Sans"/>
                <a:cs typeface="Lucida Sans"/>
              </a:rPr>
              <a:t>Goal:</a:t>
            </a:r>
            <a:r>
              <a:rPr dirty="0" sz="1400" spc="-65" b="1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Upgrade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>
                <a:latin typeface="Lucida Sans"/>
                <a:cs typeface="Lucida Sans"/>
              </a:rPr>
              <a:t>AQM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Evaluation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Suite</a:t>
            </a:r>
            <a:r>
              <a:rPr dirty="0" sz="1400" spc="-70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for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ns-</a:t>
            </a:r>
            <a:r>
              <a:rPr dirty="0" sz="1400" spc="-95">
                <a:latin typeface="Lucida Sans"/>
                <a:cs typeface="Lucida Sans"/>
              </a:rPr>
              <a:t>3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to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match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requirements</a:t>
            </a:r>
            <a:r>
              <a:rPr dirty="0" sz="1400" spc="-70">
                <a:latin typeface="Lucida Sans"/>
                <a:cs typeface="Lucida Sans"/>
              </a:rPr>
              <a:t> </a:t>
            </a:r>
            <a:r>
              <a:rPr dirty="0" sz="1400" spc="-35">
                <a:latin typeface="Lucida Sans"/>
                <a:cs typeface="Lucida Sans"/>
              </a:rPr>
              <a:t>of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55">
                <a:latin typeface="Lucida Sans"/>
                <a:cs typeface="Lucida Sans"/>
              </a:rPr>
              <a:t>RFC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7928</a:t>
            </a:r>
            <a:endParaRPr sz="1400">
              <a:latin typeface="Lucida Sans"/>
              <a:cs typeface="Lucida Sans"/>
            </a:endParaRPr>
          </a:p>
          <a:p>
            <a:pPr marL="208915" indent="-196215">
              <a:lnSpc>
                <a:spcPct val="100000"/>
              </a:lnSpc>
              <a:spcBef>
                <a:spcPts val="840"/>
              </a:spcBef>
              <a:buFont typeface="Arial"/>
              <a:buChar char="●"/>
              <a:tabLst>
                <a:tab pos="208915" algn="l"/>
              </a:tabLst>
            </a:pPr>
            <a:r>
              <a:rPr dirty="0" sz="1400" spc="-10" b="1">
                <a:latin typeface="Lucida Sans"/>
                <a:cs typeface="Lucida Sans"/>
              </a:rPr>
              <a:t>Milestones</a:t>
            </a:r>
            <a:endParaRPr sz="1400">
              <a:latin typeface="Lucida Sans"/>
              <a:cs typeface="Lucida Sans"/>
            </a:endParaRPr>
          </a:p>
          <a:p>
            <a:pPr lvl="1" marL="518159" indent="-196215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518159" algn="l"/>
              </a:tabLst>
            </a:pPr>
            <a:r>
              <a:rPr dirty="0" sz="1400" spc="-10" b="1">
                <a:latin typeface="Lucida Sans"/>
                <a:cs typeface="Lucida Sans"/>
              </a:rPr>
              <a:t>Waf</a:t>
            </a:r>
            <a:r>
              <a:rPr dirty="0" sz="1400" spc="-85" b="1">
                <a:latin typeface="Lucida Sans"/>
                <a:cs typeface="Lucida Sans"/>
              </a:rPr>
              <a:t> </a:t>
            </a:r>
            <a:r>
              <a:rPr dirty="0" sz="1400" spc="-35" b="1">
                <a:latin typeface="Lucida Sans"/>
                <a:cs typeface="Lucida Sans"/>
              </a:rPr>
              <a:t>to</a:t>
            </a:r>
            <a:r>
              <a:rPr dirty="0" sz="1400" spc="-80" b="1">
                <a:latin typeface="Lucida Sans"/>
                <a:cs typeface="Lucida Sans"/>
              </a:rPr>
              <a:t> </a:t>
            </a:r>
            <a:r>
              <a:rPr dirty="0" sz="1400" spc="-50" b="1">
                <a:latin typeface="Lucida Sans"/>
                <a:cs typeface="Lucida Sans"/>
              </a:rPr>
              <a:t>CMake</a:t>
            </a:r>
            <a:r>
              <a:rPr dirty="0" sz="1400" spc="-85" b="1">
                <a:latin typeface="Lucida Sans"/>
                <a:cs typeface="Lucida Sans"/>
              </a:rPr>
              <a:t> </a:t>
            </a:r>
            <a:r>
              <a:rPr dirty="0" sz="1400" spc="-10" b="1">
                <a:latin typeface="Lucida Sans"/>
                <a:cs typeface="Lucida Sans"/>
              </a:rPr>
              <a:t>Migration:</a:t>
            </a:r>
            <a:endParaRPr sz="1400">
              <a:latin typeface="Lucida Sans"/>
              <a:cs typeface="Lucida Sans"/>
            </a:endParaRPr>
          </a:p>
          <a:p>
            <a:pPr lvl="2" marL="878840" indent="-196850">
              <a:lnSpc>
                <a:spcPct val="100000"/>
              </a:lnSpc>
              <a:spcBef>
                <a:spcPts val="840"/>
              </a:spcBef>
              <a:buChar char="•"/>
              <a:tabLst>
                <a:tab pos="878840" algn="l"/>
              </a:tabLst>
            </a:pPr>
            <a:r>
              <a:rPr dirty="0" sz="1400" spc="-30">
                <a:latin typeface="Lucida Sans"/>
                <a:cs typeface="Lucida Sans"/>
              </a:rPr>
              <a:t>Migrated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the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>
                <a:latin typeface="Lucida Sans"/>
                <a:cs typeface="Lucida Sans"/>
              </a:rPr>
              <a:t>AQM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Evaluation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50">
                <a:latin typeface="Lucida Sans"/>
                <a:cs typeface="Lucida Sans"/>
              </a:rPr>
              <a:t>Suite’s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build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35">
                <a:latin typeface="Lucida Sans"/>
                <a:cs typeface="Lucida Sans"/>
              </a:rPr>
              <a:t>system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35">
                <a:latin typeface="Lucida Sans"/>
                <a:cs typeface="Lucida Sans"/>
              </a:rPr>
              <a:t>from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>
                <a:latin typeface="Lucida Sans"/>
                <a:cs typeface="Lucida Sans"/>
              </a:rPr>
              <a:t>Waf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to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CMake</a:t>
            </a:r>
            <a:endParaRPr sz="1400">
              <a:latin typeface="Lucida Sans"/>
              <a:cs typeface="Lucida Sans"/>
            </a:endParaRPr>
          </a:p>
          <a:p>
            <a:pPr lvl="1" marL="518159" indent="-196215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518159" algn="l"/>
              </a:tabLst>
            </a:pPr>
            <a:r>
              <a:rPr dirty="0" sz="1400" spc="-110" b="1">
                <a:latin typeface="Lucida Sans"/>
                <a:cs typeface="Lucida Sans"/>
              </a:rPr>
              <a:t>TCP</a:t>
            </a:r>
            <a:r>
              <a:rPr dirty="0" sz="1400" spc="-70" b="1">
                <a:latin typeface="Lucida Sans"/>
                <a:cs typeface="Lucida Sans"/>
              </a:rPr>
              <a:t> </a:t>
            </a:r>
            <a:r>
              <a:rPr dirty="0" sz="1400" spc="-45" b="1">
                <a:latin typeface="Lucida Sans"/>
                <a:cs typeface="Lucida Sans"/>
              </a:rPr>
              <a:t>and</a:t>
            </a:r>
            <a:r>
              <a:rPr dirty="0" sz="1400" spc="-70" b="1">
                <a:latin typeface="Lucida Sans"/>
                <a:cs typeface="Lucida Sans"/>
              </a:rPr>
              <a:t> </a:t>
            </a:r>
            <a:r>
              <a:rPr dirty="0" sz="1400" spc="-60" b="1">
                <a:latin typeface="Lucida Sans"/>
                <a:cs typeface="Lucida Sans"/>
              </a:rPr>
              <a:t>ECN</a:t>
            </a:r>
            <a:r>
              <a:rPr dirty="0" sz="1400" spc="-65" b="1">
                <a:latin typeface="Lucida Sans"/>
                <a:cs typeface="Lucida Sans"/>
              </a:rPr>
              <a:t> </a:t>
            </a:r>
            <a:r>
              <a:rPr dirty="0" sz="1400" spc="-10" b="1">
                <a:latin typeface="Lucida Sans"/>
                <a:cs typeface="Lucida Sans"/>
              </a:rPr>
              <a:t>Enhancements:</a:t>
            </a:r>
            <a:endParaRPr sz="1400">
              <a:latin typeface="Lucida Sans"/>
              <a:cs typeface="Lucida Sans"/>
            </a:endParaRPr>
          </a:p>
          <a:p>
            <a:pPr lvl="2" marL="878840" indent="-196850">
              <a:lnSpc>
                <a:spcPct val="100000"/>
              </a:lnSpc>
              <a:spcBef>
                <a:spcPts val="840"/>
              </a:spcBef>
              <a:buChar char="•"/>
              <a:tabLst>
                <a:tab pos="878840" algn="l"/>
              </a:tabLst>
            </a:pPr>
            <a:r>
              <a:rPr dirty="0" sz="1400" spc="-25">
                <a:latin typeface="Lucida Sans"/>
                <a:cs typeface="Lucida Sans"/>
              </a:rPr>
              <a:t>Upgraded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the</a:t>
            </a:r>
            <a:r>
              <a:rPr dirty="0" sz="1400" spc="-55">
                <a:latin typeface="Lucida Sans"/>
                <a:cs typeface="Lucida Sans"/>
              </a:rPr>
              <a:t> </a:t>
            </a:r>
            <a:r>
              <a:rPr dirty="0" sz="1400" spc="-40">
                <a:latin typeface="Lucida Sans"/>
                <a:cs typeface="Lucida Sans"/>
              </a:rPr>
              <a:t>configuration</a:t>
            </a:r>
            <a:r>
              <a:rPr dirty="0" sz="1400" spc="-55">
                <a:latin typeface="Lucida Sans"/>
                <a:cs typeface="Lucida Sans"/>
              </a:rPr>
              <a:t> </a:t>
            </a:r>
            <a:r>
              <a:rPr dirty="0" sz="1400" spc="-40">
                <a:latin typeface="Lucida Sans"/>
                <a:cs typeface="Lucida Sans"/>
              </a:rPr>
              <a:t>defaults,</a:t>
            </a:r>
            <a:r>
              <a:rPr dirty="0" sz="1400" spc="-55">
                <a:latin typeface="Lucida Sans"/>
                <a:cs typeface="Lucida Sans"/>
              </a:rPr>
              <a:t> </a:t>
            </a:r>
            <a:r>
              <a:rPr dirty="0" sz="1400" spc="-45">
                <a:latin typeface="Lucida Sans"/>
                <a:cs typeface="Lucida Sans"/>
              </a:rPr>
              <a:t>including</a:t>
            </a:r>
            <a:r>
              <a:rPr dirty="0" sz="1400" spc="-55">
                <a:latin typeface="Lucida Sans"/>
                <a:cs typeface="Lucida Sans"/>
              </a:rPr>
              <a:t> </a:t>
            </a:r>
            <a:r>
              <a:rPr dirty="0" sz="1400" spc="-40">
                <a:latin typeface="Lucida Sans"/>
                <a:cs typeface="Lucida Sans"/>
              </a:rPr>
              <a:t>replacing</a:t>
            </a:r>
            <a:r>
              <a:rPr dirty="0" sz="1400" spc="-55">
                <a:latin typeface="Lucida Sans"/>
                <a:cs typeface="Lucida Sans"/>
              </a:rPr>
              <a:t> TCP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>
                <a:latin typeface="Lucida Sans"/>
                <a:cs typeface="Lucida Sans"/>
              </a:rPr>
              <a:t>BIC</a:t>
            </a:r>
            <a:r>
              <a:rPr dirty="0" sz="1400" spc="-55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with</a:t>
            </a:r>
            <a:r>
              <a:rPr dirty="0" sz="1400" spc="-55">
                <a:latin typeface="Lucida Sans"/>
                <a:cs typeface="Lucida Sans"/>
              </a:rPr>
              <a:t> TCP </a:t>
            </a:r>
            <a:r>
              <a:rPr dirty="0" sz="1400" spc="-10">
                <a:latin typeface="Lucida Sans"/>
                <a:cs typeface="Lucida Sans"/>
              </a:rPr>
              <a:t>CUBIC</a:t>
            </a:r>
            <a:endParaRPr sz="1400">
              <a:latin typeface="Lucida Sans"/>
              <a:cs typeface="Lucida Sans"/>
            </a:endParaRPr>
          </a:p>
          <a:p>
            <a:pPr lvl="1" marL="518159" indent="-196215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518159" algn="l"/>
              </a:tabLst>
            </a:pPr>
            <a:r>
              <a:rPr dirty="0" sz="1400" spc="-45" b="1">
                <a:latin typeface="Lucida Sans"/>
                <a:cs typeface="Lucida Sans"/>
              </a:rPr>
              <a:t>Support</a:t>
            </a:r>
            <a:r>
              <a:rPr dirty="0" sz="1400" spc="-75" b="1">
                <a:latin typeface="Lucida Sans"/>
                <a:cs typeface="Lucida Sans"/>
              </a:rPr>
              <a:t> </a:t>
            </a:r>
            <a:r>
              <a:rPr dirty="0" sz="1400" spc="-45" b="1">
                <a:latin typeface="Lucida Sans"/>
                <a:cs typeface="Lucida Sans"/>
              </a:rPr>
              <a:t>newer</a:t>
            </a:r>
            <a:r>
              <a:rPr dirty="0" sz="1400" spc="-70" b="1">
                <a:latin typeface="Lucida Sans"/>
                <a:cs typeface="Lucida Sans"/>
              </a:rPr>
              <a:t> </a:t>
            </a:r>
            <a:r>
              <a:rPr dirty="0" sz="1400" spc="-50" b="1">
                <a:latin typeface="Lucida Sans"/>
                <a:cs typeface="Lucida Sans"/>
              </a:rPr>
              <a:t>AQM</a:t>
            </a:r>
            <a:r>
              <a:rPr dirty="0" sz="1400" spc="-75" b="1">
                <a:latin typeface="Lucida Sans"/>
                <a:cs typeface="Lucida Sans"/>
              </a:rPr>
              <a:t> </a:t>
            </a:r>
            <a:r>
              <a:rPr dirty="0" sz="1400" spc="-10" b="1">
                <a:latin typeface="Lucida Sans"/>
                <a:cs typeface="Lucida Sans"/>
              </a:rPr>
              <a:t>algorithms:</a:t>
            </a:r>
            <a:endParaRPr sz="1400">
              <a:latin typeface="Lucida Sans"/>
              <a:cs typeface="Lucida Sans"/>
            </a:endParaRPr>
          </a:p>
          <a:p>
            <a:pPr lvl="2" marL="878840" indent="-196850">
              <a:lnSpc>
                <a:spcPct val="100000"/>
              </a:lnSpc>
              <a:spcBef>
                <a:spcPts val="840"/>
              </a:spcBef>
              <a:buChar char="•"/>
              <a:tabLst>
                <a:tab pos="878840" algn="l"/>
              </a:tabLst>
            </a:pPr>
            <a:r>
              <a:rPr dirty="0" sz="1400" spc="-30">
                <a:latin typeface="Lucida Sans"/>
                <a:cs typeface="Lucida Sans"/>
              </a:rPr>
              <a:t>Added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support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25">
                <a:latin typeface="Lucida Sans"/>
                <a:cs typeface="Lucida Sans"/>
              </a:rPr>
              <a:t>for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>
                <a:latin typeface="Lucida Sans"/>
                <a:cs typeface="Lucida Sans"/>
              </a:rPr>
              <a:t>new</a:t>
            </a:r>
            <a:r>
              <a:rPr dirty="0" sz="1400" spc="-65">
                <a:latin typeface="Lucida Sans"/>
                <a:cs typeface="Lucida Sans"/>
              </a:rPr>
              <a:t> </a:t>
            </a:r>
            <a:r>
              <a:rPr dirty="0" sz="1400" spc="-50">
                <a:latin typeface="Lucida Sans"/>
                <a:cs typeface="Lucida Sans"/>
              </a:rPr>
              <a:t>algorithms,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35">
                <a:latin typeface="Lucida Sans"/>
                <a:cs typeface="Lucida Sans"/>
              </a:rPr>
              <a:t>such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50">
                <a:latin typeface="Lucida Sans"/>
                <a:cs typeface="Lucida Sans"/>
              </a:rPr>
              <a:t>as: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50">
                <a:latin typeface="Lucida Sans"/>
                <a:cs typeface="Lucida Sans"/>
              </a:rPr>
              <a:t>COBALT,</a:t>
            </a:r>
            <a:r>
              <a:rPr dirty="0" sz="1400" spc="-60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FQ-</a:t>
            </a:r>
            <a:r>
              <a:rPr dirty="0" sz="1400" spc="-25">
                <a:latin typeface="Lucida Sans"/>
                <a:cs typeface="Lucida Sans"/>
              </a:rPr>
              <a:t>PIE</a:t>
            </a:r>
            <a:endParaRPr sz="1400">
              <a:latin typeface="Lucida Sans"/>
              <a:cs typeface="Lucida Sans"/>
            </a:endParaRPr>
          </a:p>
          <a:p>
            <a:pPr lvl="1" marL="556260" indent="-202565">
              <a:lnSpc>
                <a:spcPct val="100000"/>
              </a:lnSpc>
              <a:spcBef>
                <a:spcPts val="840"/>
              </a:spcBef>
              <a:buFont typeface="Arial"/>
              <a:buChar char="○"/>
              <a:tabLst>
                <a:tab pos="556260" algn="l"/>
              </a:tabLst>
            </a:pPr>
            <a:r>
              <a:rPr dirty="0" sz="1400" spc="-10" b="1">
                <a:latin typeface="Lucida Sans"/>
                <a:cs typeface="Lucida Sans"/>
              </a:rPr>
              <a:t>Packaging:</a:t>
            </a:r>
            <a:endParaRPr sz="1400">
              <a:latin typeface="Lucida Sans"/>
              <a:cs typeface="Lucida Sans"/>
            </a:endParaRPr>
          </a:p>
          <a:p>
            <a:pPr lvl="2" marL="899794" indent="-203200">
              <a:lnSpc>
                <a:spcPct val="100000"/>
              </a:lnSpc>
              <a:spcBef>
                <a:spcPts val="840"/>
              </a:spcBef>
              <a:buChar char="•"/>
              <a:tabLst>
                <a:tab pos="899794" algn="l"/>
              </a:tabLst>
            </a:pPr>
            <a:r>
              <a:rPr dirty="0" sz="1400" spc="-10">
                <a:latin typeface="Lucida Sans"/>
                <a:cs typeface="Lucida Sans"/>
              </a:rPr>
              <a:t>Module</a:t>
            </a:r>
            <a:r>
              <a:rPr dirty="0" sz="1400" spc="-85">
                <a:latin typeface="Lucida Sans"/>
                <a:cs typeface="Lucida Sans"/>
              </a:rPr>
              <a:t> </a:t>
            </a:r>
            <a:r>
              <a:rPr dirty="0" sz="1400" spc="-40">
                <a:latin typeface="Lucida Sans"/>
                <a:cs typeface="Lucida Sans"/>
              </a:rPr>
              <a:t>packaged</a:t>
            </a:r>
            <a:r>
              <a:rPr dirty="0" sz="1400" spc="-7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and</a:t>
            </a:r>
            <a:r>
              <a:rPr dirty="0" sz="1400" spc="-7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added</a:t>
            </a:r>
            <a:r>
              <a:rPr dirty="0" sz="1400" spc="-75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to</a:t>
            </a:r>
            <a:r>
              <a:rPr dirty="0" sz="1400" spc="-75">
                <a:latin typeface="Lucida Sans"/>
                <a:cs typeface="Lucida Sans"/>
              </a:rPr>
              <a:t> </a:t>
            </a:r>
            <a:r>
              <a:rPr dirty="0" sz="1400" spc="-20">
                <a:latin typeface="Lucida Sans"/>
                <a:cs typeface="Lucida Sans"/>
              </a:rPr>
              <a:t>the</a:t>
            </a:r>
            <a:r>
              <a:rPr dirty="0" sz="1400" spc="-75">
                <a:latin typeface="Lucida Sans"/>
                <a:cs typeface="Lucida Sans"/>
              </a:rPr>
              <a:t> </a:t>
            </a:r>
            <a:r>
              <a:rPr dirty="0" sz="1400" spc="-30">
                <a:latin typeface="Lucida Sans"/>
                <a:cs typeface="Lucida Sans"/>
              </a:rPr>
              <a:t>ns-</a:t>
            </a:r>
            <a:r>
              <a:rPr dirty="0" sz="1400" spc="-95">
                <a:latin typeface="Lucida Sans"/>
                <a:cs typeface="Lucida Sans"/>
              </a:rPr>
              <a:t>3</a:t>
            </a:r>
            <a:r>
              <a:rPr dirty="0" sz="1400" spc="-75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app</a:t>
            </a:r>
            <a:r>
              <a:rPr dirty="0" sz="1400" spc="-70">
                <a:latin typeface="Lucida Sans"/>
                <a:cs typeface="Lucida Sans"/>
              </a:rPr>
              <a:t> </a:t>
            </a:r>
            <a:r>
              <a:rPr dirty="0" sz="1400" spc="-10">
                <a:latin typeface="Lucida Sans"/>
                <a:cs typeface="Lucida Sans"/>
              </a:rPr>
              <a:t>store!</a:t>
            </a:r>
            <a:endParaRPr sz="1400">
              <a:latin typeface="Lucida Sans"/>
              <a:cs typeface="Lucida San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49" y="4660531"/>
            <a:ext cx="843164" cy="48262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333700" y="1066425"/>
            <a:ext cx="8509635" cy="7620"/>
          </a:xfrm>
          <a:custGeom>
            <a:avLst/>
            <a:gdLst/>
            <a:ahLst/>
            <a:cxnLst/>
            <a:rect l="l" t="t" r="r" b="b"/>
            <a:pathLst>
              <a:path w="8509635" h="7619">
                <a:moveTo>
                  <a:pt x="0" y="0"/>
                </a:moveTo>
                <a:lnTo>
                  <a:pt x="8509495" y="7200"/>
                </a:lnTo>
              </a:path>
            </a:pathLst>
          </a:custGeom>
          <a:ln w="28575">
            <a:solidFill>
              <a:srgbClr val="38761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674" y="171656"/>
            <a:ext cx="840359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Launched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dirty="0" sz="25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ns-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dirty="0" sz="25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app</a:t>
            </a:r>
            <a:r>
              <a:rPr dirty="0" sz="25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store!</a:t>
            </a:r>
            <a:r>
              <a:rPr dirty="0" sz="25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available</a:t>
            </a:r>
            <a:r>
              <a:rPr dirty="0" sz="25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with</a:t>
            </a:r>
            <a:r>
              <a:rPr dirty="0" sz="25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ns-allinone-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3.45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338780" y="3476180"/>
            <a:ext cx="2165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585858"/>
                </a:solidFill>
                <a:latin typeface="Arial"/>
                <a:cs typeface="Arial"/>
              </a:rPr>
              <a:t>105</a:t>
            </a:r>
            <a:endParaRPr sz="9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108" y="709816"/>
            <a:ext cx="4859782" cy="221395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2675" y="2994431"/>
            <a:ext cx="3261575" cy="188455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5098" y="2994418"/>
            <a:ext cx="3376320" cy="188455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649" y="4660531"/>
            <a:ext cx="843164" cy="48262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44944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5155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Peter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Dudfield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37573" y="3794035"/>
            <a:ext cx="14966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Open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Climate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Fix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375" y="257962"/>
            <a:ext cx="529987" cy="17950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83199" y="4762398"/>
            <a:ext cx="8580120" cy="0"/>
          </a:xfrm>
          <a:custGeom>
            <a:avLst/>
            <a:gdLst/>
            <a:ahLst/>
            <a:cxnLst/>
            <a:rect l="l" t="t" r="r" b="b"/>
            <a:pathLst>
              <a:path w="8580120" h="0">
                <a:moveTo>
                  <a:pt x="0" y="0"/>
                </a:moveTo>
                <a:lnTo>
                  <a:pt x="8580005" y="0"/>
                </a:lnTo>
              </a:path>
            </a:pathLst>
          </a:custGeom>
          <a:ln w="9524">
            <a:solidFill>
              <a:srgbClr val="FF8F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83874" y="1223347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 h="0">
                <a:moveTo>
                  <a:pt x="0" y="0"/>
                </a:moveTo>
                <a:lnTo>
                  <a:pt x="1245000" y="0"/>
                </a:lnTo>
              </a:path>
            </a:pathLst>
          </a:custGeom>
          <a:ln w="19049">
            <a:solidFill>
              <a:srgbClr val="D9D0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65476" y="1249756"/>
            <a:ext cx="4495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5">
                <a:solidFill>
                  <a:srgbClr val="FF4801"/>
                </a:solidFill>
                <a:latin typeface="Arial"/>
                <a:cs typeface="Arial"/>
              </a:rPr>
              <a:t>01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77451" y="4797221"/>
            <a:ext cx="6140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666666"/>
                </a:solidFill>
                <a:latin typeface="Arial"/>
                <a:cs typeface="Arial"/>
              </a:rPr>
              <a:t>Open</a:t>
            </a:r>
            <a:r>
              <a:rPr dirty="0" sz="600" spc="-10">
                <a:solidFill>
                  <a:srgbClr val="666666"/>
                </a:solidFill>
                <a:latin typeface="Arial"/>
                <a:cs typeface="Arial"/>
              </a:rPr>
              <a:t> Climate</a:t>
            </a:r>
            <a:r>
              <a:rPr dirty="0" sz="600" spc="-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666666"/>
                </a:solidFill>
                <a:latin typeface="Arial"/>
                <a:cs typeface="Arial"/>
              </a:rPr>
              <a:t>Fix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684106" y="4797221"/>
            <a:ext cx="194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666666"/>
                </a:solidFill>
                <a:latin typeface="Arial"/>
                <a:cs typeface="Arial"/>
              </a:rPr>
              <a:t>2025</a:t>
            </a:r>
            <a:endParaRPr sz="6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8326" y="437479"/>
            <a:ext cx="3530231" cy="26964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27966" y="1338376"/>
            <a:ext cx="22669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45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Founded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in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2019,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in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the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UK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27966" y="1765624"/>
            <a:ext cx="3128010" cy="1644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44475" marR="22225" indent="-232410">
              <a:lnSpc>
                <a:spcPct val="112900"/>
              </a:lnSpc>
              <a:spcBef>
                <a:spcPts val="9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45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Non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Profit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product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lab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developing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open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source</a:t>
            </a:r>
            <a:r>
              <a:rPr dirty="0" sz="1300" spc="-3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AI</a:t>
            </a:r>
            <a:r>
              <a:rPr dirty="0" sz="1300" spc="-3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solutions</a:t>
            </a:r>
            <a:r>
              <a:rPr dirty="0" sz="1300" spc="-3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to</a:t>
            </a:r>
            <a:r>
              <a:rPr dirty="0" sz="1300" spc="-3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decarbonise</a:t>
            </a:r>
            <a:r>
              <a:rPr dirty="0" sz="1300" spc="-3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the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electricity</a:t>
            </a:r>
            <a:r>
              <a:rPr dirty="0" sz="1300" spc="-9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grid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300">
              <a:latin typeface="Arial"/>
              <a:cs typeface="Arial"/>
            </a:endParaRPr>
          </a:p>
          <a:p>
            <a:pPr marL="244475" marR="5080" indent="-232410">
              <a:lnSpc>
                <a:spcPct val="112900"/>
              </a:lnSpc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55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40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years</a:t>
            </a:r>
            <a:r>
              <a:rPr dirty="0" sz="1300" spc="-1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of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AI</a:t>
            </a:r>
            <a:r>
              <a:rPr dirty="0" sz="1300" spc="-1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and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energy</a:t>
            </a:r>
            <a:r>
              <a:rPr dirty="0" sz="1300" spc="-1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experience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across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Google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Deep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Mind,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Siemens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Energy,</a:t>
            </a:r>
            <a:r>
              <a:rPr dirty="0" sz="1300" spc="-5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Origin,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Kaluza,</a:t>
            </a:r>
            <a:r>
              <a:rPr dirty="0" sz="1300" spc="-5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Nasa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and</a:t>
            </a:r>
            <a:r>
              <a:rPr dirty="0" sz="1300" spc="-5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more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5174" rIns="0" bIns="0" rtlCol="0" vert="horz">
            <a:spAutoFit/>
          </a:bodyPr>
          <a:lstStyle/>
          <a:p>
            <a:pPr marL="1090295">
              <a:lnSpc>
                <a:spcPct val="100000"/>
              </a:lnSpc>
              <a:spcBef>
                <a:spcPts val="100"/>
              </a:spcBef>
            </a:pP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Open</a:t>
            </a:r>
            <a:r>
              <a:rPr dirty="0" sz="2100" spc="-30" b="0">
                <a:solidFill>
                  <a:srgbClr val="13120E"/>
                </a:solidFill>
                <a:latin typeface="Arial"/>
                <a:cs typeface="Arial"/>
              </a:rPr>
              <a:t> </a:t>
            </a: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Climate</a:t>
            </a:r>
            <a:r>
              <a:rPr dirty="0" sz="2100" spc="-25" b="0">
                <a:solidFill>
                  <a:srgbClr val="13120E"/>
                </a:solidFill>
                <a:latin typeface="Arial"/>
                <a:cs typeface="Arial"/>
              </a:rPr>
              <a:t> Fix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04370" y="4062539"/>
            <a:ext cx="24460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Live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software: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u="sng" sz="14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app.quartz.solar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375" y="257962"/>
            <a:ext cx="529987" cy="17950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83199" y="4762398"/>
            <a:ext cx="8580120" cy="0"/>
          </a:xfrm>
          <a:custGeom>
            <a:avLst/>
            <a:gdLst/>
            <a:ahLst/>
            <a:cxnLst/>
            <a:rect l="l" t="t" r="r" b="b"/>
            <a:pathLst>
              <a:path w="8580120" h="0">
                <a:moveTo>
                  <a:pt x="0" y="0"/>
                </a:moveTo>
                <a:lnTo>
                  <a:pt x="8580005" y="0"/>
                </a:lnTo>
              </a:path>
            </a:pathLst>
          </a:custGeom>
          <a:ln w="9524">
            <a:solidFill>
              <a:srgbClr val="FF8F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83874" y="1223347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 h="0">
                <a:moveTo>
                  <a:pt x="0" y="0"/>
                </a:moveTo>
                <a:lnTo>
                  <a:pt x="1245000" y="0"/>
                </a:lnTo>
              </a:path>
            </a:pathLst>
          </a:custGeom>
          <a:ln w="19049">
            <a:solidFill>
              <a:srgbClr val="D9D0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65476" y="1249756"/>
            <a:ext cx="4495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5">
                <a:solidFill>
                  <a:srgbClr val="FF4801"/>
                </a:solidFill>
                <a:latin typeface="Arial"/>
                <a:cs typeface="Arial"/>
              </a:rPr>
              <a:t>02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77451" y="4797221"/>
            <a:ext cx="6140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666666"/>
                </a:solidFill>
                <a:latin typeface="Arial"/>
                <a:cs typeface="Arial"/>
              </a:rPr>
              <a:t>Open</a:t>
            </a:r>
            <a:r>
              <a:rPr dirty="0" sz="600" spc="-10">
                <a:solidFill>
                  <a:srgbClr val="666666"/>
                </a:solidFill>
                <a:latin typeface="Arial"/>
                <a:cs typeface="Arial"/>
              </a:rPr>
              <a:t> Climate</a:t>
            </a:r>
            <a:r>
              <a:rPr dirty="0" sz="600" spc="-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666666"/>
                </a:solidFill>
                <a:latin typeface="Arial"/>
                <a:cs typeface="Arial"/>
              </a:rPr>
              <a:t>Fix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684106" y="4797221"/>
            <a:ext cx="194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666666"/>
                </a:solidFill>
                <a:latin typeface="Arial"/>
                <a:cs typeface="Arial"/>
              </a:rPr>
              <a:t>2025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05174" rIns="0" bIns="0" rtlCol="0" vert="horz">
            <a:spAutoFit/>
          </a:bodyPr>
          <a:lstStyle/>
          <a:p>
            <a:pPr marL="1090295">
              <a:lnSpc>
                <a:spcPct val="100000"/>
              </a:lnSpc>
              <a:spcBef>
                <a:spcPts val="100"/>
              </a:spcBef>
            </a:pP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Open</a:t>
            </a:r>
            <a:r>
              <a:rPr dirty="0" sz="2100" spc="-30" b="0">
                <a:solidFill>
                  <a:srgbClr val="13120E"/>
                </a:solidFill>
                <a:latin typeface="Arial"/>
                <a:cs typeface="Arial"/>
              </a:rPr>
              <a:t> </a:t>
            </a: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Climate</a:t>
            </a:r>
            <a:r>
              <a:rPr dirty="0" sz="2100" spc="-25" b="0">
                <a:solidFill>
                  <a:srgbClr val="13120E"/>
                </a:solidFill>
                <a:latin typeface="Arial"/>
                <a:cs typeface="Arial"/>
              </a:rPr>
              <a:t> Fix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0147" y="1509852"/>
            <a:ext cx="4121721" cy="267422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20240" y="1914931"/>
            <a:ext cx="15786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50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Open</a:t>
            </a:r>
            <a:r>
              <a:rPr dirty="0" sz="1300" spc="-1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Data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PVNet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20240" y="2342178"/>
            <a:ext cx="2238375" cy="9613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44475" marR="5080" indent="-232410">
              <a:lnSpc>
                <a:spcPct val="113599"/>
              </a:lnSpc>
              <a:spcBef>
                <a:spcPts val="8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55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Efficient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Cloud-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Based</a:t>
            </a:r>
            <a:r>
              <a:rPr dirty="0" sz="1300" spc="-1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Data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Streaming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for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ML: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Implementing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Ice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Chunk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+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Zarr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3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for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PVNet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Training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0240" y="3481368"/>
            <a:ext cx="2165350" cy="5054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44475" marR="5080" indent="-232410">
              <a:lnSpc>
                <a:spcPct val="110800"/>
              </a:lnSpc>
              <a:spcBef>
                <a:spcPts val="13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45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Adjuster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This!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TabPFN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for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Solar</a:t>
            </a:r>
            <a:r>
              <a:rPr dirty="0" sz="1300" spc="-5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Forecast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error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655372" y="2058657"/>
            <a:ext cx="14224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70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Cloudcasting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UI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655372" y="2485904"/>
            <a:ext cx="1917700" cy="5054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44475" marR="5080" indent="-232410">
              <a:lnSpc>
                <a:spcPct val="110800"/>
              </a:lnSpc>
              <a:spcBef>
                <a:spcPts val="13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70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Improving</a:t>
            </a:r>
            <a:r>
              <a:rPr dirty="0" sz="1300" spc="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Probabilistic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Solar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Forecasts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655372" y="3169418"/>
            <a:ext cx="2028189" cy="50545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44475" marR="5080" indent="-232410">
              <a:lnSpc>
                <a:spcPct val="110800"/>
              </a:lnSpc>
              <a:spcBef>
                <a:spcPts val="13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55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Quartz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Solar</a:t>
            </a:r>
            <a:r>
              <a:rPr dirty="0" sz="1300" spc="-1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-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New</a:t>
            </a:r>
            <a:r>
              <a:rPr dirty="0" sz="1300" spc="-1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data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source</a:t>
            </a:r>
            <a:r>
              <a:rPr dirty="0" sz="1300" spc="-3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in</a:t>
            </a:r>
            <a:r>
              <a:rPr dirty="0" sz="1300" spc="-3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ML</a:t>
            </a:r>
            <a:r>
              <a:rPr dirty="0" sz="1300" spc="-3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model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375" y="257962"/>
            <a:ext cx="529987" cy="17950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83199" y="4762398"/>
            <a:ext cx="8580120" cy="0"/>
          </a:xfrm>
          <a:custGeom>
            <a:avLst/>
            <a:gdLst/>
            <a:ahLst/>
            <a:cxnLst/>
            <a:rect l="l" t="t" r="r" b="b"/>
            <a:pathLst>
              <a:path w="8580120" h="0">
                <a:moveTo>
                  <a:pt x="0" y="0"/>
                </a:moveTo>
                <a:lnTo>
                  <a:pt x="8580005" y="0"/>
                </a:lnTo>
              </a:path>
            </a:pathLst>
          </a:custGeom>
          <a:ln w="9524">
            <a:solidFill>
              <a:srgbClr val="FF8F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83874" y="1223347"/>
            <a:ext cx="1245235" cy="0"/>
          </a:xfrm>
          <a:custGeom>
            <a:avLst/>
            <a:gdLst/>
            <a:ahLst/>
            <a:cxnLst/>
            <a:rect l="l" t="t" r="r" b="b"/>
            <a:pathLst>
              <a:path w="1245235" h="0">
                <a:moveTo>
                  <a:pt x="0" y="0"/>
                </a:moveTo>
                <a:lnTo>
                  <a:pt x="1245000" y="0"/>
                </a:lnTo>
              </a:path>
            </a:pathLst>
          </a:custGeom>
          <a:ln w="19049">
            <a:solidFill>
              <a:srgbClr val="D9D0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65476" y="1249756"/>
            <a:ext cx="4495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5">
                <a:solidFill>
                  <a:srgbClr val="FF4801"/>
                </a:solidFill>
                <a:latin typeface="Arial"/>
                <a:cs typeface="Arial"/>
              </a:rPr>
              <a:t>03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77451" y="4797221"/>
            <a:ext cx="6140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666666"/>
                </a:solidFill>
                <a:latin typeface="Arial"/>
                <a:cs typeface="Arial"/>
              </a:rPr>
              <a:t>Open</a:t>
            </a:r>
            <a:r>
              <a:rPr dirty="0" sz="600" spc="-10">
                <a:solidFill>
                  <a:srgbClr val="666666"/>
                </a:solidFill>
                <a:latin typeface="Arial"/>
                <a:cs typeface="Arial"/>
              </a:rPr>
              <a:t> Climate</a:t>
            </a:r>
            <a:r>
              <a:rPr dirty="0" sz="600" spc="-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666666"/>
                </a:solidFill>
                <a:latin typeface="Arial"/>
                <a:cs typeface="Arial"/>
              </a:rPr>
              <a:t>Fix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684106" y="4797221"/>
            <a:ext cx="1949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>
                <a:solidFill>
                  <a:srgbClr val="666666"/>
                </a:solidFill>
                <a:latin typeface="Arial"/>
                <a:cs typeface="Arial"/>
              </a:rPr>
              <a:t>2025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68475" y="720606"/>
            <a:ext cx="445516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Open</a:t>
            </a:r>
            <a:r>
              <a:rPr dirty="0" sz="2100" spc="-20" b="0">
                <a:solidFill>
                  <a:srgbClr val="13120E"/>
                </a:solidFill>
                <a:latin typeface="Arial"/>
                <a:cs typeface="Arial"/>
              </a:rPr>
              <a:t> </a:t>
            </a: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Climate</a:t>
            </a:r>
            <a:r>
              <a:rPr dirty="0" sz="2100" spc="-20" b="0">
                <a:solidFill>
                  <a:srgbClr val="13120E"/>
                </a:solidFill>
                <a:latin typeface="Arial"/>
                <a:cs typeface="Arial"/>
              </a:rPr>
              <a:t> </a:t>
            </a: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Fix</a:t>
            </a:r>
            <a:r>
              <a:rPr dirty="0" sz="2100" spc="-15" b="0">
                <a:solidFill>
                  <a:srgbClr val="13120E"/>
                </a:solidFill>
                <a:latin typeface="Arial"/>
                <a:cs typeface="Arial"/>
              </a:rPr>
              <a:t> </a:t>
            </a: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-</a:t>
            </a:r>
            <a:r>
              <a:rPr dirty="0" sz="2100" spc="-20" b="0">
                <a:solidFill>
                  <a:srgbClr val="13120E"/>
                </a:solidFill>
                <a:latin typeface="Arial"/>
                <a:cs typeface="Arial"/>
              </a:rPr>
              <a:t> </a:t>
            </a: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Open</a:t>
            </a:r>
            <a:r>
              <a:rPr dirty="0" sz="2100" spc="-15" b="0">
                <a:solidFill>
                  <a:srgbClr val="13120E"/>
                </a:solidFill>
                <a:latin typeface="Arial"/>
                <a:cs typeface="Arial"/>
              </a:rPr>
              <a:t> </a:t>
            </a:r>
            <a:r>
              <a:rPr dirty="0" sz="2100" b="0">
                <a:solidFill>
                  <a:srgbClr val="13120E"/>
                </a:solidFill>
                <a:latin typeface="Arial"/>
                <a:cs typeface="Arial"/>
              </a:rPr>
              <a:t>Data</a:t>
            </a:r>
            <a:r>
              <a:rPr dirty="0" sz="2100" spc="-20" b="0">
                <a:solidFill>
                  <a:srgbClr val="13120E"/>
                </a:solidFill>
                <a:latin typeface="Arial"/>
                <a:cs typeface="Arial"/>
              </a:rPr>
              <a:t> </a:t>
            </a:r>
            <a:r>
              <a:rPr dirty="0" sz="2100" spc="-10" b="0">
                <a:solidFill>
                  <a:srgbClr val="13120E"/>
                </a:solidFill>
                <a:latin typeface="Arial"/>
                <a:cs typeface="Arial"/>
              </a:rPr>
              <a:t>PVNet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44266" y="1299000"/>
            <a:ext cx="2229485" cy="232791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44475" marR="5080" indent="-232410">
              <a:lnSpc>
                <a:spcPct val="113599"/>
              </a:lnSpc>
              <a:spcBef>
                <a:spcPts val="8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50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Train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ML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models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to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prediction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Solar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 generation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on</a:t>
            </a:r>
            <a:r>
              <a:rPr dirty="0" sz="1300" spc="-3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Open</a:t>
            </a:r>
            <a:r>
              <a:rPr dirty="0" sz="1300" spc="-3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Numerical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Weather</a:t>
            </a:r>
            <a:r>
              <a:rPr dirty="0" sz="1300" spc="-5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Data</a:t>
            </a:r>
            <a:endParaRPr sz="1300">
              <a:latin typeface="Arial"/>
              <a:cs typeface="Arial"/>
            </a:endParaRPr>
          </a:p>
          <a:p>
            <a:pPr marL="244475" marR="22225" indent="-232410">
              <a:lnSpc>
                <a:spcPts val="1789"/>
              </a:lnSpc>
              <a:spcBef>
                <a:spcPts val="100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45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Data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pipeline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to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make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training</a:t>
            </a:r>
            <a:r>
              <a:rPr dirty="0" sz="1300" spc="-6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samples</a:t>
            </a:r>
            <a:r>
              <a:rPr dirty="0" sz="1300" spc="-6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(</a:t>
            </a:r>
            <a:r>
              <a:rPr dirty="0" u="sng" sz="13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ocf-</a:t>
            </a:r>
            <a:r>
              <a:rPr dirty="0" u="sng" sz="1300" spc="-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data-</a:t>
            </a:r>
            <a:r>
              <a:rPr dirty="0" sz="1300" spc="-2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dirty="0" u="sng" sz="13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sampler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739"/>
              </a:lnSpc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50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Used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ML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models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(</a:t>
            </a:r>
            <a:r>
              <a:rPr dirty="0" u="sng" sz="13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PVNet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  <a:p>
            <a:pPr marL="244475" marR="371475" indent="-232410">
              <a:lnSpc>
                <a:spcPts val="1789"/>
              </a:lnSpc>
              <a:spcBef>
                <a:spcPts val="65"/>
              </a:spcBef>
            </a:pPr>
            <a:r>
              <a:rPr dirty="0" sz="1500">
                <a:solidFill>
                  <a:srgbClr val="FF4801"/>
                </a:solidFill>
                <a:latin typeface="Arial"/>
                <a:cs typeface="Arial"/>
              </a:rPr>
              <a:t>»</a:t>
            </a:r>
            <a:r>
              <a:rPr dirty="0" sz="1500" spc="70">
                <a:solidFill>
                  <a:srgbClr val="FF4801"/>
                </a:solidFill>
                <a:latin typeface="Arial"/>
                <a:cs typeface="Arial"/>
              </a:rPr>
              <a:t> 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Repeatable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for</a:t>
            </a:r>
            <a:r>
              <a:rPr dirty="0" sz="1300" spc="-5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open </a:t>
            </a:r>
            <a:r>
              <a:rPr dirty="0" sz="1300" spc="-10">
                <a:solidFill>
                  <a:srgbClr val="292B2B"/>
                </a:solidFill>
                <a:latin typeface="Arial"/>
                <a:cs typeface="Arial"/>
              </a:rPr>
              <a:t>community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to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B2B"/>
                </a:solidFill>
                <a:latin typeface="Arial"/>
                <a:cs typeface="Arial"/>
              </a:rPr>
              <a:t>build</a:t>
            </a:r>
            <a:r>
              <a:rPr dirty="0" sz="1300" spc="-20">
                <a:solidFill>
                  <a:srgbClr val="292B2B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292B2B"/>
                </a:solidFill>
                <a:latin typeface="Arial"/>
                <a:cs typeface="Arial"/>
              </a:rPr>
              <a:t>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086104" y="807685"/>
            <a:ext cx="1257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Github</a:t>
            </a:r>
            <a:r>
              <a:rPr dirty="0" u="sng" sz="1800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1800" spc="-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code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81875" y="1270495"/>
            <a:ext cx="1446999" cy="144699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77577" y="1231224"/>
            <a:ext cx="3351898" cy="32223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09829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768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Ankit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Mahato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830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API </a:t>
            </a:r>
            <a:r>
              <a:rPr dirty="0" sz="1500" spc="-20">
                <a:solidFill>
                  <a:srgbClr val="80858A"/>
                </a:solidFill>
                <a:latin typeface="Arial"/>
                <a:cs typeface="Arial"/>
              </a:rPr>
              <a:t>Dash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677735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744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Dmitriy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Pastushenkov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37573" y="3794035"/>
            <a:ext cx="15697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OpenVINO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Toolkit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8602129" cy="4838698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824"/>
            <a:ext cx="9144000" cy="507767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48945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1995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David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Pascual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8401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JdeRobot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800" y="1830604"/>
            <a:ext cx="7861681" cy="26979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0484" y="486268"/>
            <a:ext cx="5760085" cy="138747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2800" b="1">
                <a:solidFill>
                  <a:srgbClr val="4285F4"/>
                </a:solidFill>
                <a:latin typeface="Arial"/>
                <a:cs typeface="Arial"/>
              </a:rPr>
              <a:t>JdeRobot</a:t>
            </a:r>
            <a:r>
              <a:rPr dirty="0" sz="2800" spc="-11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350" spc="-25">
                <a:solidFill>
                  <a:srgbClr val="4285F4"/>
                </a:solidFill>
                <a:latin typeface="Arial"/>
                <a:cs typeface="Arial"/>
              </a:rPr>
              <a:t>open-</a:t>
            </a:r>
            <a:r>
              <a:rPr dirty="0" sz="2350">
                <a:solidFill>
                  <a:srgbClr val="4285F4"/>
                </a:solidFill>
                <a:latin typeface="Arial"/>
                <a:cs typeface="Arial"/>
              </a:rPr>
              <a:t>source</a:t>
            </a:r>
            <a:r>
              <a:rPr dirty="0" sz="2350" spc="-9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4285F4"/>
                </a:solidFill>
                <a:latin typeface="Arial"/>
                <a:cs typeface="Arial"/>
              </a:rPr>
              <a:t>robotics</a:t>
            </a:r>
            <a:r>
              <a:rPr dirty="0" sz="2350" spc="-9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4285F4"/>
                </a:solidFill>
                <a:latin typeface="Arial"/>
                <a:cs typeface="Arial"/>
              </a:rPr>
              <a:t>software</a:t>
            </a:r>
            <a:endParaRPr sz="2350">
              <a:latin typeface="Arial"/>
              <a:cs typeface="Arial"/>
            </a:endParaRPr>
          </a:p>
          <a:p>
            <a:pPr algn="ctr" marR="435609">
              <a:lnSpc>
                <a:spcPct val="100000"/>
              </a:lnSpc>
              <a:spcBef>
                <a:spcPts val="465"/>
              </a:spcBef>
              <a:tabLst>
                <a:tab pos="3046730" algn="l"/>
              </a:tabLst>
            </a:pPr>
            <a:r>
              <a:rPr dirty="0" sz="5550" spc="1250">
                <a:latin typeface="Segoe UI Symbol"/>
                <a:cs typeface="Segoe UI Symbol"/>
              </a:rPr>
              <a:t>🧑🎓</a:t>
            </a:r>
            <a:r>
              <a:rPr dirty="0" sz="5550">
                <a:latin typeface="Segoe UI Symbol"/>
                <a:cs typeface="Segoe UI Symbol"/>
              </a:rPr>
              <a:t>	</a:t>
            </a:r>
            <a:r>
              <a:rPr dirty="0" sz="5550" spc="2110">
                <a:latin typeface="Segoe UI Symbol"/>
                <a:cs typeface="Segoe UI Symbol"/>
              </a:rPr>
              <a:t>🧠</a:t>
            </a:r>
            <a:endParaRPr sz="5550">
              <a:latin typeface="Segoe UI Symbol"/>
              <a:cs typeface="Segoe UI Symbo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54299" y="1074334"/>
            <a:ext cx="920750" cy="17170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50" spc="1390">
                <a:latin typeface="Segoe UI Symbol"/>
                <a:cs typeface="Segoe UI Symbol"/>
              </a:rPr>
              <a:t>👩</a:t>
            </a:r>
            <a:endParaRPr sz="5550">
              <a:latin typeface="Segoe UI Symbol"/>
              <a:cs typeface="Segoe UI Symbol"/>
            </a:endParaRPr>
          </a:p>
          <a:p>
            <a:pPr marL="12700">
              <a:lnSpc>
                <a:spcPct val="100000"/>
              </a:lnSpc>
            </a:pPr>
            <a:r>
              <a:rPr dirty="0" sz="5550" spc="1390">
                <a:latin typeface="Segoe UI Symbol"/>
                <a:cs typeface="Segoe UI Symbol"/>
              </a:rPr>
              <a:t>💻</a:t>
            </a:r>
            <a:endParaRPr sz="5550">
              <a:latin typeface="Segoe UI Symbol"/>
              <a:cs typeface="Segoe UI Symbo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38022" y="3168548"/>
            <a:ext cx="8529955" cy="1899285"/>
            <a:chOff x="538022" y="3168548"/>
            <a:chExt cx="8529955" cy="1899285"/>
          </a:xfrm>
        </p:grpSpPr>
        <p:sp>
          <p:nvSpPr>
            <p:cNvPr id="6" name="object 6" descr=""/>
            <p:cNvSpPr/>
            <p:nvPr/>
          </p:nvSpPr>
          <p:spPr>
            <a:xfrm>
              <a:off x="547560" y="3178086"/>
              <a:ext cx="2323465" cy="1593850"/>
            </a:xfrm>
            <a:custGeom>
              <a:avLst/>
              <a:gdLst/>
              <a:ahLst/>
              <a:cxnLst/>
              <a:rect l="l" t="t" r="r" b="b"/>
              <a:pathLst>
                <a:path w="2323465" h="1593850">
                  <a:moveTo>
                    <a:pt x="0" y="0"/>
                  </a:moveTo>
                  <a:lnTo>
                    <a:pt x="2323198" y="0"/>
                  </a:lnTo>
                  <a:lnTo>
                    <a:pt x="2323198" y="1593596"/>
                  </a:lnTo>
                  <a:lnTo>
                    <a:pt x="0" y="1593596"/>
                  </a:lnTo>
                  <a:lnTo>
                    <a:pt x="0" y="0"/>
                  </a:lnTo>
                  <a:close/>
                </a:path>
              </a:pathLst>
            </a:custGeom>
            <a:ln w="19075">
              <a:solidFill>
                <a:srgbClr val="FF0000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2228" y="4330179"/>
              <a:ext cx="735575" cy="737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3824" y="304674"/>
            <a:ext cx="3484765" cy="17846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95196" y="4222356"/>
            <a:ext cx="4565650" cy="471170"/>
            <a:chOff x="1295196" y="4222356"/>
            <a:chExt cx="4565650" cy="4711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9959" y="4227118"/>
              <a:ext cx="4556099" cy="46140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299959" y="4227118"/>
              <a:ext cx="4556125" cy="461645"/>
            </a:xfrm>
            <a:custGeom>
              <a:avLst/>
              <a:gdLst/>
              <a:ahLst/>
              <a:cxnLst/>
              <a:rect l="l" t="t" r="r" b="b"/>
              <a:pathLst>
                <a:path w="4556125" h="461645">
                  <a:moveTo>
                    <a:pt x="0" y="115354"/>
                  </a:moveTo>
                  <a:lnTo>
                    <a:pt x="4325404" y="115354"/>
                  </a:lnTo>
                  <a:lnTo>
                    <a:pt x="4325404" y="0"/>
                  </a:lnTo>
                  <a:lnTo>
                    <a:pt x="4556099" y="230695"/>
                  </a:lnTo>
                  <a:lnTo>
                    <a:pt x="4325404" y="461403"/>
                  </a:lnTo>
                  <a:lnTo>
                    <a:pt x="4325404" y="346049"/>
                  </a:lnTo>
                  <a:lnTo>
                    <a:pt x="0" y="346049"/>
                  </a:lnTo>
                  <a:lnTo>
                    <a:pt x="115349" y="230695"/>
                  </a:lnTo>
                  <a:lnTo>
                    <a:pt x="0" y="115354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912329" y="4332706"/>
            <a:ext cx="4699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24621" y="4332706"/>
            <a:ext cx="4406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LOW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838084" y="4551032"/>
            <a:ext cx="126682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abstraction level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0475" y="373702"/>
            <a:ext cx="2158365" cy="7550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dirty="0" sz="2000" spc="-10" b="0">
                <a:solidFill>
                  <a:srgbClr val="4285F4"/>
                </a:solidFill>
                <a:latin typeface="Arial"/>
                <a:cs typeface="Arial"/>
              </a:rPr>
              <a:t>RoboticsAcademy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3350"/>
              </a:lnSpc>
            </a:pPr>
            <a:r>
              <a:rPr dirty="0" sz="2800" spc="-10">
                <a:solidFill>
                  <a:srgbClr val="4285F4"/>
                </a:solidFill>
              </a:rPr>
              <a:t>ROS</a:t>
            </a:r>
            <a:r>
              <a:rPr dirty="0" sz="2800" spc="-10" i="1">
                <a:solidFill>
                  <a:srgbClr val="4285F4"/>
                </a:solidFill>
                <a:latin typeface="Arial"/>
                <a:cs typeface="Arial"/>
              </a:rPr>
              <a:t>ification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93519" y="476808"/>
            <a:ext cx="8174355" cy="4591050"/>
            <a:chOff x="893519" y="476808"/>
            <a:chExt cx="8174355" cy="459105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519" y="1491477"/>
              <a:ext cx="7356957" cy="277667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3824" y="476808"/>
              <a:ext cx="3484778" cy="18905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2228" y="4330179"/>
              <a:ext cx="735575" cy="737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53973" y="304674"/>
            <a:ext cx="8714105" cy="4763135"/>
            <a:chOff x="353973" y="304674"/>
            <a:chExt cx="8714105" cy="47631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973" y="1947970"/>
              <a:ext cx="8477911" cy="25541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2209" y="459602"/>
              <a:ext cx="1016389" cy="110652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3247" y="304674"/>
              <a:ext cx="3025343" cy="23650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1477" y="1563234"/>
              <a:ext cx="1027116" cy="11065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2228" y="4330179"/>
              <a:ext cx="735575" cy="73712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0475" y="373702"/>
            <a:ext cx="4251960" cy="7550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dirty="0" sz="2000" spc="-10" b="0">
                <a:solidFill>
                  <a:srgbClr val="4285F4"/>
                </a:solidFill>
                <a:latin typeface="Arial"/>
                <a:cs typeface="Arial"/>
              </a:rPr>
              <a:t>RoboticsAcademy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3350"/>
              </a:lnSpc>
            </a:pPr>
            <a:r>
              <a:rPr dirty="0" sz="2800">
                <a:solidFill>
                  <a:srgbClr val="4285F4"/>
                </a:solidFill>
              </a:rPr>
              <a:t>Deep</a:t>
            </a:r>
            <a:r>
              <a:rPr dirty="0" sz="2800" spc="-105">
                <a:solidFill>
                  <a:srgbClr val="4285F4"/>
                </a:solidFill>
              </a:rPr>
              <a:t> </a:t>
            </a:r>
            <a:r>
              <a:rPr dirty="0" sz="2800">
                <a:solidFill>
                  <a:srgbClr val="4285F4"/>
                </a:solidFill>
              </a:rPr>
              <a:t>Learning</a:t>
            </a:r>
            <a:r>
              <a:rPr dirty="0" sz="2800" spc="-105">
                <a:solidFill>
                  <a:srgbClr val="4285F4"/>
                </a:solidFill>
              </a:rPr>
              <a:t> </a:t>
            </a:r>
            <a:r>
              <a:rPr dirty="0" sz="2800" spc="-10">
                <a:solidFill>
                  <a:srgbClr val="4285F4"/>
                </a:solidFill>
              </a:rPr>
              <a:t>Exercises</a:t>
            </a:r>
            <a:endParaRPr sz="28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80123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80615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Lorena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Goldoni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866264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500" spc="-6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Honeynet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Project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BuffaLogs</a:t>
            </a:r>
            <a:r>
              <a:rPr dirty="0" sz="2950" spc="-2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-</a:t>
            </a:r>
            <a:r>
              <a:rPr dirty="0" sz="295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Login</a:t>
            </a:r>
            <a:r>
              <a:rPr dirty="0" sz="2950" spc="-2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Anomaly</a:t>
            </a:r>
            <a:r>
              <a:rPr dirty="0" sz="295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spc="-10" b="0">
                <a:solidFill>
                  <a:srgbClr val="4285F4"/>
                </a:solidFill>
                <a:latin typeface="Arial"/>
                <a:cs typeface="Arial"/>
              </a:rPr>
              <a:t>Detection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600" b="0" i="1">
                <a:solidFill>
                  <a:srgbClr val="4285F4"/>
                </a:solidFill>
                <a:latin typeface="Arial"/>
                <a:cs typeface="Arial"/>
              </a:rPr>
              <a:t>A</a:t>
            </a:r>
            <a:r>
              <a:rPr dirty="0" sz="1600" spc="-20" b="0" i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 b="0" i="1">
                <a:solidFill>
                  <a:srgbClr val="4285F4"/>
                </a:solidFill>
                <a:latin typeface="Arial"/>
                <a:cs typeface="Arial"/>
              </a:rPr>
              <a:t>brief</a:t>
            </a:r>
            <a:r>
              <a:rPr dirty="0" sz="1600" spc="-15" b="0" i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 b="0" i="1">
                <a:solidFill>
                  <a:srgbClr val="4285F4"/>
                </a:solidFill>
                <a:latin typeface="Arial"/>
                <a:cs typeface="Arial"/>
              </a:rPr>
              <a:t>project</a:t>
            </a:r>
            <a:r>
              <a:rPr dirty="0" sz="1600" spc="-15" b="0" i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 spc="-10" b="0" i="1">
                <a:solidFill>
                  <a:srgbClr val="4285F4"/>
                </a:solidFill>
                <a:latin typeface="Arial"/>
                <a:cs typeface="Arial"/>
              </a:rPr>
              <a:t>overview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449" y="1202349"/>
            <a:ext cx="7899082" cy="38209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708"/>
            <a:ext cx="9144000" cy="5107782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GSoC</a:t>
            </a:r>
            <a:r>
              <a:rPr dirty="0" sz="2950" spc="-3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‘25</a:t>
            </a:r>
            <a:r>
              <a:rPr dirty="0" sz="2950" spc="-3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-</a:t>
            </a:r>
            <a:r>
              <a:rPr dirty="0" sz="2950" spc="-2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Alerting</a:t>
            </a:r>
            <a:r>
              <a:rPr dirty="0" sz="2950" spc="-3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Module</a:t>
            </a:r>
            <a:r>
              <a:rPr dirty="0" sz="2950" spc="-2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spc="-10" b="0">
                <a:solidFill>
                  <a:srgbClr val="4285F4"/>
                </a:solidFill>
                <a:latin typeface="Arial"/>
                <a:cs typeface="Arial"/>
              </a:rPr>
              <a:t>Enhancements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600" b="0" i="1">
                <a:solidFill>
                  <a:srgbClr val="4285F4"/>
                </a:solidFill>
                <a:latin typeface="Arial"/>
                <a:cs typeface="Arial"/>
              </a:rPr>
              <a:t>By</a:t>
            </a:r>
            <a:r>
              <a:rPr dirty="0" sz="1600" spc="-10" b="0" i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 b="0" i="1">
                <a:solidFill>
                  <a:srgbClr val="4285F4"/>
                </a:solidFill>
                <a:latin typeface="Arial"/>
                <a:cs typeface="Arial"/>
              </a:rPr>
              <a:t>Kunal</a:t>
            </a:r>
            <a:r>
              <a:rPr dirty="0" sz="1600" spc="-5" b="0" i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 spc="-10" b="0" i="1">
                <a:solidFill>
                  <a:srgbClr val="4285F4"/>
                </a:solidFill>
                <a:latin typeface="Arial"/>
                <a:cs typeface="Arial"/>
              </a:rPr>
              <a:t>Gurtatta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11699" y="1553222"/>
            <a:ext cx="5840095" cy="1965960"/>
            <a:chOff x="311699" y="1553222"/>
            <a:chExt cx="5840095" cy="19659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699" y="1553222"/>
              <a:ext cx="4964544" cy="196552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276253" y="2289276"/>
              <a:ext cx="871219" cy="19685"/>
            </a:xfrm>
            <a:custGeom>
              <a:avLst/>
              <a:gdLst/>
              <a:ahLst/>
              <a:cxnLst/>
              <a:rect l="l" t="t" r="r" b="b"/>
              <a:pathLst>
                <a:path w="871220" h="19685">
                  <a:moveTo>
                    <a:pt x="0" y="19494"/>
                  </a:moveTo>
                  <a:lnTo>
                    <a:pt x="870600" y="0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9870" y="2250401"/>
              <a:ext cx="81744" cy="80936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01624" y="3829507"/>
            <a:ext cx="32715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monitoring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20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Django…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13196" y="3357130"/>
            <a:ext cx="268033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7665" indent="-354965">
              <a:lnSpc>
                <a:spcPct val="100000"/>
              </a:lnSpc>
              <a:spcBef>
                <a:spcPts val="100"/>
              </a:spcBef>
              <a:buChar char="●"/>
              <a:tabLst>
                <a:tab pos="367665" algn="l"/>
              </a:tabLst>
            </a:pP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multi-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channel</a:t>
            </a:r>
            <a:r>
              <a:rPr dirty="0" sz="20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alerts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●"/>
              <a:tabLst>
                <a:tab pos="367665" algn="l"/>
              </a:tabLst>
            </a:pP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formatting</a:t>
            </a:r>
            <a:r>
              <a:rPr dirty="0" sz="20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templates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●"/>
              <a:tabLst>
                <a:tab pos="367665" algn="l"/>
              </a:tabLst>
            </a:pP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exponential</a:t>
            </a:r>
            <a:r>
              <a:rPr dirty="0" sz="2000" spc="-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backoff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buChar char="●"/>
              <a:tabLst>
                <a:tab pos="367665" algn="l"/>
              </a:tabLst>
            </a:pP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reports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225578" y="1430299"/>
            <a:ext cx="2724785" cy="1344930"/>
          </a:xfrm>
          <a:prstGeom prst="rect">
            <a:avLst/>
          </a:prstGeom>
        </p:spPr>
        <p:txBody>
          <a:bodyPr wrap="square" lIns="0" tIns="1149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1600" spc="415">
                <a:solidFill>
                  <a:srgbClr val="4285F4"/>
                </a:solidFill>
                <a:latin typeface="Segoe UI Symbol"/>
                <a:cs typeface="Segoe UI Symbol"/>
              </a:rPr>
              <a:t>📧</a:t>
            </a:r>
            <a:r>
              <a:rPr dirty="0" sz="1600" spc="114">
                <a:solidFill>
                  <a:srgbClr val="4285F4"/>
                </a:solidFill>
                <a:latin typeface="Segoe UI Symbol"/>
                <a:cs typeface="Segoe UI Symbo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Email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600" spc="415">
                <a:solidFill>
                  <a:srgbClr val="4285F4"/>
                </a:solidFill>
                <a:latin typeface="Segoe UI Symbol"/>
                <a:cs typeface="Segoe UI Symbol"/>
              </a:rPr>
              <a:t>🔔</a:t>
            </a:r>
            <a:r>
              <a:rPr dirty="0" sz="1600" spc="85">
                <a:solidFill>
                  <a:srgbClr val="4285F4"/>
                </a:solidFill>
                <a:latin typeface="Segoe UI Symbol"/>
                <a:cs typeface="Segoe UI Symbo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Push</a:t>
            </a:r>
            <a:r>
              <a:rPr dirty="0" sz="20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notifications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dirty="0" sz="1600" spc="415">
                <a:solidFill>
                  <a:srgbClr val="585858"/>
                </a:solidFill>
                <a:latin typeface="Segoe UI Symbol"/>
                <a:cs typeface="Segoe UI Symbol"/>
              </a:rPr>
              <a:t>💬</a:t>
            </a:r>
            <a:r>
              <a:rPr dirty="0" sz="1600" spc="45">
                <a:solidFill>
                  <a:srgbClr val="585858"/>
                </a:solidFill>
                <a:latin typeface="Segoe UI Symbol"/>
                <a:cs typeface="Segoe UI Symbo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Messaging</a:t>
            </a:r>
            <a:r>
              <a:rPr dirty="0" sz="2000" spc="-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Platforms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276623" y="3829507"/>
            <a:ext cx="5619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… </a:t>
            </a:r>
            <a:r>
              <a:rPr dirty="0" sz="2000" spc="-25">
                <a:solidFill>
                  <a:srgbClr val="585858"/>
                </a:solidFill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GSoC</a:t>
            </a:r>
            <a:r>
              <a:rPr dirty="0" sz="2950" spc="-2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‘25</a:t>
            </a:r>
            <a:r>
              <a:rPr dirty="0" sz="295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b="0">
                <a:solidFill>
                  <a:srgbClr val="4285F4"/>
                </a:solidFill>
                <a:latin typeface="Arial"/>
                <a:cs typeface="Arial"/>
              </a:rPr>
              <a:t>-</a:t>
            </a:r>
            <a:r>
              <a:rPr dirty="0" sz="295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50" spc="-10" b="0">
                <a:solidFill>
                  <a:srgbClr val="4285F4"/>
                </a:solidFill>
                <a:latin typeface="Arial"/>
                <a:cs typeface="Arial"/>
              </a:rPr>
              <a:t>BuffaCLI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600" b="0" i="1">
                <a:solidFill>
                  <a:srgbClr val="4285F4"/>
                </a:solidFill>
                <a:latin typeface="Arial"/>
                <a:cs typeface="Arial"/>
              </a:rPr>
              <a:t>By</a:t>
            </a:r>
            <a:r>
              <a:rPr dirty="0" sz="1600" spc="-20" b="0" i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 b="0" i="1">
                <a:solidFill>
                  <a:srgbClr val="4285F4"/>
                </a:solidFill>
                <a:latin typeface="Arial"/>
                <a:cs typeface="Arial"/>
              </a:rPr>
              <a:t>Onunwa</a:t>
            </a:r>
            <a:r>
              <a:rPr dirty="0" sz="1600" spc="-15" b="0" i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 spc="-10" b="0" i="1">
                <a:solidFill>
                  <a:srgbClr val="4285F4"/>
                </a:solidFill>
                <a:latin typeface="Arial"/>
                <a:cs typeface="Arial"/>
              </a:rPr>
              <a:t>Goodness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424" y="1840179"/>
            <a:ext cx="7758696" cy="187200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98149" y="1427822"/>
            <a:ext cx="56692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585858"/>
                </a:solidFill>
                <a:latin typeface="Arial"/>
                <a:cs typeface="Arial"/>
              </a:rPr>
              <a:t>Command-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line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access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20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log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85858"/>
                </a:solidFill>
                <a:latin typeface="Arial"/>
                <a:cs typeface="Arial"/>
              </a:rPr>
              <a:t>alert</a:t>
            </a:r>
            <a:r>
              <a:rPr dirty="0" sz="20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38472" y="3939679"/>
            <a:ext cx="10166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40">
                <a:solidFill>
                  <a:srgbClr val="4285F4"/>
                </a:solidFill>
                <a:latin typeface="Segoe UI Symbol"/>
                <a:cs typeface="Segoe UI Symbol"/>
              </a:rPr>
              <a:t>📤</a:t>
            </a:r>
            <a:r>
              <a:rPr dirty="0" sz="2000" spc="40">
                <a:solidFill>
                  <a:srgbClr val="585858"/>
                </a:solidFill>
                <a:latin typeface="Arial"/>
                <a:cs typeface="Arial"/>
              </a:rPr>
              <a:t>Export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587218" y="3939679"/>
            <a:ext cx="104584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10">
                <a:solidFill>
                  <a:srgbClr val="4285F4"/>
                </a:solidFill>
                <a:latin typeface="Segoe UI Symbol"/>
                <a:cs typeface="Segoe UI Symbol"/>
              </a:rPr>
              <a:t>Q</a:t>
            </a:r>
            <a:r>
              <a:rPr dirty="0" sz="1600" spc="114">
                <a:solidFill>
                  <a:srgbClr val="4285F4"/>
                </a:solidFill>
                <a:latin typeface="Segoe UI Symbol"/>
                <a:cs typeface="Segoe UI Symbo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Query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0599" y="3939679"/>
            <a:ext cx="10121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80">
                <a:solidFill>
                  <a:srgbClr val="4285F4"/>
                </a:solidFill>
                <a:latin typeface="Segoe UI Symbol"/>
                <a:cs typeface="Segoe UI Symbol"/>
              </a:rPr>
              <a:t>⚙</a:t>
            </a:r>
            <a:r>
              <a:rPr dirty="0" sz="1600" spc="114">
                <a:solidFill>
                  <a:srgbClr val="4285F4"/>
                </a:solidFill>
                <a:latin typeface="Segoe UI Symbol"/>
                <a:cs typeface="Segoe UI Symbol"/>
              </a:rPr>
              <a:t> </a:t>
            </a:r>
            <a:r>
              <a:rPr dirty="0" sz="2000" spc="-10">
                <a:solidFill>
                  <a:srgbClr val="585858"/>
                </a:solidFill>
                <a:latin typeface="Arial"/>
                <a:cs typeface="Arial"/>
              </a:rPr>
              <a:t>Config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701398" y="3939679"/>
            <a:ext cx="13950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solidFill>
                  <a:srgbClr val="4285F4"/>
                </a:solidFill>
                <a:latin typeface="Segoe UI Symbol"/>
                <a:cs typeface="Segoe UI Symbol"/>
              </a:rPr>
              <a:t>✏</a:t>
            </a:r>
            <a:r>
              <a:rPr dirty="0" sz="2000" spc="-30">
                <a:solidFill>
                  <a:srgbClr val="585858"/>
                </a:solidFill>
                <a:latin typeface="Arial"/>
                <a:cs typeface="Arial"/>
              </a:rPr>
              <a:t>Customize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33514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820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Felipe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Borges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7500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GNOME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 Foundation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52564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8550" algn="l"/>
              </a:tabLst>
            </a:pPr>
            <a:r>
              <a:rPr dirty="0" sz="5500" spc="-20" b="0">
                <a:solidFill>
                  <a:srgbClr val="4285F4"/>
                </a:solidFill>
                <a:latin typeface="Arial"/>
                <a:cs typeface="Arial"/>
              </a:rPr>
              <a:t>Till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Kamppeter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86753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5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Linux</a:t>
            </a:r>
            <a:r>
              <a:rPr dirty="0" sz="15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Foundation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545782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9278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Christoph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Badura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29550" y="3794035"/>
            <a:ext cx="20999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500" spc="-3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NetBSD</a:t>
            </a:r>
            <a:r>
              <a:rPr dirty="0" sz="1500" spc="-3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Foundation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Project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overview: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Asynchronous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I/O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by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Ethan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Miller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04724" y="1226361"/>
            <a:ext cx="8194675" cy="3524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har char="-"/>
              <a:tabLst>
                <a:tab pos="35496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Improve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performance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scalability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NetBSD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AIO.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5000"/>
              </a:lnSpc>
              <a:buChar char="-"/>
              <a:tabLst>
                <a:tab pos="355600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original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espoused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worker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thread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per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process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where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jobs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were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serialized.</a:t>
            </a:r>
            <a:endParaRPr sz="1800">
              <a:latin typeface="Arial"/>
              <a:cs typeface="Arial"/>
            </a:endParaRPr>
          </a:p>
          <a:p>
            <a:pPr marL="355600" marR="300355" indent="-342900">
              <a:lnSpc>
                <a:spcPct val="105000"/>
              </a:lnSpc>
              <a:buChar char="-"/>
              <a:tabLst>
                <a:tab pos="355600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new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implements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per-process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service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pools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multiple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worker threads.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Char char="-"/>
              <a:tabLst>
                <a:tab pos="35496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Threads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recycled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freelist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reduce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creation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overhead.</a:t>
            </a:r>
            <a:endParaRPr sz="1800">
              <a:latin typeface="Arial"/>
              <a:cs typeface="Arial"/>
            </a:endParaRPr>
          </a:p>
          <a:p>
            <a:pPr marL="355600" marR="580390" indent="-342900">
              <a:lnSpc>
                <a:spcPct val="105000"/>
              </a:lnSpc>
              <a:buChar char="-"/>
              <a:tabLst>
                <a:tab pos="355600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principle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embrace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cheap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submission,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sensible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coalescing,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and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spawn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threads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only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when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blocking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demanded.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800">
              <a:latin typeface="Arial"/>
              <a:cs typeface="Arial"/>
            </a:endParaRPr>
          </a:p>
          <a:p>
            <a:pPr marL="462915" marR="432434">
              <a:lnSpc>
                <a:spcPct val="114999"/>
              </a:lnSpc>
            </a:pPr>
            <a:r>
              <a:rPr dirty="0" sz="1800">
                <a:latin typeface="Arial"/>
                <a:cs typeface="Arial"/>
              </a:rPr>
              <a:t>All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Ethan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GSoC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imported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NetBSD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on </a:t>
            </a:r>
            <a:r>
              <a:rPr dirty="0" sz="1800" spc="-10">
                <a:latin typeface="Arial"/>
                <a:cs typeface="Arial"/>
              </a:rPr>
              <a:t>2025-10-</a:t>
            </a:r>
            <a:r>
              <a:rPr dirty="0" sz="1800">
                <a:latin typeface="Arial"/>
                <a:cs typeface="Arial"/>
              </a:rPr>
              <a:t>10 by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Christos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Zoulas!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Service</a:t>
            </a:r>
            <a:r>
              <a:rPr dirty="0" sz="2500" spc="-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Pool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Architecture</a:t>
            </a:r>
            <a:r>
              <a:rPr dirty="0" sz="2500" spc="-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WIP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28219" y="1216252"/>
            <a:ext cx="8194675" cy="1296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1470" indent="-318770">
              <a:lnSpc>
                <a:spcPts val="1695"/>
              </a:lnSpc>
              <a:spcBef>
                <a:spcPts val="100"/>
              </a:spcBef>
              <a:buSzPct val="96551"/>
              <a:buChar char="-"/>
              <a:tabLst>
                <a:tab pos="331470" algn="l"/>
              </a:tabLst>
            </a:pP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Each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process</a:t>
            </a:r>
            <a:r>
              <a:rPr dirty="0" sz="145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owns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service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pool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that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spawns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manages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service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85858"/>
                </a:solidFill>
                <a:latin typeface="Arial"/>
                <a:cs typeface="Arial"/>
              </a:rPr>
              <a:t>threads.</a:t>
            </a:r>
            <a:endParaRPr sz="1450">
              <a:latin typeface="Arial"/>
              <a:cs typeface="Arial"/>
            </a:endParaRPr>
          </a:p>
          <a:p>
            <a:pPr marL="331470" marR="5080" indent="-319405">
              <a:lnSpc>
                <a:spcPts val="1650"/>
              </a:lnSpc>
              <a:spcBef>
                <a:spcPts val="85"/>
              </a:spcBef>
              <a:buSzPct val="96551"/>
              <a:buChar char="-"/>
              <a:tabLst>
                <a:tab pos="331470" algn="l"/>
              </a:tabLst>
            </a:pP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Jobs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dirty="0" sz="145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grouped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per</a:t>
            </a:r>
            <a:r>
              <a:rPr dirty="0" sz="145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vnode;</a:t>
            </a:r>
            <a:r>
              <a:rPr dirty="0" sz="145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thread</a:t>
            </a:r>
            <a:r>
              <a:rPr dirty="0" sz="145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services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45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given</a:t>
            </a:r>
            <a:r>
              <a:rPr dirty="0" sz="145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file.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Avoids</a:t>
            </a:r>
            <a:r>
              <a:rPr dirty="0" sz="145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lock</a:t>
            </a:r>
            <a:r>
              <a:rPr dirty="0" sz="145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thrashing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45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 spc="-20">
                <a:solidFill>
                  <a:srgbClr val="585858"/>
                </a:solidFill>
                <a:latin typeface="Arial"/>
                <a:cs typeface="Arial"/>
              </a:rPr>
              <a:t>same </a:t>
            </a:r>
            <a:r>
              <a:rPr dirty="0" sz="1450" spc="-10">
                <a:solidFill>
                  <a:srgbClr val="585858"/>
                </a:solidFill>
                <a:latin typeface="Arial"/>
                <a:cs typeface="Arial"/>
              </a:rPr>
              <a:t>vnode.</a:t>
            </a:r>
            <a:endParaRPr sz="1450">
              <a:latin typeface="Arial"/>
              <a:cs typeface="Arial"/>
            </a:endParaRPr>
          </a:p>
          <a:p>
            <a:pPr marL="331470" indent="-318770">
              <a:lnSpc>
                <a:spcPts val="1570"/>
              </a:lnSpc>
              <a:buSzPct val="96551"/>
              <a:buChar char="-"/>
              <a:tabLst>
                <a:tab pos="331470" algn="l"/>
              </a:tabLst>
            </a:pP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Enables</a:t>
            </a:r>
            <a:r>
              <a:rPr dirty="0" sz="145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concurrency</a:t>
            </a:r>
            <a:r>
              <a:rPr dirty="0" sz="145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across</a:t>
            </a:r>
            <a:r>
              <a:rPr dirty="0" sz="145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different</a:t>
            </a:r>
            <a:r>
              <a:rPr dirty="0" sz="145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files</a:t>
            </a:r>
            <a:r>
              <a:rPr dirty="0" sz="145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5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85858"/>
                </a:solidFill>
                <a:latin typeface="Arial"/>
                <a:cs typeface="Arial"/>
              </a:rPr>
              <a:t>devices.</a:t>
            </a:r>
            <a:endParaRPr sz="1450">
              <a:latin typeface="Arial"/>
              <a:cs typeface="Arial"/>
            </a:endParaRPr>
          </a:p>
          <a:p>
            <a:pPr marL="331470" indent="-318770">
              <a:lnSpc>
                <a:spcPts val="1655"/>
              </a:lnSpc>
              <a:buSzPct val="96551"/>
              <a:buChar char="-"/>
              <a:tabLst>
                <a:tab pos="331470" algn="l"/>
              </a:tabLst>
            </a:pP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Synchronous</a:t>
            </a:r>
            <a:r>
              <a:rPr dirty="0" sz="145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fallback</a:t>
            </a:r>
            <a:r>
              <a:rPr dirty="0" sz="145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remains</a:t>
            </a:r>
            <a:r>
              <a:rPr dirty="0" sz="145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when</a:t>
            </a:r>
            <a:r>
              <a:rPr dirty="0" sz="145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blocking</a:t>
            </a:r>
            <a:r>
              <a:rPr dirty="0" sz="145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45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85858"/>
                </a:solidFill>
                <a:latin typeface="Arial"/>
                <a:cs typeface="Arial"/>
              </a:rPr>
              <a:t>unavoidable.</a:t>
            </a:r>
            <a:endParaRPr sz="1450">
              <a:latin typeface="Arial"/>
              <a:cs typeface="Arial"/>
            </a:endParaRPr>
          </a:p>
          <a:p>
            <a:pPr marL="331470" indent="-318770">
              <a:lnSpc>
                <a:spcPts val="1695"/>
              </a:lnSpc>
              <a:buSzPct val="96551"/>
              <a:buChar char="-"/>
              <a:tabLst>
                <a:tab pos="331470" algn="l"/>
              </a:tabLst>
            </a:pPr>
            <a:r>
              <a:rPr dirty="0" sz="1450" spc="-20">
                <a:solidFill>
                  <a:srgbClr val="585858"/>
                </a:solidFill>
                <a:latin typeface="Arial"/>
                <a:cs typeface="Arial"/>
              </a:rPr>
              <a:t>Multi-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file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workloads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already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benefit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parallel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>
                <a:solidFill>
                  <a:srgbClr val="585858"/>
                </a:solidFill>
                <a:latin typeface="Arial"/>
                <a:cs typeface="Arial"/>
              </a:rPr>
              <a:t>vnode</a:t>
            </a:r>
            <a:r>
              <a:rPr dirty="0" sz="145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585858"/>
                </a:solidFill>
                <a:latin typeface="Arial"/>
                <a:cs typeface="Arial"/>
              </a:rPr>
              <a:t>execution.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0424" y="3045904"/>
            <a:ext cx="28670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latin typeface="Arial"/>
                <a:cs typeface="Arial"/>
              </a:rPr>
              <a:t>I/O</a:t>
            </a:r>
            <a:r>
              <a:rPr dirty="0" sz="2500" spc="-3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Path</a:t>
            </a:r>
            <a:r>
              <a:rPr dirty="0" sz="2500" spc="-3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Challenges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64499" y="3717988"/>
            <a:ext cx="819721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0" marR="236854" indent="-317500">
              <a:lnSpc>
                <a:spcPct val="100000"/>
              </a:lnSpc>
              <a:spcBef>
                <a:spcPts val="100"/>
              </a:spcBef>
              <a:buChar char="-"/>
              <a:tabLst>
                <a:tab pos="330200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Synchronous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VFS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path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(bread/bread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+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biowait)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serialized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asynchronous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IO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cache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miss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hence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introducing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bottleneck.</a:t>
            </a:r>
            <a:endParaRPr sz="14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buChar char="-"/>
              <a:tabLst>
                <a:tab pos="3295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We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tried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VOP_BMAP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direct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bypass,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but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safety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cross-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filesystem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portability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were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problematic.</a:t>
            </a:r>
            <a:endParaRPr sz="1400">
              <a:latin typeface="Arial"/>
              <a:cs typeface="Arial"/>
            </a:endParaRPr>
          </a:p>
          <a:p>
            <a:pPr marL="330200" marR="5080" indent="-317500">
              <a:lnSpc>
                <a:spcPct val="100000"/>
              </a:lnSpc>
              <a:buChar char="-"/>
              <a:tabLst>
                <a:tab pos="330200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Using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B_ASYNC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biodone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required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fragile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ordering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bookkeeping,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releasing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higher-level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locks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early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would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precarious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if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not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handled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utmost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precision.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Comparison</a:t>
            </a:r>
            <a:r>
              <a:rPr dirty="0" sz="25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Future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Work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04724" y="1185213"/>
            <a:ext cx="8114665" cy="2865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Char char="-"/>
              <a:tabLst>
                <a:tab pos="355600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FreeBSD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struct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bio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decouples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I/O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token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cache,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allowing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GEOM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split,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clone,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queue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bio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asynchronously.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Where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advisory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record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locks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do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not block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in-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flight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I/O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completion.</a:t>
            </a:r>
            <a:endParaRPr sz="1800">
              <a:latin typeface="Arial"/>
              <a:cs typeface="Arial"/>
            </a:endParaRPr>
          </a:p>
          <a:p>
            <a:pPr marL="355600" marR="168275" indent="-342900">
              <a:lnSpc>
                <a:spcPct val="114999"/>
              </a:lnSpc>
              <a:buChar char="-"/>
              <a:tabLst>
                <a:tab pos="355600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NetBSD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such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bio-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like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layer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absent,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struct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buf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serves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both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cache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object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I/O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handle.</a:t>
            </a:r>
            <a:endParaRPr sz="1800">
              <a:latin typeface="Arial"/>
              <a:cs typeface="Arial"/>
            </a:endParaRPr>
          </a:p>
          <a:p>
            <a:pPr marL="355600" marR="118110" indent="-342900">
              <a:lnSpc>
                <a:spcPct val="114999"/>
              </a:lnSpc>
              <a:buChar char="-"/>
              <a:tabLst>
                <a:tab pos="355600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next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step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introduce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bio-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like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abstraction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integrate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it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within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existing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service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pool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architecture.</a:t>
            </a:r>
            <a:endParaRPr sz="1800">
              <a:latin typeface="Arial"/>
              <a:cs typeface="Arial"/>
            </a:endParaRPr>
          </a:p>
          <a:p>
            <a:pPr marL="355600" marR="243204" indent="-342900">
              <a:lnSpc>
                <a:spcPct val="114999"/>
              </a:lnSpc>
              <a:buChar char="-"/>
              <a:tabLst>
                <a:tab pos="355600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expected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impact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true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concurrency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same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vnode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reducing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blocking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within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VFS.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95490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441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Renan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Matsuda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904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InVesalius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9385" y="3644455"/>
            <a:ext cx="1322704" cy="1322704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310"/>
            <a:ext cx="9144000" cy="50908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72006"/>
            <a:ext cx="422338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272A2C"/>
                </a:solidFill>
                <a:latin typeface="Arial"/>
                <a:cs typeface="Arial"/>
              </a:rPr>
              <a:t>InVesalius</a:t>
            </a:r>
            <a:r>
              <a:rPr dirty="0" sz="2500" spc="-15" b="0">
                <a:solidFill>
                  <a:srgbClr val="272A2C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272A2C"/>
                </a:solidFill>
                <a:latin typeface="Arial"/>
                <a:cs typeface="Arial"/>
              </a:rPr>
              <a:t>-</a:t>
            </a:r>
            <a:r>
              <a:rPr dirty="0" sz="2500" spc="-10" b="0">
                <a:solidFill>
                  <a:srgbClr val="272A2C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272A2C"/>
                </a:solidFill>
                <a:latin typeface="Arial"/>
                <a:cs typeface="Arial"/>
              </a:rPr>
              <a:t>Brain</a:t>
            </a:r>
            <a:r>
              <a:rPr dirty="0" sz="2500" spc="-15" b="0">
                <a:solidFill>
                  <a:srgbClr val="272A2C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272A2C"/>
                </a:solidFill>
                <a:latin typeface="Arial"/>
                <a:cs typeface="Arial"/>
              </a:rPr>
              <a:t>parcellation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8723" y="162124"/>
            <a:ext cx="1685277" cy="227400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349" y="542466"/>
            <a:ext cx="6773468" cy="4570793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050" y="67980"/>
            <a:ext cx="682688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6820" algn="l"/>
                <a:tab pos="2807335" algn="l"/>
                <a:tab pos="3992879" algn="l"/>
                <a:tab pos="5290185" algn="l"/>
              </a:tabLst>
            </a:pPr>
            <a:r>
              <a:rPr dirty="0" sz="4000" spc="-10" b="0">
                <a:solidFill>
                  <a:srgbClr val="000000"/>
                </a:solidFill>
                <a:latin typeface="Arial"/>
                <a:cs typeface="Arial"/>
              </a:rPr>
              <a:t>InVesalius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4000" spc="-5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4000" spc="-20" b="0">
                <a:solidFill>
                  <a:srgbClr val="000000"/>
                </a:solidFill>
                <a:latin typeface="Arial"/>
                <a:cs typeface="Arial"/>
              </a:rPr>
              <a:t>Dual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4000" spc="-10" b="0">
                <a:solidFill>
                  <a:srgbClr val="000000"/>
                </a:solidFill>
                <a:latin typeface="Arial"/>
                <a:cs typeface="Arial"/>
              </a:rPr>
              <a:t>robot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4000" spc="-10" b="0">
                <a:solidFill>
                  <a:srgbClr val="000000"/>
                </a:solidFill>
                <a:latin typeface="Arial"/>
                <a:cs typeface="Arial"/>
              </a:rPr>
              <a:t>control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1199"/>
            <a:ext cx="2851302" cy="207432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598" y="3448849"/>
            <a:ext cx="1869528" cy="79189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3702" y="1128949"/>
            <a:ext cx="5830404" cy="3279597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716851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848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Vissarion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Fysikopoulos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020444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GeomScale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809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Shake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Bake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Sampling</a:t>
            </a:r>
            <a:r>
              <a:rPr dirty="0" sz="2400" spc="-3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boundary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3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convex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Calibri"/>
                <a:cs typeface="Calibri"/>
              </a:rPr>
              <a:t>polytopes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0124" y="1554569"/>
            <a:ext cx="59963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4985E8"/>
                </a:solidFill>
                <a:latin typeface="Arial"/>
                <a:cs typeface="Arial"/>
              </a:rPr>
              <a:t>Contributor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Iva</a:t>
            </a:r>
            <a:r>
              <a:rPr dirty="0" sz="1400" spc="-2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Janković</a:t>
            </a:r>
            <a:r>
              <a:rPr dirty="0" sz="1400" spc="-2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(currently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PhD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student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@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Univ.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Edinburgh)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0125" y="2318092"/>
            <a:ext cx="8207375" cy="51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marR="5080" indent="-317500">
              <a:lnSpc>
                <a:spcPct val="114999"/>
              </a:lnSpc>
              <a:spcBef>
                <a:spcPts val="100"/>
              </a:spcBef>
              <a:buClr>
                <a:srgbClr val="585858"/>
              </a:buClr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4985E8"/>
                </a:solidFill>
                <a:latin typeface="Arial"/>
                <a:cs typeface="Arial"/>
              </a:rPr>
              <a:t>Goal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Implement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Markov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Chain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Monte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Arial"/>
                <a:cs typeface="Arial"/>
              </a:rPr>
              <a:t>Carlo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based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Shake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Bake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algorithm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uniform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sampling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the boundary of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 convex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polytope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0122" y="3358984"/>
            <a:ext cx="7551420" cy="51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marR="5080" indent="-317500">
              <a:lnSpc>
                <a:spcPct val="114999"/>
              </a:lnSpc>
              <a:spcBef>
                <a:spcPts val="100"/>
              </a:spcBef>
              <a:buClr>
                <a:srgbClr val="585858"/>
              </a:buClr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4985E8"/>
                </a:solidFill>
                <a:latin typeface="Arial"/>
                <a:cs typeface="Arial"/>
              </a:rPr>
              <a:t>Motivation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Fundamental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problem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computational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geometry</a:t>
            </a:r>
            <a:r>
              <a:rPr dirty="0" sz="1400" spc="-2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dirty="0" sz="1400" spc="-2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statistics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+</a:t>
            </a:r>
            <a:r>
              <a:rPr dirty="0" sz="1400" spc="3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applications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in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metabolic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network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0119" y="4431881"/>
            <a:ext cx="76352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4985E8"/>
                </a:solidFill>
                <a:latin typeface="Arial"/>
                <a:cs typeface="Arial"/>
              </a:rPr>
              <a:t>Results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Implementations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new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classic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algorithms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in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C++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dirty="0" sz="1400" spc="-1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interfaces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599" y="509632"/>
            <a:ext cx="179070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Challenges 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334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0"/>
              </a:spcBef>
              <a:buChar char="●"/>
              <a:tabLst>
                <a:tab pos="354965" algn="l"/>
              </a:tabLst>
            </a:pPr>
            <a:r>
              <a:rPr dirty="0"/>
              <a:t>Implement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/>
              <a:t>basic</a:t>
            </a:r>
            <a:r>
              <a:rPr dirty="0" spc="-15"/>
              <a:t> </a:t>
            </a:r>
            <a:r>
              <a:rPr dirty="0"/>
              <a:t>version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80’s</a:t>
            </a:r>
            <a:r>
              <a:rPr dirty="0" spc="-10"/>
              <a:t> algorithm</a:t>
            </a: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Char char="●"/>
              <a:tabLst>
                <a:tab pos="354965" algn="l"/>
              </a:tabLst>
            </a:pPr>
            <a:r>
              <a:rPr dirty="0"/>
              <a:t>Much</a:t>
            </a:r>
            <a:r>
              <a:rPr dirty="0" spc="-10"/>
              <a:t> </a:t>
            </a:r>
            <a:r>
              <a:rPr dirty="0"/>
              <a:t>faster than</a:t>
            </a:r>
            <a:r>
              <a:rPr dirty="0" spc="-5"/>
              <a:t> </a:t>
            </a:r>
            <a:r>
              <a:rPr dirty="0"/>
              <a:t>existing implementations</a:t>
            </a:r>
            <a:r>
              <a:rPr dirty="0" spc="-5"/>
              <a:t> </a:t>
            </a:r>
            <a:r>
              <a:rPr dirty="0" spc="-10"/>
              <a:t>(</a:t>
            </a:r>
            <a:r>
              <a:rPr dirty="0" spc="-10">
                <a:latin typeface="Courier New"/>
                <a:cs typeface="Courier New"/>
              </a:rPr>
              <a:t>shakeandbake</a:t>
            </a:r>
            <a:r>
              <a:rPr dirty="0" spc="-580">
                <a:latin typeface="Courier New"/>
                <a:cs typeface="Courier New"/>
              </a:rPr>
              <a:t> </a:t>
            </a:r>
            <a:r>
              <a:rPr dirty="0"/>
              <a:t>R</a:t>
            </a:r>
            <a:r>
              <a:rPr dirty="0" spc="-5"/>
              <a:t> </a:t>
            </a:r>
            <a:r>
              <a:rPr dirty="0" spc="-10"/>
              <a:t>package)</a:t>
            </a: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585858"/>
              </a:buClr>
              <a:buChar char="●"/>
              <a:tabLst>
                <a:tab pos="354965" algn="l"/>
              </a:tabLst>
            </a:pPr>
            <a:r>
              <a:rPr dirty="0">
                <a:solidFill>
                  <a:srgbClr val="CC0000"/>
                </a:solidFill>
              </a:rPr>
              <a:t>Challenges</a:t>
            </a:r>
            <a:r>
              <a:rPr dirty="0"/>
              <a:t>:</a:t>
            </a:r>
            <a:r>
              <a:rPr dirty="0" spc="-15"/>
              <a:t> </a:t>
            </a:r>
            <a:r>
              <a:rPr dirty="0"/>
              <a:t>evaluate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 b="1">
                <a:latin typeface="Arial"/>
                <a:cs typeface="Arial"/>
              </a:rPr>
              <a:t>quality</a:t>
            </a:r>
            <a:r>
              <a:rPr dirty="0" spc="-15" b="1">
                <a:latin typeface="Arial"/>
                <a:cs typeface="Arial"/>
              </a:rPr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 spc="-10"/>
              <a:t>samples</a:t>
            </a: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Clr>
                <a:srgbClr val="585858"/>
              </a:buClr>
              <a:buChar char="●"/>
              <a:tabLst>
                <a:tab pos="354965" algn="l"/>
              </a:tabLst>
            </a:pPr>
            <a:r>
              <a:rPr dirty="0">
                <a:solidFill>
                  <a:srgbClr val="CC0000"/>
                </a:solidFill>
              </a:rPr>
              <a:t>Solution</a:t>
            </a:r>
            <a:r>
              <a:rPr dirty="0"/>
              <a:t>:</a:t>
            </a:r>
            <a:r>
              <a:rPr dirty="0" spc="-15"/>
              <a:t> </a:t>
            </a:r>
            <a:r>
              <a:rPr dirty="0"/>
              <a:t>implement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5"/>
              <a:t> </a:t>
            </a:r>
            <a:r>
              <a:rPr dirty="0" b="1">
                <a:latin typeface="Arial"/>
                <a:cs typeface="Arial"/>
              </a:rPr>
              <a:t>statistical</a:t>
            </a:r>
            <a:r>
              <a:rPr dirty="0" spc="-1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test</a:t>
            </a:r>
            <a:r>
              <a:rPr dirty="0" spc="-5" b="1">
                <a:latin typeface="Arial"/>
                <a:cs typeface="Arial"/>
              </a:rPr>
              <a:t> </a:t>
            </a:r>
            <a:r>
              <a:rPr dirty="0"/>
              <a:t>for</a:t>
            </a:r>
            <a:r>
              <a:rPr dirty="0" spc="-10"/>
              <a:t> </a:t>
            </a:r>
            <a:r>
              <a:rPr dirty="0"/>
              <a:t>each</a:t>
            </a:r>
            <a:r>
              <a:rPr dirty="0" spc="-15"/>
              <a:t> </a:t>
            </a:r>
            <a:r>
              <a:rPr dirty="0"/>
              <a:t>facet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10"/>
              <a:t> polytope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855" y="2641130"/>
            <a:ext cx="5200827" cy="2135695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Challenges 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II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1149" y="1050462"/>
            <a:ext cx="7140575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0"/>
              </a:spcBef>
              <a:buChar char="●"/>
              <a:tabLst>
                <a:tab pos="35496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Implement</a:t>
            </a:r>
            <a:r>
              <a:rPr dirty="0" sz="18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new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hybrid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algorithm: </a:t>
            </a:r>
            <a:r>
              <a:rPr dirty="0" sz="1800">
                <a:solidFill>
                  <a:srgbClr val="0F9D57"/>
                </a:solidFill>
                <a:latin typeface="Arial"/>
                <a:cs typeface="Arial"/>
              </a:rPr>
              <a:t>billiard</a:t>
            </a:r>
            <a:r>
              <a:rPr dirty="0" sz="1800" spc="-25">
                <a:solidFill>
                  <a:srgbClr val="0F9D57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F9D57"/>
                </a:solidFill>
                <a:latin typeface="Arial"/>
                <a:cs typeface="Arial"/>
              </a:rPr>
              <a:t>shake</a:t>
            </a:r>
            <a:r>
              <a:rPr dirty="0" sz="1800" spc="-20">
                <a:solidFill>
                  <a:srgbClr val="0F9D57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F9D57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0F9D57"/>
                </a:solidFill>
                <a:latin typeface="Arial"/>
                <a:cs typeface="Arial"/>
              </a:rPr>
              <a:t> bake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Char char="●"/>
              <a:tabLst>
                <a:tab pos="35496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Preliminary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results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show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that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it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much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585858"/>
                </a:solidFill>
                <a:latin typeface="Arial"/>
                <a:cs typeface="Arial"/>
              </a:rPr>
              <a:t>faster</a:t>
            </a:r>
            <a:r>
              <a:rPr dirty="0" sz="18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than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original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one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49" y="2309063"/>
            <a:ext cx="2186406" cy="196382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184650" y="3164674"/>
            <a:ext cx="203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5851" y="2510078"/>
            <a:ext cx="2381249" cy="192405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9550" y="2149737"/>
            <a:ext cx="5690235" cy="1602740"/>
          </a:xfrm>
          <a:prstGeom prst="rect">
            <a:avLst/>
          </a:prstGeom>
        </p:spPr>
        <p:txBody>
          <a:bodyPr wrap="square" lIns="0" tIns="379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85"/>
              </a:spcBef>
              <a:tabLst>
                <a:tab pos="222504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Sreeja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Kamishetty</a:t>
            </a:r>
            <a:endParaRPr sz="5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700" spc="-10">
                <a:solidFill>
                  <a:srgbClr val="80858A"/>
                </a:solidFill>
                <a:latin typeface="Arial"/>
                <a:cs typeface="Arial"/>
              </a:rPr>
              <a:t>Representing</a:t>
            </a:r>
            <a:r>
              <a:rPr dirty="0" sz="17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80858A"/>
                </a:solidFill>
                <a:latin typeface="Arial"/>
                <a:cs typeface="Arial"/>
              </a:rPr>
              <a:t>our</a:t>
            </a:r>
            <a:r>
              <a:rPr dirty="0" sz="1700" spc="-2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80858A"/>
                </a:solidFill>
                <a:latin typeface="Arial"/>
                <a:cs typeface="Arial"/>
              </a:rPr>
              <a:t>Chromium</a:t>
            </a:r>
            <a:r>
              <a:rPr dirty="0" sz="17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80858A"/>
                </a:solidFill>
                <a:latin typeface="Arial"/>
                <a:cs typeface="Arial"/>
              </a:rPr>
              <a:t>GSoC</a:t>
            </a:r>
            <a:r>
              <a:rPr dirty="0" sz="1700" spc="-2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80858A"/>
                </a:solidFill>
                <a:latin typeface="Arial"/>
                <a:cs typeface="Arial"/>
              </a:rPr>
              <a:t>Community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60297" y="4040098"/>
            <a:ext cx="840574" cy="727176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4285F4"/>
                </a:solidFill>
                <a:latin typeface="Arial"/>
                <a:cs typeface="Arial"/>
              </a:rPr>
              <a:t>Celebrating</a:t>
            </a:r>
            <a:r>
              <a:rPr dirty="0" sz="2500" spc="-2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4285F4"/>
                </a:solidFill>
                <a:latin typeface="Arial"/>
                <a:cs typeface="Arial"/>
              </a:rPr>
              <a:t>5th</a:t>
            </a:r>
            <a:r>
              <a:rPr dirty="0" sz="25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4285F4"/>
                </a:solidFill>
                <a:latin typeface="Arial"/>
                <a:cs typeface="Arial"/>
              </a:rPr>
              <a:t>year</a:t>
            </a:r>
            <a:r>
              <a:rPr dirty="0" sz="25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4285F4"/>
                </a:solidFill>
                <a:latin typeface="Arial"/>
                <a:cs typeface="Arial"/>
              </a:rPr>
              <a:t>-</a:t>
            </a:r>
            <a:r>
              <a:rPr dirty="0" sz="25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4285F4"/>
                </a:solidFill>
                <a:latin typeface="Arial"/>
                <a:cs typeface="Arial"/>
              </a:rPr>
              <a:t>Chromium</a:t>
            </a:r>
            <a:r>
              <a:rPr dirty="0" sz="25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500" spc="-20" b="0">
                <a:solidFill>
                  <a:srgbClr val="4285F4"/>
                </a:solidFill>
                <a:latin typeface="Arial"/>
                <a:cs typeface="Arial"/>
              </a:rPr>
              <a:t>GSoC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1200318"/>
            <a:ext cx="8323580" cy="47117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>
              <a:lnSpc>
                <a:spcPts val="1710"/>
              </a:lnSpc>
              <a:spcBef>
                <a:spcPts val="229"/>
              </a:spcBef>
            </a:pP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Mission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foster</a:t>
            </a:r>
            <a:r>
              <a:rPr dirty="0" sz="15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an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open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dirty="0" sz="15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culture,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bring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more</a:t>
            </a:r>
            <a:r>
              <a:rPr dirty="0" sz="15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voices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5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web,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mentor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5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hire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diverse</a:t>
            </a:r>
            <a:r>
              <a:rPr dirty="0" sz="15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585858"/>
                </a:solidFill>
                <a:latin typeface="Arial"/>
                <a:cs typeface="Arial"/>
              </a:rPr>
              <a:t>next </a:t>
            </a:r>
            <a:r>
              <a:rPr dirty="0" sz="1500" spc="-10">
                <a:solidFill>
                  <a:srgbClr val="585858"/>
                </a:solidFill>
                <a:latin typeface="Arial"/>
                <a:cs typeface="Arial"/>
              </a:rPr>
              <a:t>generation</a:t>
            </a:r>
            <a:r>
              <a:rPr dirty="0" sz="15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talent</a:t>
            </a:r>
            <a:r>
              <a:rPr dirty="0" sz="15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5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making</a:t>
            </a:r>
            <a:r>
              <a:rPr dirty="0" sz="15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5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web</a:t>
            </a:r>
            <a:r>
              <a:rPr dirty="0" sz="15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better</a:t>
            </a:r>
            <a:r>
              <a:rPr dirty="0" sz="15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5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85858"/>
                </a:solidFill>
                <a:latin typeface="Arial"/>
                <a:cs typeface="Arial"/>
              </a:rPr>
              <a:t>everyone.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90424" y="2895768"/>
            <a:ext cx="6753859" cy="1420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Our</a:t>
            </a:r>
            <a:r>
              <a:rPr dirty="0" sz="15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Impact</a:t>
            </a:r>
            <a:r>
              <a:rPr dirty="0" sz="1500" spc="-1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so</a:t>
            </a:r>
            <a:r>
              <a:rPr dirty="0" sz="1500" spc="-1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585858"/>
                </a:solidFill>
                <a:latin typeface="Arial"/>
                <a:cs typeface="Arial"/>
              </a:rPr>
              <a:t>far</a:t>
            </a:r>
            <a:endParaRPr sz="1500">
              <a:latin typeface="Arial"/>
              <a:cs typeface="Arial"/>
            </a:endParaRPr>
          </a:p>
          <a:p>
            <a:pPr marL="469265" indent="-314960">
              <a:lnSpc>
                <a:spcPts val="1639"/>
              </a:lnSpc>
              <a:spcBef>
                <a:spcPts val="1115"/>
              </a:spcBef>
              <a:buChar char="●"/>
              <a:tabLst>
                <a:tab pos="4692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Total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Successful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Projects: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64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Chrome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Web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Ecosystem: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52,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Chrome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OS: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12)</a:t>
            </a:r>
            <a:endParaRPr sz="1400">
              <a:latin typeface="Arial"/>
              <a:cs typeface="Arial"/>
            </a:endParaRPr>
          </a:p>
          <a:p>
            <a:pPr marL="469265" indent="-314960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100%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success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rate</a:t>
            </a:r>
            <a:endParaRPr sz="1400">
              <a:latin typeface="Arial"/>
              <a:cs typeface="Arial"/>
            </a:endParaRPr>
          </a:p>
          <a:p>
            <a:pPr marL="469265" indent="-314960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7000+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contributors</a:t>
            </a:r>
            <a:endParaRPr sz="1400">
              <a:latin typeface="Arial"/>
              <a:cs typeface="Arial"/>
            </a:endParaRPr>
          </a:p>
          <a:p>
            <a:pPr marL="469265" indent="-314960">
              <a:lnSpc>
                <a:spcPts val="1595"/>
              </a:lnSpc>
              <a:buChar char="●"/>
              <a:tabLst>
                <a:tab pos="4692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1000+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proposals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contributions</a:t>
            </a:r>
            <a:endParaRPr sz="1400">
              <a:latin typeface="Arial"/>
              <a:cs typeface="Arial"/>
            </a:endParaRPr>
          </a:p>
          <a:p>
            <a:pPr marL="469265" indent="-314960">
              <a:lnSpc>
                <a:spcPts val="1639"/>
              </a:lnSpc>
              <a:buChar char="●"/>
              <a:tabLst>
                <a:tab pos="4692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Continuous</a:t>
            </a:r>
            <a:r>
              <a:rPr dirty="0" sz="14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contributions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through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year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3857790" y="1810435"/>
            <a:ext cx="1260475" cy="909955"/>
            <a:chOff x="3857790" y="1810435"/>
            <a:chExt cx="1260475" cy="909955"/>
          </a:xfrm>
        </p:grpSpPr>
        <p:sp>
          <p:nvSpPr>
            <p:cNvPr id="6" name="object 6" descr=""/>
            <p:cNvSpPr/>
            <p:nvPr/>
          </p:nvSpPr>
          <p:spPr>
            <a:xfrm>
              <a:off x="3862552" y="1815198"/>
              <a:ext cx="1250950" cy="900430"/>
            </a:xfrm>
            <a:custGeom>
              <a:avLst/>
              <a:gdLst/>
              <a:ahLst/>
              <a:cxnLst/>
              <a:rect l="l" t="t" r="r" b="b"/>
              <a:pathLst>
                <a:path w="1250950" h="900430">
                  <a:moveTo>
                    <a:pt x="1100646" y="0"/>
                  </a:moveTo>
                  <a:lnTo>
                    <a:pt x="150053" y="0"/>
                  </a:lnTo>
                  <a:lnTo>
                    <a:pt x="102837" y="7703"/>
                  </a:lnTo>
                  <a:lnTo>
                    <a:pt x="61673" y="29112"/>
                  </a:lnTo>
                  <a:lnTo>
                    <a:pt x="29111" y="61675"/>
                  </a:lnTo>
                  <a:lnTo>
                    <a:pt x="7703" y="102838"/>
                  </a:lnTo>
                  <a:lnTo>
                    <a:pt x="0" y="150050"/>
                  </a:lnTo>
                  <a:lnTo>
                    <a:pt x="0" y="750252"/>
                  </a:lnTo>
                  <a:lnTo>
                    <a:pt x="7703" y="797464"/>
                  </a:lnTo>
                  <a:lnTo>
                    <a:pt x="29111" y="838627"/>
                  </a:lnTo>
                  <a:lnTo>
                    <a:pt x="61673" y="871190"/>
                  </a:lnTo>
                  <a:lnTo>
                    <a:pt x="102837" y="892599"/>
                  </a:lnTo>
                  <a:lnTo>
                    <a:pt x="150053" y="900302"/>
                  </a:lnTo>
                  <a:lnTo>
                    <a:pt x="1100646" y="900302"/>
                  </a:lnTo>
                  <a:lnTo>
                    <a:pt x="1147861" y="892599"/>
                  </a:lnTo>
                  <a:lnTo>
                    <a:pt x="1189026" y="871190"/>
                  </a:lnTo>
                  <a:lnTo>
                    <a:pt x="1221588" y="838627"/>
                  </a:lnTo>
                  <a:lnTo>
                    <a:pt x="1242996" y="797464"/>
                  </a:lnTo>
                  <a:lnTo>
                    <a:pt x="1250699" y="750252"/>
                  </a:lnTo>
                  <a:lnTo>
                    <a:pt x="1250699" y="150050"/>
                  </a:lnTo>
                  <a:lnTo>
                    <a:pt x="1242996" y="102838"/>
                  </a:lnTo>
                  <a:lnTo>
                    <a:pt x="1221588" y="61675"/>
                  </a:lnTo>
                  <a:lnTo>
                    <a:pt x="1189026" y="29112"/>
                  </a:lnTo>
                  <a:lnTo>
                    <a:pt x="1147861" y="7703"/>
                  </a:lnTo>
                  <a:lnTo>
                    <a:pt x="1100646" y="0"/>
                  </a:lnTo>
                  <a:close/>
                </a:path>
              </a:pathLst>
            </a:custGeom>
            <a:solidFill>
              <a:srgbClr val="89B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62552" y="1815198"/>
              <a:ext cx="1250950" cy="900430"/>
            </a:xfrm>
            <a:custGeom>
              <a:avLst/>
              <a:gdLst/>
              <a:ahLst/>
              <a:cxnLst/>
              <a:rect l="l" t="t" r="r" b="b"/>
              <a:pathLst>
                <a:path w="1250950" h="900430">
                  <a:moveTo>
                    <a:pt x="0" y="150050"/>
                  </a:moveTo>
                  <a:lnTo>
                    <a:pt x="7703" y="102838"/>
                  </a:lnTo>
                  <a:lnTo>
                    <a:pt x="29111" y="61675"/>
                  </a:lnTo>
                  <a:lnTo>
                    <a:pt x="61673" y="29112"/>
                  </a:lnTo>
                  <a:lnTo>
                    <a:pt x="102837" y="7703"/>
                  </a:lnTo>
                  <a:lnTo>
                    <a:pt x="150053" y="0"/>
                  </a:lnTo>
                  <a:lnTo>
                    <a:pt x="1100646" y="0"/>
                  </a:lnTo>
                  <a:lnTo>
                    <a:pt x="1147861" y="7703"/>
                  </a:lnTo>
                  <a:lnTo>
                    <a:pt x="1189026" y="29112"/>
                  </a:lnTo>
                  <a:lnTo>
                    <a:pt x="1221588" y="61675"/>
                  </a:lnTo>
                  <a:lnTo>
                    <a:pt x="1242996" y="102838"/>
                  </a:lnTo>
                  <a:lnTo>
                    <a:pt x="1250699" y="150050"/>
                  </a:lnTo>
                  <a:lnTo>
                    <a:pt x="1250699" y="750252"/>
                  </a:lnTo>
                  <a:lnTo>
                    <a:pt x="1242996" y="797464"/>
                  </a:lnTo>
                  <a:lnTo>
                    <a:pt x="1221588" y="838627"/>
                  </a:lnTo>
                  <a:lnTo>
                    <a:pt x="1189026" y="871190"/>
                  </a:lnTo>
                  <a:lnTo>
                    <a:pt x="1147861" y="892599"/>
                  </a:lnTo>
                  <a:lnTo>
                    <a:pt x="1100646" y="900302"/>
                  </a:lnTo>
                  <a:lnTo>
                    <a:pt x="150053" y="900302"/>
                  </a:lnTo>
                  <a:lnTo>
                    <a:pt x="102837" y="892599"/>
                  </a:lnTo>
                  <a:lnTo>
                    <a:pt x="61673" y="871190"/>
                  </a:lnTo>
                  <a:lnTo>
                    <a:pt x="29111" y="838627"/>
                  </a:lnTo>
                  <a:lnTo>
                    <a:pt x="7703" y="797464"/>
                  </a:lnTo>
                  <a:lnTo>
                    <a:pt x="0" y="750252"/>
                  </a:lnTo>
                  <a:lnTo>
                    <a:pt x="0" y="15005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133412" y="2142210"/>
            <a:ext cx="7473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585858"/>
                </a:solidFill>
                <a:latin typeface="Arial"/>
                <a:cs typeface="Arial"/>
              </a:rPr>
              <a:t>Success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963051" y="1873567"/>
            <a:ext cx="1469390" cy="1002030"/>
            <a:chOff x="1963051" y="1873567"/>
            <a:chExt cx="1469390" cy="1002030"/>
          </a:xfrm>
        </p:grpSpPr>
        <p:sp>
          <p:nvSpPr>
            <p:cNvPr id="10" name="object 10" descr=""/>
            <p:cNvSpPr/>
            <p:nvPr/>
          </p:nvSpPr>
          <p:spPr>
            <a:xfrm>
              <a:off x="1967814" y="1878330"/>
              <a:ext cx="1459865" cy="992505"/>
            </a:xfrm>
            <a:custGeom>
              <a:avLst/>
              <a:gdLst/>
              <a:ahLst/>
              <a:cxnLst/>
              <a:rect l="l" t="t" r="r" b="b"/>
              <a:pathLst>
                <a:path w="1459864" h="992505">
                  <a:moveTo>
                    <a:pt x="729899" y="0"/>
                  </a:moveTo>
                  <a:lnTo>
                    <a:pt x="670402" y="1473"/>
                  </a:lnTo>
                  <a:lnTo>
                    <a:pt x="612162" y="5815"/>
                  </a:lnTo>
                  <a:lnTo>
                    <a:pt x="555374" y="12910"/>
                  </a:lnTo>
                  <a:lnTo>
                    <a:pt x="500232" y="22638"/>
                  </a:lnTo>
                  <a:lnTo>
                    <a:pt x="446929" y="34885"/>
                  </a:lnTo>
                  <a:lnTo>
                    <a:pt x="395660" y="49531"/>
                  </a:lnTo>
                  <a:lnTo>
                    <a:pt x="346618" y="66461"/>
                  </a:lnTo>
                  <a:lnTo>
                    <a:pt x="299997" y="85556"/>
                  </a:lnTo>
                  <a:lnTo>
                    <a:pt x="255992" y="106700"/>
                  </a:lnTo>
                  <a:lnTo>
                    <a:pt x="214795" y="129776"/>
                  </a:lnTo>
                  <a:lnTo>
                    <a:pt x="176602" y="154666"/>
                  </a:lnTo>
                  <a:lnTo>
                    <a:pt x="141606" y="181254"/>
                  </a:lnTo>
                  <a:lnTo>
                    <a:pt x="110001" y="209421"/>
                  </a:lnTo>
                  <a:lnTo>
                    <a:pt x="81980" y="239052"/>
                  </a:lnTo>
                  <a:lnTo>
                    <a:pt x="57739" y="270028"/>
                  </a:lnTo>
                  <a:lnTo>
                    <a:pt x="21367" y="335549"/>
                  </a:lnTo>
                  <a:lnTo>
                    <a:pt x="2438" y="405047"/>
                  </a:lnTo>
                  <a:lnTo>
                    <a:pt x="0" y="440994"/>
                  </a:lnTo>
                  <a:lnTo>
                    <a:pt x="2929" y="480443"/>
                  </a:lnTo>
                  <a:lnTo>
                    <a:pt x="11590" y="519201"/>
                  </a:lnTo>
                  <a:lnTo>
                    <a:pt x="25790" y="557068"/>
                  </a:lnTo>
                  <a:lnTo>
                    <a:pt x="45337" y="593847"/>
                  </a:lnTo>
                  <a:lnTo>
                    <a:pt x="70040" y="629338"/>
                  </a:lnTo>
                  <a:lnTo>
                    <a:pt x="99707" y="663344"/>
                  </a:lnTo>
                  <a:lnTo>
                    <a:pt x="134145" y="695666"/>
                  </a:lnTo>
                  <a:lnTo>
                    <a:pt x="173164" y="726106"/>
                  </a:lnTo>
                  <a:lnTo>
                    <a:pt x="216571" y="754464"/>
                  </a:lnTo>
                  <a:lnTo>
                    <a:pt x="264175" y="780543"/>
                  </a:lnTo>
                  <a:lnTo>
                    <a:pt x="315783" y="804143"/>
                  </a:lnTo>
                  <a:lnTo>
                    <a:pt x="371204" y="825068"/>
                  </a:lnTo>
                  <a:lnTo>
                    <a:pt x="425780" y="992251"/>
                  </a:lnTo>
                  <a:lnTo>
                    <a:pt x="635454" y="878293"/>
                  </a:lnTo>
                  <a:lnTo>
                    <a:pt x="658981" y="879912"/>
                  </a:lnTo>
                  <a:lnTo>
                    <a:pt x="682577" y="881072"/>
                  </a:lnTo>
                  <a:lnTo>
                    <a:pt x="706222" y="881769"/>
                  </a:lnTo>
                  <a:lnTo>
                    <a:pt x="729899" y="882002"/>
                  </a:lnTo>
                  <a:lnTo>
                    <a:pt x="789397" y="880528"/>
                  </a:lnTo>
                  <a:lnTo>
                    <a:pt x="847636" y="876186"/>
                  </a:lnTo>
                  <a:lnTo>
                    <a:pt x="904424" y="869092"/>
                  </a:lnTo>
                  <a:lnTo>
                    <a:pt x="959567" y="859363"/>
                  </a:lnTo>
                  <a:lnTo>
                    <a:pt x="1012870" y="847116"/>
                  </a:lnTo>
                  <a:lnTo>
                    <a:pt x="1064139" y="832470"/>
                  </a:lnTo>
                  <a:lnTo>
                    <a:pt x="1113182" y="815540"/>
                  </a:lnTo>
                  <a:lnTo>
                    <a:pt x="1159802" y="796444"/>
                  </a:lnTo>
                  <a:lnTo>
                    <a:pt x="1203808" y="775300"/>
                  </a:lnTo>
                  <a:lnTo>
                    <a:pt x="1245004" y="752224"/>
                  </a:lnTo>
                  <a:lnTo>
                    <a:pt x="1283198" y="727333"/>
                  </a:lnTo>
                  <a:lnTo>
                    <a:pt x="1318194" y="700745"/>
                  </a:lnTo>
                  <a:lnTo>
                    <a:pt x="1349800" y="672577"/>
                  </a:lnTo>
                  <a:lnTo>
                    <a:pt x="1377820" y="642945"/>
                  </a:lnTo>
                  <a:lnTo>
                    <a:pt x="1402062" y="611968"/>
                  </a:lnTo>
                  <a:lnTo>
                    <a:pt x="1438433" y="546445"/>
                  </a:lnTo>
                  <a:lnTo>
                    <a:pt x="1457362" y="476944"/>
                  </a:lnTo>
                  <a:lnTo>
                    <a:pt x="1459801" y="440994"/>
                  </a:lnTo>
                  <a:lnTo>
                    <a:pt x="1457362" y="405047"/>
                  </a:lnTo>
                  <a:lnTo>
                    <a:pt x="1438433" y="335549"/>
                  </a:lnTo>
                  <a:lnTo>
                    <a:pt x="1402062" y="270028"/>
                  </a:lnTo>
                  <a:lnTo>
                    <a:pt x="1377820" y="239052"/>
                  </a:lnTo>
                  <a:lnTo>
                    <a:pt x="1349800" y="209421"/>
                  </a:lnTo>
                  <a:lnTo>
                    <a:pt x="1318194" y="181254"/>
                  </a:lnTo>
                  <a:lnTo>
                    <a:pt x="1283198" y="154666"/>
                  </a:lnTo>
                  <a:lnTo>
                    <a:pt x="1245004" y="129776"/>
                  </a:lnTo>
                  <a:lnTo>
                    <a:pt x="1203808" y="106700"/>
                  </a:lnTo>
                  <a:lnTo>
                    <a:pt x="1159802" y="85556"/>
                  </a:lnTo>
                  <a:lnTo>
                    <a:pt x="1113182" y="66461"/>
                  </a:lnTo>
                  <a:lnTo>
                    <a:pt x="1064139" y="49531"/>
                  </a:lnTo>
                  <a:lnTo>
                    <a:pt x="1012870" y="34885"/>
                  </a:lnTo>
                  <a:lnTo>
                    <a:pt x="959567" y="22638"/>
                  </a:lnTo>
                  <a:lnTo>
                    <a:pt x="904424" y="12910"/>
                  </a:lnTo>
                  <a:lnTo>
                    <a:pt x="847636" y="5815"/>
                  </a:lnTo>
                  <a:lnTo>
                    <a:pt x="789397" y="1473"/>
                  </a:lnTo>
                  <a:lnTo>
                    <a:pt x="729899" y="0"/>
                  </a:lnTo>
                  <a:close/>
                </a:path>
              </a:pathLst>
            </a:custGeom>
            <a:solidFill>
              <a:srgbClr val="89B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967814" y="1878330"/>
              <a:ext cx="1459865" cy="992505"/>
            </a:xfrm>
            <a:custGeom>
              <a:avLst/>
              <a:gdLst/>
              <a:ahLst/>
              <a:cxnLst/>
              <a:rect l="l" t="t" r="r" b="b"/>
              <a:pathLst>
                <a:path w="1459864" h="992505">
                  <a:moveTo>
                    <a:pt x="425780" y="992251"/>
                  </a:moveTo>
                  <a:lnTo>
                    <a:pt x="371204" y="825068"/>
                  </a:lnTo>
                  <a:lnTo>
                    <a:pt x="315783" y="804143"/>
                  </a:lnTo>
                  <a:lnTo>
                    <a:pt x="264175" y="780543"/>
                  </a:lnTo>
                  <a:lnTo>
                    <a:pt x="216571" y="754464"/>
                  </a:lnTo>
                  <a:lnTo>
                    <a:pt x="173164" y="726106"/>
                  </a:lnTo>
                  <a:lnTo>
                    <a:pt x="134145" y="695666"/>
                  </a:lnTo>
                  <a:lnTo>
                    <a:pt x="99707" y="663344"/>
                  </a:lnTo>
                  <a:lnTo>
                    <a:pt x="70040" y="629338"/>
                  </a:lnTo>
                  <a:lnTo>
                    <a:pt x="45337" y="593847"/>
                  </a:lnTo>
                  <a:lnTo>
                    <a:pt x="25790" y="557068"/>
                  </a:lnTo>
                  <a:lnTo>
                    <a:pt x="11590" y="519201"/>
                  </a:lnTo>
                  <a:lnTo>
                    <a:pt x="2929" y="480443"/>
                  </a:lnTo>
                  <a:lnTo>
                    <a:pt x="0" y="440994"/>
                  </a:lnTo>
                  <a:lnTo>
                    <a:pt x="2438" y="405047"/>
                  </a:lnTo>
                  <a:lnTo>
                    <a:pt x="21367" y="335549"/>
                  </a:lnTo>
                  <a:lnTo>
                    <a:pt x="57739" y="270028"/>
                  </a:lnTo>
                  <a:lnTo>
                    <a:pt x="81980" y="239052"/>
                  </a:lnTo>
                  <a:lnTo>
                    <a:pt x="110001" y="209421"/>
                  </a:lnTo>
                  <a:lnTo>
                    <a:pt x="141606" y="181254"/>
                  </a:lnTo>
                  <a:lnTo>
                    <a:pt x="176602" y="154666"/>
                  </a:lnTo>
                  <a:lnTo>
                    <a:pt x="214795" y="129776"/>
                  </a:lnTo>
                  <a:lnTo>
                    <a:pt x="255992" y="106700"/>
                  </a:lnTo>
                  <a:lnTo>
                    <a:pt x="299997" y="85556"/>
                  </a:lnTo>
                  <a:lnTo>
                    <a:pt x="346618" y="66461"/>
                  </a:lnTo>
                  <a:lnTo>
                    <a:pt x="395660" y="49531"/>
                  </a:lnTo>
                  <a:lnTo>
                    <a:pt x="446929" y="34885"/>
                  </a:lnTo>
                  <a:lnTo>
                    <a:pt x="500232" y="22638"/>
                  </a:lnTo>
                  <a:lnTo>
                    <a:pt x="555374" y="12910"/>
                  </a:lnTo>
                  <a:lnTo>
                    <a:pt x="612162" y="5815"/>
                  </a:lnTo>
                  <a:lnTo>
                    <a:pt x="670402" y="1473"/>
                  </a:lnTo>
                  <a:lnTo>
                    <a:pt x="729899" y="0"/>
                  </a:lnTo>
                  <a:lnTo>
                    <a:pt x="789397" y="1473"/>
                  </a:lnTo>
                  <a:lnTo>
                    <a:pt x="847636" y="5815"/>
                  </a:lnTo>
                  <a:lnTo>
                    <a:pt x="904424" y="12910"/>
                  </a:lnTo>
                  <a:lnTo>
                    <a:pt x="959567" y="22638"/>
                  </a:lnTo>
                  <a:lnTo>
                    <a:pt x="1012870" y="34885"/>
                  </a:lnTo>
                  <a:lnTo>
                    <a:pt x="1064139" y="49531"/>
                  </a:lnTo>
                  <a:lnTo>
                    <a:pt x="1113182" y="66461"/>
                  </a:lnTo>
                  <a:lnTo>
                    <a:pt x="1159802" y="85556"/>
                  </a:lnTo>
                  <a:lnTo>
                    <a:pt x="1203808" y="106700"/>
                  </a:lnTo>
                  <a:lnTo>
                    <a:pt x="1245004" y="129776"/>
                  </a:lnTo>
                  <a:lnTo>
                    <a:pt x="1283198" y="154666"/>
                  </a:lnTo>
                  <a:lnTo>
                    <a:pt x="1318194" y="181254"/>
                  </a:lnTo>
                  <a:lnTo>
                    <a:pt x="1349800" y="209421"/>
                  </a:lnTo>
                  <a:lnTo>
                    <a:pt x="1377820" y="239052"/>
                  </a:lnTo>
                  <a:lnTo>
                    <a:pt x="1402062" y="270028"/>
                  </a:lnTo>
                  <a:lnTo>
                    <a:pt x="1438433" y="335549"/>
                  </a:lnTo>
                  <a:lnTo>
                    <a:pt x="1457362" y="405047"/>
                  </a:lnTo>
                  <a:lnTo>
                    <a:pt x="1459801" y="440994"/>
                  </a:lnTo>
                  <a:lnTo>
                    <a:pt x="1457362" y="476944"/>
                  </a:lnTo>
                  <a:lnTo>
                    <a:pt x="1438433" y="546445"/>
                  </a:lnTo>
                  <a:lnTo>
                    <a:pt x="1402062" y="611968"/>
                  </a:lnTo>
                  <a:lnTo>
                    <a:pt x="1377820" y="642945"/>
                  </a:lnTo>
                  <a:lnTo>
                    <a:pt x="1349800" y="672577"/>
                  </a:lnTo>
                  <a:lnTo>
                    <a:pt x="1318194" y="700745"/>
                  </a:lnTo>
                  <a:lnTo>
                    <a:pt x="1283198" y="727333"/>
                  </a:lnTo>
                  <a:lnTo>
                    <a:pt x="1245004" y="752224"/>
                  </a:lnTo>
                  <a:lnTo>
                    <a:pt x="1203808" y="775300"/>
                  </a:lnTo>
                  <a:lnTo>
                    <a:pt x="1159802" y="796444"/>
                  </a:lnTo>
                  <a:lnTo>
                    <a:pt x="1113182" y="815540"/>
                  </a:lnTo>
                  <a:lnTo>
                    <a:pt x="1064139" y="832470"/>
                  </a:lnTo>
                  <a:lnTo>
                    <a:pt x="1012870" y="847116"/>
                  </a:lnTo>
                  <a:lnTo>
                    <a:pt x="959567" y="859363"/>
                  </a:lnTo>
                  <a:lnTo>
                    <a:pt x="904424" y="869092"/>
                  </a:lnTo>
                  <a:lnTo>
                    <a:pt x="847636" y="876186"/>
                  </a:lnTo>
                  <a:lnTo>
                    <a:pt x="789397" y="880528"/>
                  </a:lnTo>
                  <a:lnTo>
                    <a:pt x="729899" y="882002"/>
                  </a:lnTo>
                  <a:lnTo>
                    <a:pt x="706222" y="881769"/>
                  </a:lnTo>
                  <a:lnTo>
                    <a:pt x="682577" y="881072"/>
                  </a:lnTo>
                  <a:lnTo>
                    <a:pt x="658981" y="879912"/>
                  </a:lnTo>
                  <a:lnTo>
                    <a:pt x="635454" y="878293"/>
                  </a:lnTo>
                  <a:lnTo>
                    <a:pt x="425780" y="992251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319611" y="1876145"/>
            <a:ext cx="75628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9215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585858"/>
                </a:solidFill>
                <a:latin typeface="Arial"/>
                <a:cs typeface="Arial"/>
              </a:rPr>
              <a:t>Mentor Diverse NextGen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598490" y="1873567"/>
            <a:ext cx="1125855" cy="891540"/>
            <a:chOff x="5598490" y="1873567"/>
            <a:chExt cx="1125855" cy="891540"/>
          </a:xfrm>
        </p:grpSpPr>
        <p:sp>
          <p:nvSpPr>
            <p:cNvPr id="14" name="object 14" descr=""/>
            <p:cNvSpPr/>
            <p:nvPr/>
          </p:nvSpPr>
          <p:spPr>
            <a:xfrm>
              <a:off x="5603252" y="1878330"/>
              <a:ext cx="1116330" cy="882015"/>
            </a:xfrm>
            <a:custGeom>
              <a:avLst/>
              <a:gdLst/>
              <a:ahLst/>
              <a:cxnLst/>
              <a:rect l="l" t="t" r="r" b="b"/>
              <a:pathLst>
                <a:path w="1116329" h="882014">
                  <a:moveTo>
                    <a:pt x="1116299" y="0"/>
                  </a:moveTo>
                  <a:lnTo>
                    <a:pt x="558149" y="0"/>
                  </a:lnTo>
                  <a:lnTo>
                    <a:pt x="504719" y="2034"/>
                  </a:lnTo>
                  <a:lnTo>
                    <a:pt x="452655" y="8011"/>
                  </a:lnTo>
                  <a:lnTo>
                    <a:pt x="402201" y="17739"/>
                  </a:lnTo>
                  <a:lnTo>
                    <a:pt x="353597" y="31028"/>
                  </a:lnTo>
                  <a:lnTo>
                    <a:pt x="307085" y="47687"/>
                  </a:lnTo>
                  <a:lnTo>
                    <a:pt x="262906" y="67525"/>
                  </a:lnTo>
                  <a:lnTo>
                    <a:pt x="221302" y="90351"/>
                  </a:lnTo>
                  <a:lnTo>
                    <a:pt x="182515" y="115975"/>
                  </a:lnTo>
                  <a:lnTo>
                    <a:pt x="146785" y="144205"/>
                  </a:lnTo>
                  <a:lnTo>
                    <a:pt x="114354" y="174851"/>
                  </a:lnTo>
                  <a:lnTo>
                    <a:pt x="85464" y="207723"/>
                  </a:lnTo>
                  <a:lnTo>
                    <a:pt x="60356" y="242628"/>
                  </a:lnTo>
                  <a:lnTo>
                    <a:pt x="39271" y="279378"/>
                  </a:lnTo>
                  <a:lnTo>
                    <a:pt x="22452" y="317780"/>
                  </a:lnTo>
                  <a:lnTo>
                    <a:pt x="10139" y="357644"/>
                  </a:lnTo>
                  <a:lnTo>
                    <a:pt x="2575" y="398779"/>
                  </a:lnTo>
                  <a:lnTo>
                    <a:pt x="0" y="440994"/>
                  </a:lnTo>
                  <a:lnTo>
                    <a:pt x="2575" y="483212"/>
                  </a:lnTo>
                  <a:lnTo>
                    <a:pt x="10139" y="524349"/>
                  </a:lnTo>
                  <a:lnTo>
                    <a:pt x="22452" y="564215"/>
                  </a:lnTo>
                  <a:lnTo>
                    <a:pt x="39271" y="602618"/>
                  </a:lnTo>
                  <a:lnTo>
                    <a:pt x="60356" y="639368"/>
                  </a:lnTo>
                  <a:lnTo>
                    <a:pt x="85464" y="674275"/>
                  </a:lnTo>
                  <a:lnTo>
                    <a:pt x="114354" y="707147"/>
                  </a:lnTo>
                  <a:lnTo>
                    <a:pt x="146785" y="737794"/>
                  </a:lnTo>
                  <a:lnTo>
                    <a:pt x="182515" y="766025"/>
                  </a:lnTo>
                  <a:lnTo>
                    <a:pt x="221302" y="791649"/>
                  </a:lnTo>
                  <a:lnTo>
                    <a:pt x="262906" y="814476"/>
                  </a:lnTo>
                  <a:lnTo>
                    <a:pt x="307085" y="834314"/>
                  </a:lnTo>
                  <a:lnTo>
                    <a:pt x="353597" y="850973"/>
                  </a:lnTo>
                  <a:lnTo>
                    <a:pt x="402201" y="864262"/>
                  </a:lnTo>
                  <a:lnTo>
                    <a:pt x="452655" y="873990"/>
                  </a:lnTo>
                  <a:lnTo>
                    <a:pt x="504719" y="879967"/>
                  </a:lnTo>
                  <a:lnTo>
                    <a:pt x="558149" y="882002"/>
                  </a:lnTo>
                  <a:lnTo>
                    <a:pt x="611580" y="879967"/>
                  </a:lnTo>
                  <a:lnTo>
                    <a:pt x="663643" y="873990"/>
                  </a:lnTo>
                  <a:lnTo>
                    <a:pt x="714097" y="864262"/>
                  </a:lnTo>
                  <a:lnTo>
                    <a:pt x="762701" y="850973"/>
                  </a:lnTo>
                  <a:lnTo>
                    <a:pt x="809213" y="834314"/>
                  </a:lnTo>
                  <a:lnTo>
                    <a:pt x="853392" y="814476"/>
                  </a:lnTo>
                  <a:lnTo>
                    <a:pt x="894996" y="791649"/>
                  </a:lnTo>
                  <a:lnTo>
                    <a:pt x="933784" y="766025"/>
                  </a:lnTo>
                  <a:lnTo>
                    <a:pt x="969514" y="737794"/>
                  </a:lnTo>
                  <a:lnTo>
                    <a:pt x="1001945" y="707147"/>
                  </a:lnTo>
                  <a:lnTo>
                    <a:pt x="1030835" y="674275"/>
                  </a:lnTo>
                  <a:lnTo>
                    <a:pt x="1055943" y="639368"/>
                  </a:lnTo>
                  <a:lnTo>
                    <a:pt x="1077027" y="602618"/>
                  </a:lnTo>
                  <a:lnTo>
                    <a:pt x="1093846" y="564215"/>
                  </a:lnTo>
                  <a:lnTo>
                    <a:pt x="1106159" y="524349"/>
                  </a:lnTo>
                  <a:lnTo>
                    <a:pt x="1113724" y="483212"/>
                  </a:lnTo>
                  <a:lnTo>
                    <a:pt x="1116299" y="440994"/>
                  </a:lnTo>
                  <a:lnTo>
                    <a:pt x="1116299" y="0"/>
                  </a:lnTo>
                  <a:close/>
                </a:path>
              </a:pathLst>
            </a:custGeom>
            <a:solidFill>
              <a:srgbClr val="89B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03252" y="1878330"/>
              <a:ext cx="1116330" cy="882015"/>
            </a:xfrm>
            <a:custGeom>
              <a:avLst/>
              <a:gdLst/>
              <a:ahLst/>
              <a:cxnLst/>
              <a:rect l="l" t="t" r="r" b="b"/>
              <a:pathLst>
                <a:path w="1116329" h="882014">
                  <a:moveTo>
                    <a:pt x="0" y="440994"/>
                  </a:moveTo>
                  <a:lnTo>
                    <a:pt x="2575" y="398779"/>
                  </a:lnTo>
                  <a:lnTo>
                    <a:pt x="10139" y="357644"/>
                  </a:lnTo>
                  <a:lnTo>
                    <a:pt x="22452" y="317780"/>
                  </a:lnTo>
                  <a:lnTo>
                    <a:pt x="39271" y="279378"/>
                  </a:lnTo>
                  <a:lnTo>
                    <a:pt x="60356" y="242628"/>
                  </a:lnTo>
                  <a:lnTo>
                    <a:pt x="85464" y="207723"/>
                  </a:lnTo>
                  <a:lnTo>
                    <a:pt x="114354" y="174851"/>
                  </a:lnTo>
                  <a:lnTo>
                    <a:pt x="146785" y="144205"/>
                  </a:lnTo>
                  <a:lnTo>
                    <a:pt x="182515" y="115975"/>
                  </a:lnTo>
                  <a:lnTo>
                    <a:pt x="221302" y="90351"/>
                  </a:lnTo>
                  <a:lnTo>
                    <a:pt x="262906" y="67525"/>
                  </a:lnTo>
                  <a:lnTo>
                    <a:pt x="307085" y="47687"/>
                  </a:lnTo>
                  <a:lnTo>
                    <a:pt x="353597" y="31028"/>
                  </a:lnTo>
                  <a:lnTo>
                    <a:pt x="402201" y="17739"/>
                  </a:lnTo>
                  <a:lnTo>
                    <a:pt x="452655" y="8011"/>
                  </a:lnTo>
                  <a:lnTo>
                    <a:pt x="504719" y="2034"/>
                  </a:lnTo>
                  <a:lnTo>
                    <a:pt x="558149" y="0"/>
                  </a:lnTo>
                  <a:lnTo>
                    <a:pt x="608890" y="0"/>
                  </a:lnTo>
                  <a:lnTo>
                    <a:pt x="659631" y="0"/>
                  </a:lnTo>
                  <a:lnTo>
                    <a:pt x="1116299" y="0"/>
                  </a:lnTo>
                  <a:lnTo>
                    <a:pt x="1116299" y="49000"/>
                  </a:lnTo>
                  <a:lnTo>
                    <a:pt x="1116299" y="98001"/>
                  </a:lnTo>
                  <a:lnTo>
                    <a:pt x="1116299" y="147002"/>
                  </a:lnTo>
                  <a:lnTo>
                    <a:pt x="1116299" y="196002"/>
                  </a:lnTo>
                  <a:lnTo>
                    <a:pt x="1116299" y="245001"/>
                  </a:lnTo>
                  <a:lnTo>
                    <a:pt x="1116299" y="294001"/>
                  </a:lnTo>
                  <a:lnTo>
                    <a:pt x="1116299" y="342999"/>
                  </a:lnTo>
                  <a:lnTo>
                    <a:pt x="1116299" y="391997"/>
                  </a:lnTo>
                  <a:lnTo>
                    <a:pt x="1116299" y="440994"/>
                  </a:lnTo>
                  <a:lnTo>
                    <a:pt x="1113724" y="483212"/>
                  </a:lnTo>
                  <a:lnTo>
                    <a:pt x="1106159" y="524349"/>
                  </a:lnTo>
                  <a:lnTo>
                    <a:pt x="1093846" y="564215"/>
                  </a:lnTo>
                  <a:lnTo>
                    <a:pt x="1077027" y="602618"/>
                  </a:lnTo>
                  <a:lnTo>
                    <a:pt x="1055943" y="639368"/>
                  </a:lnTo>
                  <a:lnTo>
                    <a:pt x="1030835" y="674275"/>
                  </a:lnTo>
                  <a:lnTo>
                    <a:pt x="1001945" y="707147"/>
                  </a:lnTo>
                  <a:lnTo>
                    <a:pt x="969514" y="737794"/>
                  </a:lnTo>
                  <a:lnTo>
                    <a:pt x="933784" y="766025"/>
                  </a:lnTo>
                  <a:lnTo>
                    <a:pt x="894996" y="791649"/>
                  </a:lnTo>
                  <a:lnTo>
                    <a:pt x="853392" y="814476"/>
                  </a:lnTo>
                  <a:lnTo>
                    <a:pt x="809213" y="834314"/>
                  </a:lnTo>
                  <a:lnTo>
                    <a:pt x="762701" y="850973"/>
                  </a:lnTo>
                  <a:lnTo>
                    <a:pt x="714097" y="864262"/>
                  </a:lnTo>
                  <a:lnTo>
                    <a:pt x="663643" y="873990"/>
                  </a:lnTo>
                  <a:lnTo>
                    <a:pt x="611580" y="879967"/>
                  </a:lnTo>
                  <a:lnTo>
                    <a:pt x="558149" y="882002"/>
                  </a:lnTo>
                  <a:lnTo>
                    <a:pt x="504719" y="879967"/>
                  </a:lnTo>
                  <a:lnTo>
                    <a:pt x="452655" y="873990"/>
                  </a:lnTo>
                  <a:lnTo>
                    <a:pt x="402201" y="864262"/>
                  </a:lnTo>
                  <a:lnTo>
                    <a:pt x="353597" y="850973"/>
                  </a:lnTo>
                  <a:lnTo>
                    <a:pt x="307085" y="834314"/>
                  </a:lnTo>
                  <a:lnTo>
                    <a:pt x="262906" y="814476"/>
                  </a:lnTo>
                  <a:lnTo>
                    <a:pt x="221302" y="791649"/>
                  </a:lnTo>
                  <a:lnTo>
                    <a:pt x="182515" y="766025"/>
                  </a:lnTo>
                  <a:lnTo>
                    <a:pt x="146785" y="737794"/>
                  </a:lnTo>
                  <a:lnTo>
                    <a:pt x="114354" y="707147"/>
                  </a:lnTo>
                  <a:lnTo>
                    <a:pt x="85464" y="674275"/>
                  </a:lnTo>
                  <a:lnTo>
                    <a:pt x="60356" y="639368"/>
                  </a:lnTo>
                  <a:lnTo>
                    <a:pt x="39271" y="602618"/>
                  </a:lnTo>
                  <a:lnTo>
                    <a:pt x="22452" y="564215"/>
                  </a:lnTo>
                  <a:lnTo>
                    <a:pt x="10139" y="524349"/>
                  </a:lnTo>
                  <a:lnTo>
                    <a:pt x="2575" y="483212"/>
                  </a:lnTo>
                  <a:lnTo>
                    <a:pt x="0" y="440994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5892081" y="2089505"/>
            <a:ext cx="5391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585858"/>
                </a:solidFill>
                <a:latin typeface="Arial"/>
                <a:cs typeface="Arial"/>
              </a:rPr>
              <a:t>Hiring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887260" y="2210231"/>
            <a:ext cx="425450" cy="218440"/>
            <a:chOff x="6887260" y="2210231"/>
            <a:chExt cx="425450" cy="218440"/>
          </a:xfrm>
        </p:grpSpPr>
        <p:sp>
          <p:nvSpPr>
            <p:cNvPr id="18" name="object 18" descr=""/>
            <p:cNvSpPr/>
            <p:nvPr/>
          </p:nvSpPr>
          <p:spPr>
            <a:xfrm>
              <a:off x="6892010" y="2214994"/>
              <a:ext cx="415925" cy="208915"/>
            </a:xfrm>
            <a:custGeom>
              <a:avLst/>
              <a:gdLst/>
              <a:ahLst/>
              <a:cxnLst/>
              <a:rect l="l" t="t" r="r" b="b"/>
              <a:pathLst>
                <a:path w="415925" h="208914">
                  <a:moveTo>
                    <a:pt x="415366" y="125209"/>
                  </a:moveTo>
                  <a:lnTo>
                    <a:pt x="0" y="125209"/>
                  </a:lnTo>
                  <a:lnTo>
                    <a:pt x="0" y="208673"/>
                  </a:lnTo>
                  <a:lnTo>
                    <a:pt x="415366" y="208673"/>
                  </a:lnTo>
                  <a:lnTo>
                    <a:pt x="415366" y="125209"/>
                  </a:lnTo>
                  <a:close/>
                </a:path>
                <a:path w="415925" h="208914">
                  <a:moveTo>
                    <a:pt x="415366" y="0"/>
                  </a:moveTo>
                  <a:lnTo>
                    <a:pt x="0" y="0"/>
                  </a:lnTo>
                  <a:lnTo>
                    <a:pt x="0" y="83464"/>
                  </a:lnTo>
                  <a:lnTo>
                    <a:pt x="415366" y="83464"/>
                  </a:lnTo>
                  <a:lnTo>
                    <a:pt x="415366" y="0"/>
                  </a:lnTo>
                  <a:close/>
                </a:path>
              </a:pathLst>
            </a:custGeom>
            <a:solidFill>
              <a:srgbClr val="E8E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892022" y="2214994"/>
              <a:ext cx="415925" cy="208915"/>
            </a:xfrm>
            <a:custGeom>
              <a:avLst/>
              <a:gdLst/>
              <a:ahLst/>
              <a:cxnLst/>
              <a:rect l="l" t="t" r="r" b="b"/>
              <a:pathLst>
                <a:path w="415925" h="208914">
                  <a:moveTo>
                    <a:pt x="0" y="0"/>
                  </a:moveTo>
                  <a:lnTo>
                    <a:pt x="415365" y="0"/>
                  </a:lnTo>
                  <a:lnTo>
                    <a:pt x="415365" y="83464"/>
                  </a:lnTo>
                  <a:lnTo>
                    <a:pt x="0" y="83464"/>
                  </a:lnTo>
                  <a:lnTo>
                    <a:pt x="0" y="0"/>
                  </a:lnTo>
                  <a:close/>
                </a:path>
                <a:path w="415925" h="208914">
                  <a:moveTo>
                    <a:pt x="0" y="125209"/>
                  </a:moveTo>
                  <a:lnTo>
                    <a:pt x="415365" y="125209"/>
                  </a:lnTo>
                  <a:lnTo>
                    <a:pt x="415365" y="208673"/>
                  </a:lnTo>
                  <a:lnTo>
                    <a:pt x="0" y="208673"/>
                  </a:lnTo>
                  <a:lnTo>
                    <a:pt x="0" y="125209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74912" y="1873567"/>
            <a:ext cx="1125855" cy="891540"/>
            <a:chOff x="374912" y="1873567"/>
            <a:chExt cx="1125855" cy="891540"/>
          </a:xfrm>
        </p:grpSpPr>
        <p:sp>
          <p:nvSpPr>
            <p:cNvPr id="21" name="object 21" descr=""/>
            <p:cNvSpPr/>
            <p:nvPr/>
          </p:nvSpPr>
          <p:spPr>
            <a:xfrm>
              <a:off x="379675" y="1878330"/>
              <a:ext cx="1116330" cy="882015"/>
            </a:xfrm>
            <a:custGeom>
              <a:avLst/>
              <a:gdLst/>
              <a:ahLst/>
              <a:cxnLst/>
              <a:rect l="l" t="t" r="r" b="b"/>
              <a:pathLst>
                <a:path w="1116330" h="882014">
                  <a:moveTo>
                    <a:pt x="969297" y="0"/>
                  </a:moveTo>
                  <a:lnTo>
                    <a:pt x="147002" y="0"/>
                  </a:lnTo>
                  <a:lnTo>
                    <a:pt x="100747" y="7546"/>
                  </a:lnTo>
                  <a:lnTo>
                    <a:pt x="60419" y="28519"/>
                  </a:lnTo>
                  <a:lnTo>
                    <a:pt x="28519" y="60418"/>
                  </a:lnTo>
                  <a:lnTo>
                    <a:pt x="7546" y="100746"/>
                  </a:lnTo>
                  <a:lnTo>
                    <a:pt x="0" y="147002"/>
                  </a:lnTo>
                  <a:lnTo>
                    <a:pt x="0" y="882002"/>
                  </a:lnTo>
                  <a:lnTo>
                    <a:pt x="1116299" y="882002"/>
                  </a:lnTo>
                  <a:lnTo>
                    <a:pt x="1116299" y="147002"/>
                  </a:lnTo>
                  <a:lnTo>
                    <a:pt x="1108753" y="100746"/>
                  </a:lnTo>
                  <a:lnTo>
                    <a:pt x="1087780" y="60418"/>
                  </a:lnTo>
                  <a:lnTo>
                    <a:pt x="1055879" y="28519"/>
                  </a:lnTo>
                  <a:lnTo>
                    <a:pt x="1015552" y="7546"/>
                  </a:lnTo>
                  <a:lnTo>
                    <a:pt x="969297" y="0"/>
                  </a:lnTo>
                  <a:close/>
                </a:path>
              </a:pathLst>
            </a:custGeom>
            <a:solidFill>
              <a:srgbClr val="89B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79675" y="1878330"/>
              <a:ext cx="1116330" cy="882015"/>
            </a:xfrm>
            <a:custGeom>
              <a:avLst/>
              <a:gdLst/>
              <a:ahLst/>
              <a:cxnLst/>
              <a:rect l="l" t="t" r="r" b="b"/>
              <a:pathLst>
                <a:path w="1116330" h="882014">
                  <a:moveTo>
                    <a:pt x="147002" y="0"/>
                  </a:moveTo>
                  <a:lnTo>
                    <a:pt x="969297" y="0"/>
                  </a:lnTo>
                  <a:lnTo>
                    <a:pt x="1015552" y="7546"/>
                  </a:lnTo>
                  <a:lnTo>
                    <a:pt x="1055879" y="28519"/>
                  </a:lnTo>
                  <a:lnTo>
                    <a:pt x="1087780" y="60418"/>
                  </a:lnTo>
                  <a:lnTo>
                    <a:pt x="1108753" y="100746"/>
                  </a:lnTo>
                  <a:lnTo>
                    <a:pt x="1116299" y="147002"/>
                  </a:lnTo>
                  <a:lnTo>
                    <a:pt x="1116299" y="882002"/>
                  </a:lnTo>
                  <a:lnTo>
                    <a:pt x="0" y="882002"/>
                  </a:lnTo>
                  <a:lnTo>
                    <a:pt x="0" y="147002"/>
                  </a:lnTo>
                  <a:lnTo>
                    <a:pt x="7546" y="100746"/>
                  </a:lnTo>
                  <a:lnTo>
                    <a:pt x="28519" y="60418"/>
                  </a:lnTo>
                  <a:lnTo>
                    <a:pt x="60419" y="28519"/>
                  </a:lnTo>
                  <a:lnTo>
                    <a:pt x="100747" y="7546"/>
                  </a:lnTo>
                  <a:lnTo>
                    <a:pt x="147002" y="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535024" y="2111032"/>
            <a:ext cx="8051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585858"/>
                </a:solidFill>
                <a:latin typeface="Arial"/>
                <a:cs typeface="Arial"/>
              </a:rPr>
              <a:t>Outreach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421435" y="1844672"/>
            <a:ext cx="1671320" cy="949325"/>
            <a:chOff x="7421435" y="1844672"/>
            <a:chExt cx="1671320" cy="949325"/>
          </a:xfrm>
        </p:grpSpPr>
        <p:sp>
          <p:nvSpPr>
            <p:cNvPr id="25" name="object 25" descr=""/>
            <p:cNvSpPr/>
            <p:nvPr/>
          </p:nvSpPr>
          <p:spPr>
            <a:xfrm>
              <a:off x="7426197" y="1849434"/>
              <a:ext cx="1661795" cy="939800"/>
            </a:xfrm>
            <a:custGeom>
              <a:avLst/>
              <a:gdLst/>
              <a:ahLst/>
              <a:cxnLst/>
              <a:rect l="l" t="t" r="r" b="b"/>
              <a:pathLst>
                <a:path w="1661795" h="939800">
                  <a:moveTo>
                    <a:pt x="361173" y="0"/>
                  </a:moveTo>
                  <a:lnTo>
                    <a:pt x="288939" y="2925"/>
                  </a:lnTo>
                  <a:lnTo>
                    <a:pt x="216704" y="14623"/>
                  </a:lnTo>
                  <a:lnTo>
                    <a:pt x="144469" y="36266"/>
                  </a:lnTo>
                  <a:lnTo>
                    <a:pt x="108352" y="51182"/>
                  </a:lnTo>
                  <a:lnTo>
                    <a:pt x="72234" y="69022"/>
                  </a:lnTo>
                  <a:lnTo>
                    <a:pt x="36117" y="89933"/>
                  </a:lnTo>
                  <a:lnTo>
                    <a:pt x="0" y="114061"/>
                  </a:lnTo>
                  <a:lnTo>
                    <a:pt x="0" y="825731"/>
                  </a:lnTo>
                  <a:lnTo>
                    <a:pt x="36117" y="801603"/>
                  </a:lnTo>
                  <a:lnTo>
                    <a:pt x="72234" y="780692"/>
                  </a:lnTo>
                  <a:lnTo>
                    <a:pt x="108352" y="762852"/>
                  </a:lnTo>
                  <a:lnTo>
                    <a:pt x="144469" y="747936"/>
                  </a:lnTo>
                  <a:lnTo>
                    <a:pt x="180586" y="735799"/>
                  </a:lnTo>
                  <a:lnTo>
                    <a:pt x="252821" y="719275"/>
                  </a:lnTo>
                  <a:lnTo>
                    <a:pt x="325056" y="712110"/>
                  </a:lnTo>
                  <a:lnTo>
                    <a:pt x="361173" y="711671"/>
                  </a:lnTo>
                  <a:lnTo>
                    <a:pt x="397291" y="713133"/>
                  </a:lnTo>
                  <a:lnTo>
                    <a:pt x="469526" y="721176"/>
                  </a:lnTo>
                  <a:lnTo>
                    <a:pt x="541760" y="735068"/>
                  </a:lnTo>
                  <a:lnTo>
                    <a:pt x="613995" y="753639"/>
                  </a:lnTo>
                  <a:lnTo>
                    <a:pt x="686230" y="775720"/>
                  </a:lnTo>
                  <a:lnTo>
                    <a:pt x="758465" y="800141"/>
                  </a:lnTo>
                  <a:lnTo>
                    <a:pt x="902935" y="851322"/>
                  </a:lnTo>
                  <a:lnTo>
                    <a:pt x="939052" y="863751"/>
                  </a:lnTo>
                  <a:lnTo>
                    <a:pt x="1011287" y="887148"/>
                  </a:lnTo>
                  <a:lnTo>
                    <a:pt x="1083522" y="907620"/>
                  </a:lnTo>
                  <a:lnTo>
                    <a:pt x="1155756" y="923998"/>
                  </a:lnTo>
                  <a:lnTo>
                    <a:pt x="1227991" y="935112"/>
                  </a:lnTo>
                  <a:lnTo>
                    <a:pt x="1300226" y="939791"/>
                  </a:lnTo>
                  <a:lnTo>
                    <a:pt x="1336344" y="939353"/>
                  </a:lnTo>
                  <a:lnTo>
                    <a:pt x="1408579" y="932187"/>
                  </a:lnTo>
                  <a:lnTo>
                    <a:pt x="1480813" y="915663"/>
                  </a:lnTo>
                  <a:lnTo>
                    <a:pt x="1516931" y="903526"/>
                  </a:lnTo>
                  <a:lnTo>
                    <a:pt x="1553048" y="888610"/>
                  </a:lnTo>
                  <a:lnTo>
                    <a:pt x="1589166" y="870770"/>
                  </a:lnTo>
                  <a:lnTo>
                    <a:pt x="1625283" y="849859"/>
                  </a:lnTo>
                  <a:lnTo>
                    <a:pt x="1661401" y="825731"/>
                  </a:lnTo>
                  <a:lnTo>
                    <a:pt x="1661401" y="114061"/>
                  </a:lnTo>
                  <a:lnTo>
                    <a:pt x="1625283" y="138189"/>
                  </a:lnTo>
                  <a:lnTo>
                    <a:pt x="1589166" y="159099"/>
                  </a:lnTo>
                  <a:lnTo>
                    <a:pt x="1553048" y="176938"/>
                  </a:lnTo>
                  <a:lnTo>
                    <a:pt x="1516931" y="191853"/>
                  </a:lnTo>
                  <a:lnTo>
                    <a:pt x="1480813" y="203990"/>
                  </a:lnTo>
                  <a:lnTo>
                    <a:pt x="1408579" y="220513"/>
                  </a:lnTo>
                  <a:lnTo>
                    <a:pt x="1336344" y="227678"/>
                  </a:lnTo>
                  <a:lnTo>
                    <a:pt x="1300226" y="228116"/>
                  </a:lnTo>
                  <a:lnTo>
                    <a:pt x="1264109" y="226654"/>
                  </a:lnTo>
                  <a:lnTo>
                    <a:pt x="1191874" y="218611"/>
                  </a:lnTo>
                  <a:lnTo>
                    <a:pt x="1119639" y="204719"/>
                  </a:lnTo>
                  <a:lnTo>
                    <a:pt x="1047404" y="186148"/>
                  </a:lnTo>
                  <a:lnTo>
                    <a:pt x="975169" y="164067"/>
                  </a:lnTo>
                  <a:lnTo>
                    <a:pt x="902935" y="139646"/>
                  </a:lnTo>
                  <a:lnTo>
                    <a:pt x="758465" y="88466"/>
                  </a:lnTo>
                  <a:lnTo>
                    <a:pt x="722347" y="76037"/>
                  </a:lnTo>
                  <a:lnTo>
                    <a:pt x="650113" y="52641"/>
                  </a:lnTo>
                  <a:lnTo>
                    <a:pt x="577878" y="32169"/>
                  </a:lnTo>
                  <a:lnTo>
                    <a:pt x="505643" y="15791"/>
                  </a:lnTo>
                  <a:lnTo>
                    <a:pt x="433408" y="4678"/>
                  </a:lnTo>
                  <a:lnTo>
                    <a:pt x="397291" y="1462"/>
                  </a:lnTo>
                  <a:lnTo>
                    <a:pt x="361173" y="0"/>
                  </a:lnTo>
                  <a:close/>
                </a:path>
              </a:pathLst>
            </a:custGeom>
            <a:solidFill>
              <a:srgbClr val="89B4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426197" y="1849434"/>
              <a:ext cx="1661795" cy="939800"/>
            </a:xfrm>
            <a:custGeom>
              <a:avLst/>
              <a:gdLst/>
              <a:ahLst/>
              <a:cxnLst/>
              <a:rect l="l" t="t" r="r" b="b"/>
              <a:pathLst>
                <a:path w="1661795" h="939800">
                  <a:moveTo>
                    <a:pt x="0" y="114061"/>
                  </a:moveTo>
                  <a:lnTo>
                    <a:pt x="36117" y="89933"/>
                  </a:lnTo>
                  <a:lnTo>
                    <a:pt x="72234" y="69022"/>
                  </a:lnTo>
                  <a:lnTo>
                    <a:pt x="108352" y="51182"/>
                  </a:lnTo>
                  <a:lnTo>
                    <a:pt x="144469" y="36266"/>
                  </a:lnTo>
                  <a:lnTo>
                    <a:pt x="180586" y="24129"/>
                  </a:lnTo>
                  <a:lnTo>
                    <a:pt x="252821" y="7604"/>
                  </a:lnTo>
                  <a:lnTo>
                    <a:pt x="325056" y="438"/>
                  </a:lnTo>
                  <a:lnTo>
                    <a:pt x="361173" y="0"/>
                  </a:lnTo>
                  <a:lnTo>
                    <a:pt x="397291" y="1462"/>
                  </a:lnTo>
                  <a:lnTo>
                    <a:pt x="469526" y="9504"/>
                  </a:lnTo>
                  <a:lnTo>
                    <a:pt x="541760" y="23395"/>
                  </a:lnTo>
                  <a:lnTo>
                    <a:pt x="613995" y="41966"/>
                  </a:lnTo>
                  <a:lnTo>
                    <a:pt x="686230" y="64046"/>
                  </a:lnTo>
                  <a:lnTo>
                    <a:pt x="758465" y="88466"/>
                  </a:lnTo>
                  <a:lnTo>
                    <a:pt x="794582" y="101188"/>
                  </a:lnTo>
                  <a:lnTo>
                    <a:pt x="830700" y="114056"/>
                  </a:lnTo>
                  <a:lnTo>
                    <a:pt x="866817" y="126925"/>
                  </a:lnTo>
                  <a:lnTo>
                    <a:pt x="902935" y="139646"/>
                  </a:lnTo>
                  <a:lnTo>
                    <a:pt x="939052" y="152076"/>
                  </a:lnTo>
                  <a:lnTo>
                    <a:pt x="1011287" y="175473"/>
                  </a:lnTo>
                  <a:lnTo>
                    <a:pt x="1083522" y="195945"/>
                  </a:lnTo>
                  <a:lnTo>
                    <a:pt x="1155756" y="212323"/>
                  </a:lnTo>
                  <a:lnTo>
                    <a:pt x="1227991" y="223437"/>
                  </a:lnTo>
                  <a:lnTo>
                    <a:pt x="1300226" y="228116"/>
                  </a:lnTo>
                  <a:lnTo>
                    <a:pt x="1336344" y="227678"/>
                  </a:lnTo>
                  <a:lnTo>
                    <a:pt x="1408579" y="220513"/>
                  </a:lnTo>
                  <a:lnTo>
                    <a:pt x="1480813" y="203990"/>
                  </a:lnTo>
                  <a:lnTo>
                    <a:pt x="1516931" y="191853"/>
                  </a:lnTo>
                  <a:lnTo>
                    <a:pt x="1553048" y="176938"/>
                  </a:lnTo>
                  <a:lnTo>
                    <a:pt x="1589166" y="159099"/>
                  </a:lnTo>
                  <a:lnTo>
                    <a:pt x="1625283" y="138189"/>
                  </a:lnTo>
                  <a:lnTo>
                    <a:pt x="1661401" y="114061"/>
                  </a:lnTo>
                  <a:lnTo>
                    <a:pt x="1661401" y="825731"/>
                  </a:lnTo>
                  <a:lnTo>
                    <a:pt x="1625283" y="849859"/>
                  </a:lnTo>
                  <a:lnTo>
                    <a:pt x="1589166" y="870770"/>
                  </a:lnTo>
                  <a:lnTo>
                    <a:pt x="1553048" y="888610"/>
                  </a:lnTo>
                  <a:lnTo>
                    <a:pt x="1516931" y="903526"/>
                  </a:lnTo>
                  <a:lnTo>
                    <a:pt x="1480813" y="915663"/>
                  </a:lnTo>
                  <a:lnTo>
                    <a:pt x="1408579" y="932187"/>
                  </a:lnTo>
                  <a:lnTo>
                    <a:pt x="1336344" y="939353"/>
                  </a:lnTo>
                  <a:lnTo>
                    <a:pt x="1300226" y="939791"/>
                  </a:lnTo>
                  <a:lnTo>
                    <a:pt x="1264109" y="938329"/>
                  </a:lnTo>
                  <a:lnTo>
                    <a:pt x="1191874" y="930286"/>
                  </a:lnTo>
                  <a:lnTo>
                    <a:pt x="1119639" y="916394"/>
                  </a:lnTo>
                  <a:lnTo>
                    <a:pt x="1047404" y="897823"/>
                  </a:lnTo>
                  <a:lnTo>
                    <a:pt x="975169" y="875742"/>
                  </a:lnTo>
                  <a:lnTo>
                    <a:pt x="902935" y="851322"/>
                  </a:lnTo>
                  <a:lnTo>
                    <a:pt x="866817" y="838599"/>
                  </a:lnTo>
                  <a:lnTo>
                    <a:pt x="830700" y="825731"/>
                  </a:lnTo>
                  <a:lnTo>
                    <a:pt x="794582" y="812863"/>
                  </a:lnTo>
                  <a:lnTo>
                    <a:pt x="758465" y="800141"/>
                  </a:lnTo>
                  <a:lnTo>
                    <a:pt x="722347" y="787711"/>
                  </a:lnTo>
                  <a:lnTo>
                    <a:pt x="650113" y="764314"/>
                  </a:lnTo>
                  <a:lnTo>
                    <a:pt x="577878" y="743842"/>
                  </a:lnTo>
                  <a:lnTo>
                    <a:pt x="505643" y="727464"/>
                  </a:lnTo>
                  <a:lnTo>
                    <a:pt x="433408" y="716350"/>
                  </a:lnTo>
                  <a:lnTo>
                    <a:pt x="361173" y="711671"/>
                  </a:lnTo>
                  <a:lnTo>
                    <a:pt x="325056" y="712110"/>
                  </a:lnTo>
                  <a:lnTo>
                    <a:pt x="252821" y="719275"/>
                  </a:lnTo>
                  <a:lnTo>
                    <a:pt x="180586" y="735799"/>
                  </a:lnTo>
                  <a:lnTo>
                    <a:pt x="144469" y="747936"/>
                  </a:lnTo>
                  <a:lnTo>
                    <a:pt x="108352" y="762852"/>
                  </a:lnTo>
                  <a:lnTo>
                    <a:pt x="72234" y="780692"/>
                  </a:lnTo>
                  <a:lnTo>
                    <a:pt x="36117" y="801603"/>
                  </a:lnTo>
                  <a:lnTo>
                    <a:pt x="0" y="825731"/>
                  </a:lnTo>
                  <a:lnTo>
                    <a:pt x="0" y="114061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504925" y="2089505"/>
            <a:ext cx="14573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Chromium</a:t>
            </a:r>
            <a:r>
              <a:rPr dirty="0" sz="1400" spc="-4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585858"/>
                </a:solidFill>
                <a:latin typeface="Arial"/>
                <a:cs typeface="Arial"/>
              </a:rPr>
              <a:t>GSoC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681895" y="2306345"/>
            <a:ext cx="83185" cy="88900"/>
          </a:xfrm>
          <a:custGeom>
            <a:avLst/>
            <a:gdLst/>
            <a:ahLst/>
            <a:cxnLst/>
            <a:rect l="l" t="t" r="r" b="b"/>
            <a:pathLst>
              <a:path w="83185" h="88900">
                <a:moveTo>
                  <a:pt x="0" y="88900"/>
                </a:moveTo>
                <a:lnTo>
                  <a:pt x="82626" y="88900"/>
                </a:lnTo>
                <a:lnTo>
                  <a:pt x="82626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E8EFF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1589360" y="2130183"/>
            <a:ext cx="267970" cy="270510"/>
            <a:chOff x="1589360" y="2130183"/>
            <a:chExt cx="267970" cy="270510"/>
          </a:xfrm>
        </p:grpSpPr>
        <p:sp>
          <p:nvSpPr>
            <p:cNvPr id="30" name="object 30" descr=""/>
            <p:cNvSpPr/>
            <p:nvPr/>
          </p:nvSpPr>
          <p:spPr>
            <a:xfrm>
              <a:off x="1594116" y="2134895"/>
              <a:ext cx="258445" cy="171450"/>
            </a:xfrm>
            <a:custGeom>
              <a:avLst/>
              <a:gdLst/>
              <a:ahLst/>
              <a:cxnLst/>
              <a:rect l="l" t="t" r="r" b="b"/>
              <a:pathLst>
                <a:path w="258444" h="171450">
                  <a:moveTo>
                    <a:pt x="258165" y="88900"/>
                  </a:moveTo>
                  <a:lnTo>
                    <a:pt x="170395" y="88900"/>
                  </a:lnTo>
                  <a:lnTo>
                    <a:pt x="170395" y="0"/>
                  </a:lnTo>
                  <a:lnTo>
                    <a:pt x="87769" y="0"/>
                  </a:lnTo>
                  <a:lnTo>
                    <a:pt x="87769" y="88900"/>
                  </a:lnTo>
                  <a:lnTo>
                    <a:pt x="0" y="88900"/>
                  </a:lnTo>
                  <a:lnTo>
                    <a:pt x="0" y="171450"/>
                  </a:lnTo>
                  <a:lnTo>
                    <a:pt x="258165" y="171450"/>
                  </a:lnTo>
                  <a:lnTo>
                    <a:pt x="258165" y="88900"/>
                  </a:lnTo>
                  <a:close/>
                </a:path>
              </a:pathLst>
            </a:custGeom>
            <a:solidFill>
              <a:srgbClr val="E8E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594123" y="2134946"/>
              <a:ext cx="258445" cy="260985"/>
            </a:xfrm>
            <a:custGeom>
              <a:avLst/>
              <a:gdLst/>
              <a:ahLst/>
              <a:cxnLst/>
              <a:rect l="l" t="t" r="r" b="b"/>
              <a:pathLst>
                <a:path w="258444" h="260985">
                  <a:moveTo>
                    <a:pt x="0" y="89090"/>
                  </a:moveTo>
                  <a:lnTo>
                    <a:pt x="87772" y="89090"/>
                  </a:lnTo>
                  <a:lnTo>
                    <a:pt x="87772" y="0"/>
                  </a:lnTo>
                  <a:lnTo>
                    <a:pt x="170398" y="0"/>
                  </a:lnTo>
                  <a:lnTo>
                    <a:pt x="170398" y="89090"/>
                  </a:lnTo>
                  <a:lnTo>
                    <a:pt x="258170" y="89090"/>
                  </a:lnTo>
                  <a:lnTo>
                    <a:pt x="258170" y="171716"/>
                  </a:lnTo>
                  <a:lnTo>
                    <a:pt x="170398" y="171716"/>
                  </a:lnTo>
                  <a:lnTo>
                    <a:pt x="170398" y="260819"/>
                  </a:lnTo>
                  <a:lnTo>
                    <a:pt x="87772" y="260819"/>
                  </a:lnTo>
                  <a:lnTo>
                    <a:pt x="87772" y="171716"/>
                  </a:lnTo>
                  <a:lnTo>
                    <a:pt x="0" y="171716"/>
                  </a:lnTo>
                  <a:lnTo>
                    <a:pt x="0" y="8909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/>
          <p:nvPr/>
        </p:nvSpPr>
        <p:spPr>
          <a:xfrm>
            <a:off x="5344892" y="2306345"/>
            <a:ext cx="83185" cy="88900"/>
          </a:xfrm>
          <a:custGeom>
            <a:avLst/>
            <a:gdLst/>
            <a:ahLst/>
            <a:cxnLst/>
            <a:rect l="l" t="t" r="r" b="b"/>
            <a:pathLst>
              <a:path w="83185" h="88900">
                <a:moveTo>
                  <a:pt x="0" y="88900"/>
                </a:moveTo>
                <a:lnTo>
                  <a:pt x="82626" y="88900"/>
                </a:lnTo>
                <a:lnTo>
                  <a:pt x="82626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E8EFF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5252358" y="2130183"/>
            <a:ext cx="267970" cy="270510"/>
            <a:chOff x="5252358" y="2130183"/>
            <a:chExt cx="267970" cy="270510"/>
          </a:xfrm>
        </p:grpSpPr>
        <p:sp>
          <p:nvSpPr>
            <p:cNvPr id="34" name="object 34" descr=""/>
            <p:cNvSpPr/>
            <p:nvPr/>
          </p:nvSpPr>
          <p:spPr>
            <a:xfrm>
              <a:off x="5257114" y="2134895"/>
              <a:ext cx="258445" cy="171450"/>
            </a:xfrm>
            <a:custGeom>
              <a:avLst/>
              <a:gdLst/>
              <a:ahLst/>
              <a:cxnLst/>
              <a:rect l="l" t="t" r="r" b="b"/>
              <a:pathLst>
                <a:path w="258445" h="171450">
                  <a:moveTo>
                    <a:pt x="258165" y="88900"/>
                  </a:moveTo>
                  <a:lnTo>
                    <a:pt x="170395" y="88900"/>
                  </a:lnTo>
                  <a:lnTo>
                    <a:pt x="170395" y="0"/>
                  </a:lnTo>
                  <a:lnTo>
                    <a:pt x="87769" y="0"/>
                  </a:lnTo>
                  <a:lnTo>
                    <a:pt x="87769" y="88900"/>
                  </a:lnTo>
                  <a:lnTo>
                    <a:pt x="0" y="88900"/>
                  </a:lnTo>
                  <a:lnTo>
                    <a:pt x="0" y="171450"/>
                  </a:lnTo>
                  <a:lnTo>
                    <a:pt x="258165" y="171450"/>
                  </a:lnTo>
                  <a:lnTo>
                    <a:pt x="258165" y="88900"/>
                  </a:lnTo>
                  <a:close/>
                </a:path>
              </a:pathLst>
            </a:custGeom>
            <a:solidFill>
              <a:srgbClr val="E8E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257120" y="2134946"/>
              <a:ext cx="258445" cy="260985"/>
            </a:xfrm>
            <a:custGeom>
              <a:avLst/>
              <a:gdLst/>
              <a:ahLst/>
              <a:cxnLst/>
              <a:rect l="l" t="t" r="r" b="b"/>
              <a:pathLst>
                <a:path w="258445" h="260985">
                  <a:moveTo>
                    <a:pt x="0" y="89090"/>
                  </a:moveTo>
                  <a:lnTo>
                    <a:pt x="87772" y="89090"/>
                  </a:lnTo>
                  <a:lnTo>
                    <a:pt x="87772" y="0"/>
                  </a:lnTo>
                  <a:lnTo>
                    <a:pt x="170398" y="0"/>
                  </a:lnTo>
                  <a:lnTo>
                    <a:pt x="170398" y="89090"/>
                  </a:lnTo>
                  <a:lnTo>
                    <a:pt x="258170" y="89090"/>
                  </a:lnTo>
                  <a:lnTo>
                    <a:pt x="258170" y="171716"/>
                  </a:lnTo>
                  <a:lnTo>
                    <a:pt x="170398" y="171716"/>
                  </a:lnTo>
                  <a:lnTo>
                    <a:pt x="170398" y="260819"/>
                  </a:lnTo>
                  <a:lnTo>
                    <a:pt x="87772" y="260819"/>
                  </a:lnTo>
                  <a:lnTo>
                    <a:pt x="87772" y="171716"/>
                  </a:lnTo>
                  <a:lnTo>
                    <a:pt x="0" y="171716"/>
                  </a:lnTo>
                  <a:lnTo>
                    <a:pt x="0" y="8909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/>
          <p:nvPr/>
        </p:nvSpPr>
        <p:spPr>
          <a:xfrm>
            <a:off x="3604688" y="2306345"/>
            <a:ext cx="83185" cy="88900"/>
          </a:xfrm>
          <a:custGeom>
            <a:avLst/>
            <a:gdLst/>
            <a:ahLst/>
            <a:cxnLst/>
            <a:rect l="l" t="t" r="r" b="b"/>
            <a:pathLst>
              <a:path w="83185" h="88900">
                <a:moveTo>
                  <a:pt x="0" y="88900"/>
                </a:moveTo>
                <a:lnTo>
                  <a:pt x="82626" y="88900"/>
                </a:lnTo>
                <a:lnTo>
                  <a:pt x="82626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E8EFF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7" name="object 37" descr=""/>
          <p:cNvGrpSpPr/>
          <p:nvPr/>
        </p:nvGrpSpPr>
        <p:grpSpPr>
          <a:xfrm>
            <a:off x="3512153" y="2130183"/>
            <a:ext cx="267970" cy="270510"/>
            <a:chOff x="3512153" y="2130183"/>
            <a:chExt cx="267970" cy="270510"/>
          </a:xfrm>
        </p:grpSpPr>
        <p:sp>
          <p:nvSpPr>
            <p:cNvPr id="38" name="object 38" descr=""/>
            <p:cNvSpPr/>
            <p:nvPr/>
          </p:nvSpPr>
          <p:spPr>
            <a:xfrm>
              <a:off x="3516909" y="2134895"/>
              <a:ext cx="258445" cy="171450"/>
            </a:xfrm>
            <a:custGeom>
              <a:avLst/>
              <a:gdLst/>
              <a:ahLst/>
              <a:cxnLst/>
              <a:rect l="l" t="t" r="r" b="b"/>
              <a:pathLst>
                <a:path w="258445" h="171450">
                  <a:moveTo>
                    <a:pt x="258165" y="88900"/>
                  </a:moveTo>
                  <a:lnTo>
                    <a:pt x="170395" y="88900"/>
                  </a:lnTo>
                  <a:lnTo>
                    <a:pt x="170395" y="0"/>
                  </a:lnTo>
                  <a:lnTo>
                    <a:pt x="87769" y="0"/>
                  </a:lnTo>
                  <a:lnTo>
                    <a:pt x="87769" y="88900"/>
                  </a:lnTo>
                  <a:lnTo>
                    <a:pt x="0" y="88900"/>
                  </a:lnTo>
                  <a:lnTo>
                    <a:pt x="0" y="171450"/>
                  </a:lnTo>
                  <a:lnTo>
                    <a:pt x="258165" y="171450"/>
                  </a:lnTo>
                  <a:lnTo>
                    <a:pt x="258165" y="88900"/>
                  </a:lnTo>
                  <a:close/>
                </a:path>
              </a:pathLst>
            </a:custGeom>
            <a:solidFill>
              <a:srgbClr val="E8EF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516915" y="2134946"/>
              <a:ext cx="258445" cy="260985"/>
            </a:xfrm>
            <a:custGeom>
              <a:avLst/>
              <a:gdLst/>
              <a:ahLst/>
              <a:cxnLst/>
              <a:rect l="l" t="t" r="r" b="b"/>
              <a:pathLst>
                <a:path w="258445" h="260985">
                  <a:moveTo>
                    <a:pt x="0" y="89090"/>
                  </a:moveTo>
                  <a:lnTo>
                    <a:pt x="87772" y="89090"/>
                  </a:lnTo>
                  <a:lnTo>
                    <a:pt x="87772" y="0"/>
                  </a:lnTo>
                  <a:lnTo>
                    <a:pt x="170398" y="0"/>
                  </a:lnTo>
                  <a:lnTo>
                    <a:pt x="170398" y="89090"/>
                  </a:lnTo>
                  <a:lnTo>
                    <a:pt x="258170" y="89090"/>
                  </a:lnTo>
                  <a:lnTo>
                    <a:pt x="258170" y="171716"/>
                  </a:lnTo>
                  <a:lnTo>
                    <a:pt x="170398" y="171716"/>
                  </a:lnTo>
                  <a:lnTo>
                    <a:pt x="170398" y="260819"/>
                  </a:lnTo>
                  <a:lnTo>
                    <a:pt x="87772" y="260819"/>
                  </a:lnTo>
                  <a:lnTo>
                    <a:pt x="87772" y="171716"/>
                  </a:lnTo>
                  <a:lnTo>
                    <a:pt x="0" y="171716"/>
                  </a:lnTo>
                  <a:lnTo>
                    <a:pt x="0" y="8909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4285F4"/>
                </a:solidFill>
                <a:latin typeface="Arial"/>
                <a:cs typeface="Arial"/>
              </a:rPr>
              <a:t>Chromium</a:t>
            </a:r>
            <a:r>
              <a:rPr dirty="0" sz="25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4285F4"/>
                </a:solidFill>
                <a:latin typeface="Arial"/>
                <a:cs typeface="Arial"/>
              </a:rPr>
              <a:t>Projects</a:t>
            </a:r>
            <a:r>
              <a:rPr dirty="0" sz="2500" spc="-10" b="0">
                <a:solidFill>
                  <a:srgbClr val="4285F4"/>
                </a:solidFill>
                <a:latin typeface="Arial"/>
                <a:cs typeface="Arial"/>
              </a:rPr>
              <a:t> Showcase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1190331"/>
            <a:ext cx="3806825" cy="1147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Side</a:t>
            </a:r>
            <a:r>
              <a:rPr dirty="0" sz="1400" spc="-2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Panel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APIs</a:t>
            </a:r>
            <a:r>
              <a:rPr dirty="0" sz="1400" spc="-2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(Harsh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Singh):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Introduced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new</a:t>
            </a:r>
            <a:r>
              <a:rPr dirty="0" sz="16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methods</a:t>
            </a:r>
            <a:r>
              <a:rPr dirty="0" sz="16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(getLayout(),</a:t>
            </a:r>
            <a:r>
              <a:rPr dirty="0" sz="16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close())</a:t>
            </a:r>
            <a:r>
              <a:rPr dirty="0" sz="16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lifecycle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events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(onOpened,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onClosed)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for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greater</a:t>
            </a:r>
            <a:r>
              <a:rPr dirty="0" sz="16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developer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control.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650727" y="1325664"/>
            <a:ext cx="3947795" cy="1007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Debug</a:t>
            </a:r>
            <a:r>
              <a:rPr dirty="0" sz="1400" spc="-2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UI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Chrome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Tabs</a:t>
            </a:r>
            <a:r>
              <a:rPr dirty="0" sz="1400" spc="-2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(Brijesh</a:t>
            </a:r>
            <a:r>
              <a:rPr dirty="0" sz="14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585858"/>
                </a:solidFill>
                <a:latin typeface="Arial"/>
                <a:cs typeface="Arial"/>
              </a:rPr>
              <a:t>Giri)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Build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internal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debugging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that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displays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live-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state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of Chrome’s Tab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system in a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tree-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like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representation.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74" y="2571750"/>
            <a:ext cx="4127500" cy="249428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510777"/>
            <a:ext cx="411480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4285F4"/>
                </a:solidFill>
                <a:latin typeface="Arial"/>
                <a:cs typeface="Arial"/>
              </a:rPr>
              <a:t>We</a:t>
            </a:r>
            <a:r>
              <a:rPr dirty="0" sz="2500" spc="-2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4285F4"/>
                </a:solidFill>
                <a:latin typeface="Arial"/>
                <a:cs typeface="Arial"/>
              </a:rPr>
              <a:t>&lt;3</a:t>
            </a:r>
            <a:r>
              <a:rPr dirty="0" sz="2500" spc="-20" b="0">
                <a:solidFill>
                  <a:srgbClr val="4285F4"/>
                </a:solidFill>
                <a:latin typeface="Arial"/>
                <a:cs typeface="Arial"/>
              </a:rPr>
              <a:t> GSoC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892573" y="1244277"/>
            <a:ext cx="3673475" cy="1838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Big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Thank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GSoC</a:t>
            </a:r>
            <a:r>
              <a:rPr dirty="0" sz="17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585858"/>
                </a:solidFill>
                <a:latin typeface="Arial"/>
                <a:cs typeface="Arial"/>
              </a:rPr>
              <a:t>Team</a:t>
            </a:r>
            <a:endParaRPr sz="17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17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Stephanie,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Mary,</a:t>
            </a:r>
            <a:r>
              <a:rPr dirty="0" sz="17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Lucy.</a:t>
            </a:r>
            <a:endParaRPr sz="1700">
              <a:latin typeface="Arial"/>
              <a:cs typeface="Arial"/>
            </a:endParaRPr>
          </a:p>
          <a:p>
            <a:pPr marL="349250" marR="172085" indent="-336550">
              <a:lnSpc>
                <a:spcPct val="100000"/>
              </a:lnSpc>
              <a:buChar char="●"/>
              <a:tabLst>
                <a:tab pos="349250" algn="l"/>
              </a:tabLst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Google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OSS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Team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585858"/>
                </a:solidFill>
                <a:latin typeface="Arial"/>
                <a:cs typeface="Arial"/>
              </a:rPr>
              <a:t>GSoC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Mentor</a:t>
            </a:r>
            <a:r>
              <a:rPr dirty="0" sz="1700" spc="-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Summit</a:t>
            </a:r>
            <a:endParaRPr sz="1700">
              <a:latin typeface="Arial"/>
              <a:cs typeface="Arial"/>
            </a:endParaRPr>
          </a:p>
          <a:p>
            <a:pPr marL="349250" marR="5080" indent="-336550">
              <a:lnSpc>
                <a:spcPct val="100000"/>
              </a:lnSpc>
              <a:buChar char="●"/>
              <a:tabLst>
                <a:tab pos="349250" algn="l"/>
              </a:tabLst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GSoC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impact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it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had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open</a:t>
            </a:r>
            <a:r>
              <a:rPr dirty="0" sz="17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dirty="0" sz="17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community</a:t>
            </a:r>
            <a:r>
              <a:rPr dirty="0" sz="1700" spc="-8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wouldn't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possible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7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all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your</a:t>
            </a:r>
            <a:r>
              <a:rPr dirty="0" sz="17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efforts.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7269" y="1155249"/>
            <a:ext cx="33686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Thank</a:t>
            </a:r>
            <a:r>
              <a:rPr dirty="0" sz="1500" spc="-2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dirty="0" sz="15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5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our</a:t>
            </a:r>
            <a:r>
              <a:rPr dirty="0" sz="15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Chromium</a:t>
            </a:r>
            <a:r>
              <a:rPr dirty="0" sz="1500" spc="-1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585858"/>
                </a:solidFill>
                <a:latin typeface="Arial"/>
                <a:cs typeface="Arial"/>
              </a:rPr>
              <a:t>Mentors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606" y="1529130"/>
            <a:ext cx="3906672" cy="31992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29"/>
            <a:ext cx="9144000" cy="5125641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9550" y="2149737"/>
            <a:ext cx="4450080" cy="1602740"/>
          </a:xfrm>
          <a:prstGeom prst="rect">
            <a:avLst/>
          </a:prstGeom>
        </p:spPr>
        <p:txBody>
          <a:bodyPr wrap="square" lIns="0" tIns="379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85"/>
              </a:spcBef>
              <a:tabLst>
                <a:tab pos="218567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Yuriko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Kikuchi</a:t>
            </a:r>
            <a:endParaRPr sz="5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700" spc="-10">
                <a:solidFill>
                  <a:srgbClr val="80858A"/>
                </a:solidFill>
                <a:latin typeface="Arial"/>
                <a:cs typeface="Arial"/>
              </a:rPr>
              <a:t>rocket.chat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81850" y="3246653"/>
            <a:ext cx="1666963" cy="1666963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Why</a:t>
            </a:r>
            <a:r>
              <a:rPr dirty="0" sz="2500" spc="-4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Communication</a:t>
            </a:r>
            <a:r>
              <a:rPr dirty="0" sz="2500" spc="-4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Matters</a:t>
            </a:r>
            <a:r>
              <a:rPr dirty="0" sz="2500" spc="-4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dirty="0" sz="2500" spc="-4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GSoC?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1203956"/>
            <a:ext cx="7113905" cy="220472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600" spc="-10">
                <a:latin typeface="Arial"/>
                <a:cs typeface="Arial"/>
              </a:rPr>
              <a:t>Answer: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2400">
                <a:latin typeface="Arial"/>
                <a:cs typeface="Arial"/>
              </a:rPr>
              <a:t>It’s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contributor-</a:t>
            </a:r>
            <a:r>
              <a:rPr dirty="0" sz="2400">
                <a:latin typeface="Arial"/>
                <a:cs typeface="Arial"/>
              </a:rPr>
              <a:t>led.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Communication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execution.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14"/>
              </a:spcBef>
            </a:pPr>
            <a:endParaRPr sz="2400">
              <a:latin typeface="Arial"/>
              <a:cs typeface="Arial"/>
            </a:endParaRPr>
          </a:p>
          <a:p>
            <a:pPr marL="469265" indent="-342900">
              <a:lnSpc>
                <a:spcPct val="100000"/>
              </a:lnSpc>
              <a:buClr>
                <a:srgbClr val="585858"/>
              </a:buClr>
              <a:buChar char="●"/>
              <a:tabLst>
                <a:tab pos="469265" algn="l"/>
              </a:tabLst>
            </a:pPr>
            <a:r>
              <a:rPr dirty="0" sz="1800" spc="-10">
                <a:latin typeface="Arial"/>
                <a:cs typeface="Arial"/>
              </a:rPr>
              <a:t>Contributor-</a:t>
            </a:r>
            <a:r>
              <a:rPr dirty="0" sz="1800">
                <a:latin typeface="Arial"/>
                <a:cs typeface="Arial"/>
              </a:rPr>
              <a:t>led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→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mentee owns scope &amp; </a:t>
            </a:r>
            <a:r>
              <a:rPr dirty="0" sz="1800" spc="-10" b="1">
                <a:latin typeface="Arial"/>
                <a:cs typeface="Arial"/>
              </a:rPr>
              <a:t>cadence</a:t>
            </a:r>
            <a:endParaRPr sz="1800">
              <a:latin typeface="Arial"/>
              <a:cs typeface="Arial"/>
            </a:endParaRPr>
          </a:p>
          <a:p>
            <a:pPr marL="469265" indent="-34290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</a:tabLst>
            </a:pPr>
            <a:r>
              <a:rPr dirty="0" sz="1800">
                <a:latin typeface="Arial"/>
                <a:cs typeface="Arial"/>
              </a:rPr>
              <a:t>Global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&amp;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async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→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must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survive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meetings</a:t>
            </a:r>
            <a:endParaRPr sz="1800">
              <a:latin typeface="Arial"/>
              <a:cs typeface="Arial"/>
            </a:endParaRPr>
          </a:p>
          <a:p>
            <a:pPr marL="469265" indent="-34290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</a:tabLst>
            </a:pPr>
            <a:r>
              <a:rPr dirty="0" sz="1800">
                <a:latin typeface="Arial"/>
                <a:cs typeface="Arial"/>
              </a:rPr>
              <a:t>Volunteer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→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clarity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prevents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stalls;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artifacts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keep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continuity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9295" y="3615880"/>
            <a:ext cx="953000" cy="952995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My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Case: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From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Waiting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Leading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1092156"/>
            <a:ext cx="5380355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Arial"/>
                <a:cs typeface="Arial"/>
              </a:rPr>
              <a:t>Before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1485"/>
              </a:spcBef>
              <a:buChar char="●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Spoke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little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calls;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English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anxiety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froze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me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Waited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for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prompts;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agenda,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no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explicit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asks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85"/>
              </a:spcBef>
              <a:buChar char="●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Mentors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couldn’t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infer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my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intent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blockers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1600">
                <a:latin typeface="Arial"/>
                <a:cs typeface="Arial"/>
              </a:rPr>
              <a:t>Turning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Point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1490"/>
              </a:spcBef>
              <a:buChar char="●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Realized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I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own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the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project;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mentors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support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85"/>
              </a:spcBef>
              <a:buChar char="●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Said: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“English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isn’t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my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strength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—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please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support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me.”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Sent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3-</a:t>
            </a:r>
            <a:r>
              <a:rPr dirty="0" sz="1600">
                <a:latin typeface="Arial"/>
                <a:cs typeface="Arial"/>
              </a:rPr>
              <a:t>line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agenda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chaired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each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call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1600" spc="-10">
                <a:latin typeface="Arial"/>
                <a:cs typeface="Arial"/>
              </a:rPr>
              <a:t>After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1490"/>
              </a:spcBef>
              <a:buChar char="●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Speaking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turns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meeting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≈5×;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decisions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faster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</a:tabLst>
            </a:pPr>
            <a:r>
              <a:rPr dirty="0" sz="1600">
                <a:latin typeface="Arial"/>
                <a:cs typeface="Arial"/>
              </a:rPr>
              <a:t>Quicker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unblocks;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fewer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resets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after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missed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weeks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9295" y="4025925"/>
            <a:ext cx="953000" cy="95299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Mentor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Playbook: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Enable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Speaking,</a:t>
            </a:r>
            <a:r>
              <a:rPr dirty="0" sz="2500" spc="-4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Ownership,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Flow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04724" y="1185213"/>
            <a:ext cx="7251065" cy="223393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354965" algn="l"/>
              </a:tabLst>
            </a:pPr>
            <a:r>
              <a:rPr dirty="0" sz="1800" b="1">
                <a:latin typeface="Arial"/>
                <a:cs typeface="Arial"/>
              </a:rPr>
              <a:t>Ownership</a:t>
            </a:r>
            <a:r>
              <a:rPr dirty="0" sz="1800" spc="-2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hand-</a:t>
            </a:r>
            <a:r>
              <a:rPr dirty="0" sz="1800" b="1">
                <a:latin typeface="Arial"/>
                <a:cs typeface="Arial"/>
              </a:rPr>
              <a:t>off: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ask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3-</a:t>
            </a:r>
            <a:r>
              <a:rPr dirty="0" sz="1800" b="1">
                <a:latin typeface="Arial"/>
                <a:cs typeface="Arial"/>
              </a:rPr>
              <a:t>line</a:t>
            </a:r>
            <a:r>
              <a:rPr dirty="0" sz="1800" spc="-10" b="1">
                <a:latin typeface="Arial"/>
                <a:cs typeface="Arial"/>
              </a:rPr>
              <a:t> agenda</a:t>
            </a:r>
            <a:endParaRPr sz="1800">
              <a:latin typeface="Arial"/>
              <a:cs typeface="Arial"/>
            </a:endParaRPr>
          </a:p>
          <a:p>
            <a:pPr lvl="1" marL="812165" indent="-342265">
              <a:lnSpc>
                <a:spcPct val="100000"/>
              </a:lnSpc>
              <a:spcBef>
                <a:spcPts val="325"/>
              </a:spcBef>
              <a:buChar char="○"/>
              <a:tabLst>
                <a:tab pos="812165" algn="l"/>
              </a:tabLst>
            </a:pPr>
            <a:r>
              <a:rPr dirty="0" sz="1800">
                <a:latin typeface="Arial"/>
                <a:cs typeface="Arial"/>
              </a:rPr>
              <a:t>Status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→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→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Next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step</a:t>
            </a:r>
            <a:r>
              <a:rPr dirty="0" sz="1800" spc="-10">
                <a:latin typeface="Arial"/>
                <a:cs typeface="Arial"/>
              </a:rPr>
              <a:t> (owner/date)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Font typeface="Arial"/>
              <a:buChar char="●"/>
              <a:tabLst>
                <a:tab pos="354965" algn="l"/>
              </a:tabLst>
            </a:pPr>
            <a:r>
              <a:rPr dirty="0" sz="1800" b="1">
                <a:latin typeface="Arial"/>
                <a:cs typeface="Arial"/>
              </a:rPr>
              <a:t>Normalize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clarification</a:t>
            </a:r>
            <a:r>
              <a:rPr dirty="0" sz="1800">
                <a:latin typeface="Arial"/>
                <a:cs typeface="Arial"/>
              </a:rPr>
              <a:t>: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script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first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minute</a:t>
            </a:r>
            <a:endParaRPr sz="1800">
              <a:latin typeface="Arial"/>
              <a:cs typeface="Arial"/>
            </a:endParaRPr>
          </a:p>
          <a:p>
            <a:pPr lvl="1" marL="812165" indent="-342265">
              <a:lnSpc>
                <a:spcPct val="100000"/>
              </a:lnSpc>
              <a:spcBef>
                <a:spcPts val="325"/>
              </a:spcBef>
              <a:buChar char="○"/>
              <a:tabLst>
                <a:tab pos="812165" algn="l"/>
              </a:tabLst>
            </a:pPr>
            <a:r>
              <a:rPr dirty="0" sz="1800">
                <a:latin typeface="Arial"/>
                <a:cs typeface="Arial"/>
              </a:rPr>
              <a:t>“Name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two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unclear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points.”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“It’s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don’t</a:t>
            </a:r>
            <a:r>
              <a:rPr dirty="0" sz="1800" spc="-10">
                <a:latin typeface="Arial"/>
                <a:cs typeface="Arial"/>
              </a:rPr>
              <a:t> understand.”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Char char="●"/>
              <a:tabLst>
                <a:tab pos="354965" algn="l"/>
              </a:tabLst>
            </a:pPr>
            <a:r>
              <a:rPr dirty="0" sz="1800">
                <a:latin typeface="Arial"/>
                <a:cs typeface="Arial"/>
              </a:rPr>
              <a:t>Single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source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async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default: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Living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Doc</a:t>
            </a:r>
            <a:endParaRPr sz="1800">
              <a:latin typeface="Arial"/>
              <a:cs typeface="Arial"/>
            </a:endParaRPr>
          </a:p>
          <a:p>
            <a:pPr lvl="1" marL="812165" indent="-342265">
              <a:lnSpc>
                <a:spcPct val="100000"/>
              </a:lnSpc>
              <a:spcBef>
                <a:spcPts val="320"/>
              </a:spcBef>
              <a:buChar char="○"/>
              <a:tabLst>
                <a:tab pos="812165" algn="l"/>
              </a:tabLst>
            </a:pPr>
            <a:r>
              <a:rPr dirty="0" sz="1800">
                <a:latin typeface="Arial"/>
                <a:cs typeface="Arial"/>
              </a:rPr>
              <a:t>Context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Decisions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Next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Issue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Blockers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/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Links</a:t>
            </a:r>
            <a:endParaRPr sz="1800">
              <a:latin typeface="Arial"/>
              <a:cs typeface="Arial"/>
            </a:endParaRPr>
          </a:p>
          <a:p>
            <a:pPr lvl="1" marL="812165" indent="-342265">
              <a:lnSpc>
                <a:spcPct val="100000"/>
              </a:lnSpc>
              <a:spcBef>
                <a:spcPts val="325"/>
              </a:spcBef>
              <a:buChar char="○"/>
              <a:tabLst>
                <a:tab pos="812165" algn="l"/>
              </a:tabLst>
            </a:pPr>
            <a:r>
              <a:rPr dirty="0" sz="1800">
                <a:latin typeface="Arial"/>
                <a:cs typeface="Arial"/>
              </a:rPr>
              <a:t>Batch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questions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daily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options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+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default</a:t>
            </a:r>
            <a:r>
              <a:rPr dirty="0" sz="1800" spc="-1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9295" y="3615880"/>
            <a:ext cx="953000" cy="952995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8309" y="2275065"/>
            <a:ext cx="36061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Waiting</a:t>
            </a:r>
            <a:r>
              <a:rPr dirty="0" sz="36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List</a:t>
            </a:r>
            <a:r>
              <a:rPr dirty="0" sz="36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0" b="0">
                <a:solidFill>
                  <a:srgbClr val="000000"/>
                </a:solidFill>
                <a:latin typeface="Arial"/>
                <a:cs typeface="Arial"/>
              </a:rPr>
              <a:t>Talks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674" y="2402903"/>
            <a:ext cx="553720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251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Sarrah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Bastawala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96588" y="3468166"/>
            <a:ext cx="40760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INCF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|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Orthogonal</a:t>
            </a:r>
            <a:r>
              <a:rPr dirty="0" sz="1500" spc="-5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Research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and</a:t>
            </a:r>
            <a:r>
              <a:rPr dirty="0" sz="1500" spc="-5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Education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80858A"/>
                </a:solidFill>
                <a:latin typeface="Arial"/>
                <a:cs typeface="Arial"/>
              </a:rPr>
              <a:t>Lab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35" y="83404"/>
            <a:ext cx="843788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645"/>
              </a:lnSpc>
              <a:spcBef>
                <a:spcPts val="100"/>
              </a:spcBef>
            </a:pP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225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spc="-10" b="0">
                <a:solidFill>
                  <a:srgbClr val="000000"/>
                </a:solidFill>
                <a:latin typeface="Arial"/>
                <a:cs typeface="Arial"/>
              </a:rPr>
              <a:t>Agent-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World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Open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Source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Community</a:t>
            </a:r>
            <a:r>
              <a:rPr dirty="0" sz="2250" spc="-10" b="0">
                <a:solidFill>
                  <a:srgbClr val="000000"/>
                </a:solidFill>
                <a:latin typeface="Arial"/>
                <a:cs typeface="Arial"/>
              </a:rPr>
              <a:t> Sustainability</a:t>
            </a:r>
            <a:endParaRPr sz="2250">
              <a:latin typeface="Arial"/>
              <a:cs typeface="Arial"/>
            </a:endParaRPr>
          </a:p>
          <a:p>
            <a:pPr algn="ctr" marL="70485" marR="62230">
              <a:lnSpc>
                <a:spcPts val="1510"/>
              </a:lnSpc>
              <a:spcBef>
                <a:spcPts val="135"/>
              </a:spcBef>
            </a:pP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The</a:t>
            </a:r>
            <a:r>
              <a:rPr dirty="0" sz="1400" spc="-3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vision: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To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build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a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framework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where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agent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behavior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mirrors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the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complexity,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collaboration,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and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spc="-10" b="0">
                <a:solidFill>
                  <a:srgbClr val="4285F4"/>
                </a:solidFill>
                <a:latin typeface="Arial"/>
                <a:cs typeface="Arial"/>
              </a:rPr>
              <a:t>learning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found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in</a:t>
            </a:r>
            <a:r>
              <a:rPr dirty="0" sz="1400" spc="-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spc="-10" b="0">
                <a:solidFill>
                  <a:srgbClr val="4285F4"/>
                </a:solidFill>
                <a:latin typeface="Arial"/>
                <a:cs typeface="Arial"/>
              </a:rPr>
              <a:t>real-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world</a:t>
            </a:r>
            <a:r>
              <a:rPr dirty="0" sz="1400" spc="-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spc="-10" b="0">
                <a:solidFill>
                  <a:srgbClr val="4285F4"/>
                </a:solidFill>
                <a:latin typeface="Arial"/>
                <a:cs typeface="Arial"/>
              </a:rPr>
              <a:t>open-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source </a:t>
            </a:r>
            <a:r>
              <a:rPr dirty="0" sz="1400" spc="-10" b="0">
                <a:solidFill>
                  <a:srgbClr val="4285F4"/>
                </a:solidFill>
                <a:latin typeface="Arial"/>
                <a:cs typeface="Arial"/>
              </a:rPr>
              <a:t>communities.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9850" y="2530182"/>
            <a:ext cx="8456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Alicea,</a:t>
            </a:r>
            <a:r>
              <a:rPr dirty="0" sz="9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Bradly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&amp;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Ather,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Hussain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&amp;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Chougule,</a:t>
            </a:r>
            <a:r>
              <a:rPr dirty="0" sz="9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Himanshu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&amp;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McCorkle,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Brian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&amp;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Parent,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Jesse.</a:t>
            </a:r>
            <a:r>
              <a:rPr dirty="0" sz="9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(2023).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80858A"/>
                </a:solidFill>
                <a:latin typeface="Arial"/>
                <a:cs typeface="Arial"/>
              </a:rPr>
              <a:t>Open-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source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Community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Sustainability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using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80858A"/>
                </a:solidFill>
                <a:latin typeface="Arial"/>
                <a:cs typeface="Arial"/>
              </a:rPr>
              <a:t>Agent-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based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80858A"/>
                </a:solidFill>
                <a:latin typeface="Arial"/>
                <a:cs typeface="Arial"/>
              </a:rPr>
              <a:t>Models.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6492646" y="956896"/>
            <a:ext cx="2441575" cy="1243965"/>
          </a:xfrm>
          <a:custGeom>
            <a:avLst/>
            <a:gdLst/>
            <a:ahLst/>
            <a:cxnLst/>
            <a:rect l="l" t="t" r="r" b="b"/>
            <a:pathLst>
              <a:path w="2441575" h="1243964">
                <a:moveTo>
                  <a:pt x="0" y="0"/>
                </a:moveTo>
                <a:lnTo>
                  <a:pt x="2441549" y="0"/>
                </a:lnTo>
                <a:lnTo>
                  <a:pt x="2441549" y="1243749"/>
                </a:lnTo>
                <a:lnTo>
                  <a:pt x="0" y="12437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553705" y="945612"/>
            <a:ext cx="2183765" cy="1266825"/>
            <a:chOff x="1553705" y="945612"/>
            <a:chExt cx="2183765" cy="1266825"/>
          </a:xfrm>
        </p:grpSpPr>
        <p:sp>
          <p:nvSpPr>
            <p:cNvPr id="6" name="object 6" descr=""/>
            <p:cNvSpPr/>
            <p:nvPr/>
          </p:nvSpPr>
          <p:spPr>
            <a:xfrm>
              <a:off x="1563230" y="955137"/>
              <a:ext cx="635635" cy="1247775"/>
            </a:xfrm>
            <a:custGeom>
              <a:avLst/>
              <a:gdLst/>
              <a:ahLst/>
              <a:cxnLst/>
              <a:rect l="l" t="t" r="r" b="b"/>
              <a:pathLst>
                <a:path w="635635" h="1247775">
                  <a:moveTo>
                    <a:pt x="0" y="0"/>
                  </a:moveTo>
                  <a:lnTo>
                    <a:pt x="635046" y="0"/>
                  </a:lnTo>
                  <a:lnTo>
                    <a:pt x="635046" y="1247254"/>
                  </a:lnTo>
                  <a:lnTo>
                    <a:pt x="0" y="124725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98281" y="955137"/>
              <a:ext cx="1529715" cy="1247775"/>
            </a:xfrm>
            <a:custGeom>
              <a:avLst/>
              <a:gdLst/>
              <a:ahLst/>
              <a:cxnLst/>
              <a:rect l="l" t="t" r="r" b="b"/>
              <a:pathLst>
                <a:path w="1529714" h="1247775">
                  <a:moveTo>
                    <a:pt x="0" y="0"/>
                  </a:moveTo>
                  <a:lnTo>
                    <a:pt x="1529537" y="0"/>
                  </a:lnTo>
                  <a:lnTo>
                    <a:pt x="1529537" y="1247254"/>
                  </a:lnTo>
                  <a:lnTo>
                    <a:pt x="0" y="124725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3889438" y="965949"/>
            <a:ext cx="2441575" cy="1247775"/>
          </a:xfrm>
          <a:custGeom>
            <a:avLst/>
            <a:gdLst/>
            <a:ahLst/>
            <a:cxnLst/>
            <a:rect l="l" t="t" r="r" b="b"/>
            <a:pathLst>
              <a:path w="2441575" h="1247775">
                <a:moveTo>
                  <a:pt x="0" y="0"/>
                </a:moveTo>
                <a:lnTo>
                  <a:pt x="2441562" y="0"/>
                </a:lnTo>
                <a:lnTo>
                  <a:pt x="2441562" y="1247254"/>
                </a:lnTo>
                <a:lnTo>
                  <a:pt x="0" y="124725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293839" y="2313698"/>
            <a:ext cx="595693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5215" algn="l"/>
              </a:tabLst>
            </a:pPr>
            <a:r>
              <a:rPr dirty="0" sz="1100">
                <a:latin typeface="Arial"/>
                <a:cs typeface="Arial"/>
              </a:rPr>
              <a:t>Active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Inference</a:t>
            </a:r>
            <a:r>
              <a:rPr dirty="0" sz="1100">
                <a:latin typeface="Arial"/>
                <a:cs typeface="Arial"/>
              </a:rPr>
              <a:t>	Big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5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Personality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352213" y="2335288"/>
            <a:ext cx="15151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Reinforcement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51241" y="1321854"/>
            <a:ext cx="66103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0">
                <a:latin typeface="Arial"/>
                <a:cs typeface="Arial"/>
              </a:rPr>
              <a:t>2022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51241" y="3578999"/>
            <a:ext cx="66103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0">
                <a:latin typeface="Arial"/>
                <a:cs typeface="Arial"/>
              </a:rPr>
              <a:t>2024</a:t>
            </a:r>
            <a:endParaRPr sz="225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0" y="2773428"/>
            <a:ext cx="9144000" cy="15240"/>
          </a:xfrm>
          <a:custGeom>
            <a:avLst/>
            <a:gdLst/>
            <a:ahLst/>
            <a:cxnLst/>
            <a:rect l="l" t="t" r="r" b="b"/>
            <a:pathLst>
              <a:path w="9144000" h="15239">
                <a:moveTo>
                  <a:pt x="0" y="14968"/>
                </a:moveTo>
                <a:lnTo>
                  <a:pt x="9143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2084960" y="4852022"/>
            <a:ext cx="604964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LLM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Powered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Agent-</a:t>
            </a:r>
            <a:r>
              <a:rPr dirty="0" sz="1100">
                <a:latin typeface="Arial"/>
                <a:cs typeface="Arial"/>
              </a:rPr>
              <a:t>Based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Model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Open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Source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Community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Sustainability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-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Sarrah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Bastawala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790" y="172504"/>
            <a:ext cx="71818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Arial"/>
                <a:cs typeface="Arial"/>
              </a:rPr>
              <a:t>Continuing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the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Project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in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2025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-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My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Mentoring</a:t>
            </a:r>
            <a:r>
              <a:rPr dirty="0" sz="2200" spc="-65">
                <a:latin typeface="Arial"/>
                <a:cs typeface="Arial"/>
              </a:rPr>
              <a:t> </a:t>
            </a:r>
            <a:r>
              <a:rPr dirty="0" sz="2200" spc="-10">
                <a:latin typeface="Arial"/>
                <a:cs typeface="Arial"/>
              </a:rPr>
              <a:t>Experience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7665" y="410728"/>
            <a:ext cx="7924800" cy="64452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SustainHub</a:t>
            </a:r>
            <a:r>
              <a:rPr dirty="0" sz="18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-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Open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Source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Community</a:t>
            </a:r>
            <a:r>
              <a:rPr dirty="0" sz="18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Sustainability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using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RL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4285F4"/>
                </a:solidFill>
                <a:latin typeface="Arial"/>
                <a:cs typeface="Arial"/>
              </a:rPr>
              <a:t>QLearning</a:t>
            </a:r>
            <a:endParaRPr sz="1800">
              <a:latin typeface="Arial"/>
              <a:cs typeface="Arial"/>
            </a:endParaRPr>
          </a:p>
          <a:p>
            <a:pPr marL="1597660">
              <a:lnSpc>
                <a:spcPct val="100000"/>
              </a:lnSpc>
              <a:spcBef>
                <a:spcPts val="509"/>
              </a:spcBef>
            </a:pP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Mentee:</a:t>
            </a:r>
            <a:r>
              <a:rPr dirty="0" sz="12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Vidhi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Rohira</a:t>
            </a:r>
            <a:r>
              <a:rPr dirty="0" sz="12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|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Mentors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:</a:t>
            </a:r>
            <a:r>
              <a:rPr dirty="0" sz="12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Bradly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Alicea,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Sarrah</a:t>
            </a:r>
            <a:r>
              <a:rPr dirty="0" sz="12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Bastawala,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Jesse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80858A"/>
                </a:solidFill>
                <a:latin typeface="Arial"/>
                <a:cs typeface="Arial"/>
              </a:rPr>
              <a:t>Parent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3303574" y="1163250"/>
            <a:ext cx="2913380" cy="3665220"/>
          </a:xfrm>
          <a:custGeom>
            <a:avLst/>
            <a:gdLst/>
            <a:ahLst/>
            <a:cxnLst/>
            <a:rect l="l" t="t" r="r" b="b"/>
            <a:pathLst>
              <a:path w="2913379" h="3665220">
                <a:moveTo>
                  <a:pt x="0" y="0"/>
                </a:moveTo>
                <a:lnTo>
                  <a:pt x="2912973" y="0"/>
                </a:lnTo>
                <a:lnTo>
                  <a:pt x="2912973" y="3665143"/>
                </a:lnTo>
                <a:lnTo>
                  <a:pt x="0" y="366514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630" y="2512961"/>
            <a:ext cx="3656329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4525" algn="l"/>
              </a:tabLst>
            </a:pPr>
            <a:r>
              <a:rPr dirty="0" u="sng" sz="4900" spc="-10" b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Ayush</a:t>
            </a:r>
            <a:r>
              <a:rPr dirty="0" u="sng" sz="4900" b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	</a:t>
            </a:r>
            <a:r>
              <a:rPr dirty="0" u="sng" sz="4900" spc="-10" b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Billore</a:t>
            </a:r>
            <a:endParaRPr sz="49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6130" y="749402"/>
            <a:ext cx="3391725" cy="1546821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9550" y="2149737"/>
            <a:ext cx="3674745" cy="1602740"/>
          </a:xfrm>
          <a:prstGeom prst="rect">
            <a:avLst/>
          </a:prstGeom>
        </p:spPr>
        <p:txBody>
          <a:bodyPr wrap="square" lIns="0" tIns="379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85"/>
              </a:spcBef>
              <a:tabLst>
                <a:tab pos="2030095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Oliver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20">
                <a:solidFill>
                  <a:srgbClr val="4285F4"/>
                </a:solidFill>
                <a:latin typeface="Arial"/>
                <a:cs typeface="Arial"/>
              </a:rPr>
              <a:t>Kopp</a:t>
            </a:r>
            <a:endParaRPr sz="5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700">
                <a:solidFill>
                  <a:srgbClr val="80858A"/>
                </a:solidFill>
                <a:latin typeface="Arial"/>
                <a:cs typeface="Arial"/>
              </a:rPr>
              <a:t>JabRef</a:t>
            </a:r>
            <a:r>
              <a:rPr dirty="0" sz="1700" spc="-8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80858A"/>
                </a:solidFill>
                <a:latin typeface="Arial"/>
                <a:cs typeface="Arial"/>
              </a:rPr>
              <a:t>e.V.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Document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 Why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55524" y="4707039"/>
            <a:ext cx="6724650" cy="416559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304165" indent="-291465">
              <a:lnSpc>
                <a:spcPct val="100000"/>
              </a:lnSpc>
              <a:spcBef>
                <a:spcPts val="280"/>
              </a:spcBef>
              <a:buClr>
                <a:srgbClr val="585858"/>
              </a:buClr>
              <a:buChar char="●"/>
              <a:tabLst>
                <a:tab pos="304165" algn="l"/>
              </a:tabLst>
            </a:pPr>
            <a:r>
              <a:rPr dirty="0" u="sng" sz="10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https://socadk.github.io/design-practice-repository/artifact-templates/DPR-ArchitecturalDecisionRecordYForm.html</a:t>
            </a:r>
            <a:endParaRPr sz="1000">
              <a:latin typeface="Arial"/>
              <a:cs typeface="Arial"/>
            </a:endParaRPr>
          </a:p>
          <a:p>
            <a:pPr marL="304165" indent="-291465">
              <a:lnSpc>
                <a:spcPct val="100000"/>
              </a:lnSpc>
              <a:spcBef>
                <a:spcPts val="180"/>
              </a:spcBef>
              <a:buChar char="●"/>
              <a:tabLst>
                <a:tab pos="304165" algn="l"/>
              </a:tabLst>
            </a:pPr>
            <a:r>
              <a:rPr dirty="0" u="sng" sz="10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https://github.com/adr/madr</a:t>
            </a:r>
            <a:endParaRPr sz="10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200"/>
              </a:spcBef>
            </a:pPr>
            <a:r>
              <a:rPr dirty="0" sz="100" spc="-50">
                <a:latin typeface="Arial"/>
                <a:cs typeface="Arial"/>
              </a:rPr>
              <a:t>●</a:t>
            </a:r>
            <a:endParaRPr sz="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5950" y="1248975"/>
            <a:ext cx="5657215" cy="3331349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2616" y="7"/>
              <a:ext cx="6501383" cy="514349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4405" cy="51435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414360" y="2126119"/>
            <a:ext cx="2769235" cy="106807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3600" spc="-10">
                <a:solidFill>
                  <a:srgbClr val="FFFFFF"/>
                </a:solidFill>
                <a:latin typeface="Calibri"/>
                <a:cs typeface="Calibri"/>
              </a:rPr>
              <a:t>Palisadoes Foundation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14360" y="3641216"/>
            <a:ext cx="2420620" cy="45974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dirty="0" sz="1500" b="1">
                <a:solidFill>
                  <a:srgbClr val="44C1A2"/>
                </a:solidFill>
                <a:latin typeface="Calibri"/>
                <a:cs typeface="Calibri"/>
              </a:rPr>
              <a:t>Equitable</a:t>
            </a:r>
            <a:r>
              <a:rPr dirty="0" sz="1500" spc="-25" b="1">
                <a:solidFill>
                  <a:srgbClr val="44C1A2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44C1A2"/>
                </a:solidFill>
                <a:latin typeface="Calibri"/>
                <a:cs typeface="Calibri"/>
              </a:rPr>
              <a:t>access</a:t>
            </a:r>
            <a:r>
              <a:rPr dirty="0" sz="1500" spc="-25" b="1">
                <a:solidFill>
                  <a:srgbClr val="44C1A2"/>
                </a:solidFill>
                <a:latin typeface="Calibri"/>
                <a:cs typeface="Calibri"/>
              </a:rPr>
              <a:t> </a:t>
            </a:r>
            <a:r>
              <a:rPr dirty="0" sz="1500" b="1">
                <a:solidFill>
                  <a:srgbClr val="44C1A2"/>
                </a:solidFill>
                <a:latin typeface="Calibri"/>
                <a:cs typeface="Calibri"/>
              </a:rPr>
              <a:t>to</a:t>
            </a:r>
            <a:r>
              <a:rPr dirty="0" sz="1500" spc="-25" b="1">
                <a:solidFill>
                  <a:srgbClr val="44C1A2"/>
                </a:solidFill>
                <a:latin typeface="Calibri"/>
                <a:cs typeface="Calibri"/>
              </a:rPr>
              <a:t> </a:t>
            </a:r>
            <a:r>
              <a:rPr dirty="0" sz="1500" spc="-10" b="1">
                <a:solidFill>
                  <a:srgbClr val="44C1A2"/>
                </a:solidFill>
                <a:latin typeface="Calibri"/>
                <a:cs typeface="Calibri"/>
              </a:rPr>
              <a:t>post-</a:t>
            </a:r>
            <a:r>
              <a:rPr dirty="0" sz="1500" spc="-20" b="1">
                <a:solidFill>
                  <a:srgbClr val="44C1A2"/>
                </a:solidFill>
                <a:latin typeface="Calibri"/>
                <a:cs typeface="Calibri"/>
              </a:rPr>
              <a:t>STEM </a:t>
            </a:r>
            <a:r>
              <a:rPr dirty="0" sz="1500" b="1">
                <a:solidFill>
                  <a:srgbClr val="44C1A2"/>
                </a:solidFill>
                <a:latin typeface="Calibri"/>
                <a:cs typeface="Calibri"/>
              </a:rPr>
              <a:t>education</a:t>
            </a:r>
            <a:r>
              <a:rPr dirty="0" sz="1500" spc="-45" b="1">
                <a:solidFill>
                  <a:srgbClr val="44C1A2"/>
                </a:solidFill>
                <a:latin typeface="Calibri"/>
                <a:cs typeface="Calibri"/>
              </a:rPr>
              <a:t> </a:t>
            </a:r>
            <a:r>
              <a:rPr dirty="0" sz="1500" spc="-10" b="1">
                <a:solidFill>
                  <a:srgbClr val="44C1A2"/>
                </a:solidFill>
                <a:latin typeface="Calibri"/>
                <a:cs typeface="Calibri"/>
              </a:rPr>
              <a:t>opportunities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60771" y="469265"/>
            <a:ext cx="2983230" cy="2955290"/>
            <a:chOff x="360771" y="469265"/>
            <a:chExt cx="2983230" cy="2955290"/>
          </a:xfrm>
        </p:grpSpPr>
        <p:sp>
          <p:nvSpPr>
            <p:cNvPr id="8" name="object 8" descr=""/>
            <p:cNvSpPr/>
            <p:nvPr/>
          </p:nvSpPr>
          <p:spPr>
            <a:xfrm>
              <a:off x="360832" y="469265"/>
              <a:ext cx="528320" cy="109855"/>
            </a:xfrm>
            <a:custGeom>
              <a:avLst/>
              <a:gdLst/>
              <a:ahLst/>
              <a:cxnLst/>
              <a:rect l="l" t="t" r="r" b="b"/>
              <a:pathLst>
                <a:path w="528319" h="109854">
                  <a:moveTo>
                    <a:pt x="528002" y="109800"/>
                  </a:moveTo>
                  <a:lnTo>
                    <a:pt x="528002" y="0"/>
                  </a:lnTo>
                  <a:lnTo>
                    <a:pt x="0" y="0"/>
                  </a:lnTo>
                  <a:lnTo>
                    <a:pt x="0" y="109800"/>
                  </a:lnTo>
                  <a:lnTo>
                    <a:pt x="528002" y="10980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60771" y="3410191"/>
              <a:ext cx="2983230" cy="13970"/>
            </a:xfrm>
            <a:custGeom>
              <a:avLst/>
              <a:gdLst/>
              <a:ahLst/>
              <a:cxnLst/>
              <a:rect l="l" t="t" r="r" b="b"/>
              <a:pathLst>
                <a:path w="2983229" h="13970">
                  <a:moveTo>
                    <a:pt x="2983204" y="0"/>
                  </a:moveTo>
                  <a:lnTo>
                    <a:pt x="0" y="0"/>
                  </a:lnTo>
                  <a:lnTo>
                    <a:pt x="0" y="13804"/>
                  </a:lnTo>
                  <a:lnTo>
                    <a:pt x="2983204" y="13804"/>
                  </a:lnTo>
                  <a:lnTo>
                    <a:pt x="2983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4860290" cy="5143500"/>
            <a:chOff x="0" y="0"/>
            <a:chExt cx="4860290" cy="51435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4860290" cy="5143500"/>
            </a:xfrm>
            <a:custGeom>
              <a:avLst/>
              <a:gdLst/>
              <a:ahLst/>
              <a:cxnLst/>
              <a:rect l="l" t="t" r="r" b="b"/>
              <a:pathLst>
                <a:path w="4860290" h="5143500">
                  <a:moveTo>
                    <a:pt x="4597679" y="0"/>
                  </a:moveTo>
                  <a:lnTo>
                    <a:pt x="0" y="0"/>
                  </a:lnTo>
                  <a:lnTo>
                    <a:pt x="0" y="5143501"/>
                  </a:lnTo>
                  <a:lnTo>
                    <a:pt x="4117479" y="5143501"/>
                  </a:lnTo>
                  <a:lnTo>
                    <a:pt x="4155579" y="5067487"/>
                  </a:lnTo>
                  <a:lnTo>
                    <a:pt x="4176347" y="5023148"/>
                  </a:lnTo>
                  <a:lnTo>
                    <a:pt x="4196823" y="4978669"/>
                  </a:lnTo>
                  <a:lnTo>
                    <a:pt x="4217005" y="4934052"/>
                  </a:lnTo>
                  <a:lnTo>
                    <a:pt x="4236893" y="4889296"/>
                  </a:lnTo>
                  <a:lnTo>
                    <a:pt x="4256486" y="4844405"/>
                  </a:lnTo>
                  <a:lnTo>
                    <a:pt x="4275783" y="4799379"/>
                  </a:lnTo>
                  <a:lnTo>
                    <a:pt x="4294783" y="4754220"/>
                  </a:lnTo>
                  <a:lnTo>
                    <a:pt x="4313485" y="4708930"/>
                  </a:lnTo>
                  <a:lnTo>
                    <a:pt x="4331889" y="4663510"/>
                  </a:lnTo>
                  <a:lnTo>
                    <a:pt x="4349994" y="4617962"/>
                  </a:lnTo>
                  <a:lnTo>
                    <a:pt x="4367798" y="4572286"/>
                  </a:lnTo>
                  <a:lnTo>
                    <a:pt x="4385302" y="4526486"/>
                  </a:lnTo>
                  <a:lnTo>
                    <a:pt x="4402503" y="4480562"/>
                  </a:lnTo>
                  <a:lnTo>
                    <a:pt x="4419402" y="4434515"/>
                  </a:lnTo>
                  <a:lnTo>
                    <a:pt x="4435997" y="4388348"/>
                  </a:lnTo>
                  <a:lnTo>
                    <a:pt x="4452288" y="4342062"/>
                  </a:lnTo>
                  <a:lnTo>
                    <a:pt x="4468273" y="4295658"/>
                  </a:lnTo>
                  <a:lnTo>
                    <a:pt x="4483953" y="4249138"/>
                  </a:lnTo>
                  <a:lnTo>
                    <a:pt x="4499325" y="4202503"/>
                  </a:lnTo>
                  <a:lnTo>
                    <a:pt x="4514390" y="4155756"/>
                  </a:lnTo>
                  <a:lnTo>
                    <a:pt x="4529146" y="4108897"/>
                  </a:lnTo>
                  <a:lnTo>
                    <a:pt x="4543592" y="4061928"/>
                  </a:lnTo>
                  <a:lnTo>
                    <a:pt x="4557729" y="4014850"/>
                  </a:lnTo>
                  <a:lnTo>
                    <a:pt x="4571554" y="3967665"/>
                  </a:lnTo>
                  <a:lnTo>
                    <a:pt x="4585067" y="3920375"/>
                  </a:lnTo>
                  <a:lnTo>
                    <a:pt x="4598267" y="3872982"/>
                  </a:lnTo>
                  <a:lnTo>
                    <a:pt x="4611153" y="3825486"/>
                  </a:lnTo>
                  <a:lnTo>
                    <a:pt x="4623725" y="3777889"/>
                  </a:lnTo>
                  <a:lnTo>
                    <a:pt x="4635981" y="3730192"/>
                  </a:lnTo>
                  <a:lnTo>
                    <a:pt x="4647922" y="3682398"/>
                  </a:lnTo>
                  <a:lnTo>
                    <a:pt x="4659545" y="3634508"/>
                  </a:lnTo>
                  <a:lnTo>
                    <a:pt x="4670850" y="3586523"/>
                  </a:lnTo>
                  <a:lnTo>
                    <a:pt x="4681836" y="3538445"/>
                  </a:lnTo>
                  <a:lnTo>
                    <a:pt x="4692503" y="3490275"/>
                  </a:lnTo>
                  <a:lnTo>
                    <a:pt x="4702849" y="3442016"/>
                  </a:lnTo>
                  <a:lnTo>
                    <a:pt x="4712874" y="3393667"/>
                  </a:lnTo>
                  <a:lnTo>
                    <a:pt x="4722577" y="3345232"/>
                  </a:lnTo>
                  <a:lnTo>
                    <a:pt x="4731957" y="3296711"/>
                  </a:lnTo>
                  <a:lnTo>
                    <a:pt x="4741012" y="3248106"/>
                  </a:lnTo>
                  <a:lnTo>
                    <a:pt x="4749744" y="3199419"/>
                  </a:lnTo>
                  <a:lnTo>
                    <a:pt x="4758149" y="3150650"/>
                  </a:lnTo>
                  <a:lnTo>
                    <a:pt x="4766228" y="3101802"/>
                  </a:lnTo>
                  <a:lnTo>
                    <a:pt x="4773980" y="3052877"/>
                  </a:lnTo>
                  <a:lnTo>
                    <a:pt x="4781404" y="3003875"/>
                  </a:lnTo>
                  <a:lnTo>
                    <a:pt x="4788499" y="2954798"/>
                  </a:lnTo>
                  <a:lnTo>
                    <a:pt x="4795264" y="2905648"/>
                  </a:lnTo>
                  <a:lnTo>
                    <a:pt x="4801699" y="2856426"/>
                  </a:lnTo>
                  <a:lnTo>
                    <a:pt x="4807802" y="2807134"/>
                  </a:lnTo>
                  <a:lnTo>
                    <a:pt x="4813573" y="2757773"/>
                  </a:lnTo>
                  <a:lnTo>
                    <a:pt x="4819010" y="2708345"/>
                  </a:lnTo>
                  <a:lnTo>
                    <a:pt x="4824114" y="2658852"/>
                  </a:lnTo>
                  <a:lnTo>
                    <a:pt x="4828883" y="2609294"/>
                  </a:lnTo>
                  <a:lnTo>
                    <a:pt x="4833316" y="2559674"/>
                  </a:lnTo>
                  <a:lnTo>
                    <a:pt x="4837412" y="2509993"/>
                  </a:lnTo>
                  <a:lnTo>
                    <a:pt x="4841171" y="2460252"/>
                  </a:lnTo>
                  <a:lnTo>
                    <a:pt x="4844592" y="2410453"/>
                  </a:lnTo>
                  <a:lnTo>
                    <a:pt x="4847674" y="2360598"/>
                  </a:lnTo>
                  <a:lnTo>
                    <a:pt x="4850416" y="2310687"/>
                  </a:lnTo>
                  <a:lnTo>
                    <a:pt x="4852817" y="2260724"/>
                  </a:lnTo>
                  <a:lnTo>
                    <a:pt x="4854876" y="2210708"/>
                  </a:lnTo>
                  <a:lnTo>
                    <a:pt x="4856593" y="2160642"/>
                  </a:lnTo>
                  <a:lnTo>
                    <a:pt x="4857967" y="2110528"/>
                  </a:lnTo>
                  <a:lnTo>
                    <a:pt x="4858996" y="2060366"/>
                  </a:lnTo>
                  <a:lnTo>
                    <a:pt x="4859681" y="2010158"/>
                  </a:lnTo>
                  <a:lnTo>
                    <a:pt x="4860020" y="1959906"/>
                  </a:lnTo>
                  <a:lnTo>
                    <a:pt x="4860012" y="1909611"/>
                  </a:lnTo>
                  <a:lnTo>
                    <a:pt x="4859656" y="1859276"/>
                  </a:lnTo>
                  <a:lnTo>
                    <a:pt x="4858952" y="1808900"/>
                  </a:lnTo>
                  <a:lnTo>
                    <a:pt x="4857899" y="1758486"/>
                  </a:lnTo>
                  <a:lnTo>
                    <a:pt x="4856496" y="1708036"/>
                  </a:lnTo>
                  <a:lnTo>
                    <a:pt x="4854741" y="1657551"/>
                  </a:lnTo>
                  <a:lnTo>
                    <a:pt x="4852636" y="1607032"/>
                  </a:lnTo>
                  <a:lnTo>
                    <a:pt x="4850177" y="1556481"/>
                  </a:lnTo>
                  <a:lnTo>
                    <a:pt x="4847365" y="1505900"/>
                  </a:lnTo>
                  <a:lnTo>
                    <a:pt x="4844199" y="1455290"/>
                  </a:lnTo>
                  <a:lnTo>
                    <a:pt x="4840677" y="1404653"/>
                  </a:lnTo>
                  <a:lnTo>
                    <a:pt x="4836800" y="1353989"/>
                  </a:lnTo>
                  <a:lnTo>
                    <a:pt x="4832565" y="1303301"/>
                  </a:lnTo>
                  <a:lnTo>
                    <a:pt x="4827974" y="1252591"/>
                  </a:lnTo>
                  <a:lnTo>
                    <a:pt x="4823023" y="1201859"/>
                  </a:lnTo>
                  <a:lnTo>
                    <a:pt x="4817713" y="1151107"/>
                  </a:lnTo>
                  <a:lnTo>
                    <a:pt x="4812043" y="1100337"/>
                  </a:lnTo>
                  <a:lnTo>
                    <a:pt x="4806012" y="1049550"/>
                  </a:lnTo>
                  <a:lnTo>
                    <a:pt x="4799619" y="998749"/>
                  </a:lnTo>
                  <a:lnTo>
                    <a:pt x="4792863" y="947933"/>
                  </a:lnTo>
                  <a:lnTo>
                    <a:pt x="4785744" y="897106"/>
                  </a:lnTo>
                  <a:lnTo>
                    <a:pt x="4778260" y="846267"/>
                  </a:lnTo>
                  <a:lnTo>
                    <a:pt x="4770411" y="795420"/>
                  </a:lnTo>
                  <a:lnTo>
                    <a:pt x="4762195" y="744565"/>
                  </a:lnTo>
                  <a:lnTo>
                    <a:pt x="4753613" y="693705"/>
                  </a:lnTo>
                  <a:lnTo>
                    <a:pt x="4744663" y="642839"/>
                  </a:lnTo>
                  <a:lnTo>
                    <a:pt x="4735344" y="591971"/>
                  </a:lnTo>
                  <a:lnTo>
                    <a:pt x="4725656" y="541102"/>
                  </a:lnTo>
                  <a:lnTo>
                    <a:pt x="4715597" y="490232"/>
                  </a:lnTo>
                  <a:lnTo>
                    <a:pt x="4705167" y="439364"/>
                  </a:lnTo>
                  <a:lnTo>
                    <a:pt x="4694365" y="388500"/>
                  </a:lnTo>
                  <a:lnTo>
                    <a:pt x="4683190" y="337640"/>
                  </a:lnTo>
                  <a:lnTo>
                    <a:pt x="4671642" y="286786"/>
                  </a:lnTo>
                  <a:lnTo>
                    <a:pt x="4659718" y="235940"/>
                  </a:lnTo>
                  <a:lnTo>
                    <a:pt x="4597679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4686935" cy="5143500"/>
            </a:xfrm>
            <a:custGeom>
              <a:avLst/>
              <a:gdLst/>
              <a:ahLst/>
              <a:cxnLst/>
              <a:rect l="l" t="t" r="r" b="b"/>
              <a:pathLst>
                <a:path w="4686935" h="5143500">
                  <a:moveTo>
                    <a:pt x="4420311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900500" y="5143500"/>
                  </a:lnTo>
                  <a:lnTo>
                    <a:pt x="3981691" y="4985263"/>
                  </a:lnTo>
                  <a:lnTo>
                    <a:pt x="4002729" y="4941377"/>
                  </a:lnTo>
                  <a:lnTo>
                    <a:pt x="4023468" y="4897345"/>
                  </a:lnTo>
                  <a:lnTo>
                    <a:pt x="4043907" y="4853168"/>
                  </a:lnTo>
                  <a:lnTo>
                    <a:pt x="4064044" y="4808848"/>
                  </a:lnTo>
                  <a:lnTo>
                    <a:pt x="4083879" y="4764386"/>
                  </a:lnTo>
                  <a:lnTo>
                    <a:pt x="4103410" y="4719784"/>
                  </a:lnTo>
                  <a:lnTo>
                    <a:pt x="4122638" y="4675043"/>
                  </a:lnTo>
                  <a:lnTo>
                    <a:pt x="4141561" y="4630166"/>
                  </a:lnTo>
                  <a:lnTo>
                    <a:pt x="4160178" y="4585153"/>
                  </a:lnTo>
                  <a:lnTo>
                    <a:pt x="4178488" y="4540007"/>
                  </a:lnTo>
                  <a:lnTo>
                    <a:pt x="4196491" y="4494729"/>
                  </a:lnTo>
                  <a:lnTo>
                    <a:pt x="4214185" y="4449321"/>
                  </a:lnTo>
                  <a:lnTo>
                    <a:pt x="4231569" y="4403783"/>
                  </a:lnTo>
                  <a:lnTo>
                    <a:pt x="4248644" y="4358119"/>
                  </a:lnTo>
                  <a:lnTo>
                    <a:pt x="4265407" y="4312330"/>
                  </a:lnTo>
                  <a:lnTo>
                    <a:pt x="4281858" y="4266416"/>
                  </a:lnTo>
                  <a:lnTo>
                    <a:pt x="4297995" y="4220380"/>
                  </a:lnTo>
                  <a:lnTo>
                    <a:pt x="4313820" y="4174224"/>
                  </a:lnTo>
                  <a:lnTo>
                    <a:pt x="4329329" y="4127949"/>
                  </a:lnTo>
                  <a:lnTo>
                    <a:pt x="4344522" y="4081556"/>
                  </a:lnTo>
                  <a:lnTo>
                    <a:pt x="4359399" y="4035048"/>
                  </a:lnTo>
                  <a:lnTo>
                    <a:pt x="4373958" y="3988426"/>
                  </a:lnTo>
                  <a:lnTo>
                    <a:pt x="4388199" y="3941691"/>
                  </a:lnTo>
                  <a:lnTo>
                    <a:pt x="4402121" y="3894845"/>
                  </a:lnTo>
                  <a:lnTo>
                    <a:pt x="4415722" y="3847890"/>
                  </a:lnTo>
                  <a:lnTo>
                    <a:pt x="4429003" y="3800828"/>
                  </a:lnTo>
                  <a:lnTo>
                    <a:pt x="4441961" y="3753660"/>
                  </a:lnTo>
                  <a:lnTo>
                    <a:pt x="4454596" y="3706387"/>
                  </a:lnTo>
                  <a:lnTo>
                    <a:pt x="4466908" y="3659012"/>
                  </a:lnTo>
                  <a:lnTo>
                    <a:pt x="4478895" y="3611535"/>
                  </a:lnTo>
                  <a:lnTo>
                    <a:pt x="4490556" y="3563959"/>
                  </a:lnTo>
                  <a:lnTo>
                    <a:pt x="4501891" y="3516285"/>
                  </a:lnTo>
                  <a:lnTo>
                    <a:pt x="4512898" y="3468515"/>
                  </a:lnTo>
                  <a:lnTo>
                    <a:pt x="4523577" y="3420651"/>
                  </a:lnTo>
                  <a:lnTo>
                    <a:pt x="4533927" y="3372693"/>
                  </a:lnTo>
                  <a:lnTo>
                    <a:pt x="4543947" y="3324644"/>
                  </a:lnTo>
                  <a:lnTo>
                    <a:pt x="4553636" y="3276506"/>
                  </a:lnTo>
                  <a:lnTo>
                    <a:pt x="4562993" y="3228279"/>
                  </a:lnTo>
                  <a:lnTo>
                    <a:pt x="4572017" y="3179966"/>
                  </a:lnTo>
                  <a:lnTo>
                    <a:pt x="4580707" y="3131568"/>
                  </a:lnTo>
                  <a:lnTo>
                    <a:pt x="4589063" y="3083087"/>
                  </a:lnTo>
                  <a:lnTo>
                    <a:pt x="4597083" y="3034524"/>
                  </a:lnTo>
                  <a:lnTo>
                    <a:pt x="4604767" y="2985882"/>
                  </a:lnTo>
                  <a:lnTo>
                    <a:pt x="4612114" y="2937161"/>
                  </a:lnTo>
                  <a:lnTo>
                    <a:pt x="4619123" y="2888363"/>
                  </a:lnTo>
                  <a:lnTo>
                    <a:pt x="4625792" y="2839490"/>
                  </a:lnTo>
                  <a:lnTo>
                    <a:pt x="4632122" y="2790544"/>
                  </a:lnTo>
                  <a:lnTo>
                    <a:pt x="4638110" y="2741526"/>
                  </a:lnTo>
                  <a:lnTo>
                    <a:pt x="4643757" y="2692438"/>
                  </a:lnTo>
                  <a:lnTo>
                    <a:pt x="4649061" y="2643281"/>
                  </a:lnTo>
                  <a:lnTo>
                    <a:pt x="4654022" y="2594057"/>
                  </a:lnTo>
                  <a:lnTo>
                    <a:pt x="4658638" y="2544768"/>
                  </a:lnTo>
                  <a:lnTo>
                    <a:pt x="4662909" y="2495415"/>
                  </a:lnTo>
                  <a:lnTo>
                    <a:pt x="4666833" y="2446000"/>
                  </a:lnTo>
                  <a:lnTo>
                    <a:pt x="4670410" y="2396525"/>
                  </a:lnTo>
                  <a:lnTo>
                    <a:pt x="4673640" y="2346990"/>
                  </a:lnTo>
                  <a:lnTo>
                    <a:pt x="4676520" y="2297399"/>
                  </a:lnTo>
                  <a:lnTo>
                    <a:pt x="4679050" y="2247752"/>
                  </a:lnTo>
                  <a:lnTo>
                    <a:pt x="4681230" y="2198051"/>
                  </a:lnTo>
                  <a:lnTo>
                    <a:pt x="4683058" y="2148298"/>
                  </a:lnTo>
                  <a:lnTo>
                    <a:pt x="4684533" y="2098493"/>
                  </a:lnTo>
                  <a:lnTo>
                    <a:pt x="4685655" y="2048640"/>
                  </a:lnTo>
                  <a:lnTo>
                    <a:pt x="4686423" y="1998740"/>
                  </a:lnTo>
                  <a:lnTo>
                    <a:pt x="4686835" y="1948793"/>
                  </a:lnTo>
                  <a:lnTo>
                    <a:pt x="4686892" y="1898803"/>
                  </a:lnTo>
                  <a:lnTo>
                    <a:pt x="4686591" y="1848770"/>
                  </a:lnTo>
                  <a:lnTo>
                    <a:pt x="4685932" y="1798695"/>
                  </a:lnTo>
                  <a:lnTo>
                    <a:pt x="4684914" y="1748582"/>
                  </a:lnTo>
                  <a:lnTo>
                    <a:pt x="4683537" y="1698431"/>
                  </a:lnTo>
                  <a:lnTo>
                    <a:pt x="4681799" y="1648243"/>
                  </a:lnTo>
                  <a:lnTo>
                    <a:pt x="4679699" y="1598022"/>
                  </a:lnTo>
                  <a:lnTo>
                    <a:pt x="4677237" y="1547767"/>
                  </a:lnTo>
                  <a:lnTo>
                    <a:pt x="4674412" y="1497481"/>
                  </a:lnTo>
                  <a:lnTo>
                    <a:pt x="4671222" y="1447166"/>
                  </a:lnTo>
                  <a:lnTo>
                    <a:pt x="4667668" y="1396822"/>
                  </a:lnTo>
                  <a:lnTo>
                    <a:pt x="4663747" y="1346453"/>
                  </a:lnTo>
                  <a:lnTo>
                    <a:pt x="4659459" y="1296058"/>
                  </a:lnTo>
                  <a:lnTo>
                    <a:pt x="4654804" y="1245641"/>
                  </a:lnTo>
                  <a:lnTo>
                    <a:pt x="4649780" y="1195202"/>
                  </a:lnTo>
                  <a:lnTo>
                    <a:pt x="4644386" y="1144743"/>
                  </a:lnTo>
                  <a:lnTo>
                    <a:pt x="4638621" y="1094266"/>
                  </a:lnTo>
                  <a:lnTo>
                    <a:pt x="4632486" y="1043772"/>
                  </a:lnTo>
                  <a:lnTo>
                    <a:pt x="4625977" y="993264"/>
                  </a:lnTo>
                  <a:lnTo>
                    <a:pt x="4619096" y="942742"/>
                  </a:lnTo>
                  <a:lnTo>
                    <a:pt x="4611841" y="892208"/>
                  </a:lnTo>
                  <a:lnTo>
                    <a:pt x="4604210" y="841665"/>
                  </a:lnTo>
                  <a:lnTo>
                    <a:pt x="4596204" y="791112"/>
                  </a:lnTo>
                  <a:lnTo>
                    <a:pt x="4587820" y="740553"/>
                  </a:lnTo>
                  <a:lnTo>
                    <a:pt x="4579059" y="689989"/>
                  </a:lnTo>
                  <a:lnTo>
                    <a:pt x="4569920" y="639421"/>
                  </a:lnTo>
                  <a:lnTo>
                    <a:pt x="4560401" y="588852"/>
                  </a:lnTo>
                  <a:lnTo>
                    <a:pt x="4550501" y="538282"/>
                  </a:lnTo>
                  <a:lnTo>
                    <a:pt x="4540220" y="487713"/>
                  </a:lnTo>
                  <a:lnTo>
                    <a:pt x="4529557" y="437147"/>
                  </a:lnTo>
                  <a:lnTo>
                    <a:pt x="4518511" y="386585"/>
                  </a:lnTo>
                  <a:lnTo>
                    <a:pt x="4507081" y="336030"/>
                  </a:lnTo>
                  <a:lnTo>
                    <a:pt x="4495266" y="285483"/>
                  </a:lnTo>
                  <a:lnTo>
                    <a:pt x="442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9380" y="761997"/>
            <a:ext cx="12192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0">
                <a:solidFill>
                  <a:srgbClr val="FFFFFF"/>
                </a:solidFill>
                <a:latin typeface="Calibri"/>
                <a:cs typeface="Calibri"/>
              </a:rPr>
              <a:t>Talawa: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59378" y="1605988"/>
            <a:ext cx="2983230" cy="3013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Community</a:t>
            </a:r>
            <a:r>
              <a:rPr dirty="0" sz="21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2100">
              <a:latin typeface="Calibri"/>
              <a:cs typeface="Calibri"/>
            </a:endParaRPr>
          </a:p>
          <a:p>
            <a:pPr marL="92710" indent="-88900">
              <a:lnSpc>
                <a:spcPct val="100000"/>
              </a:lnSpc>
              <a:spcBef>
                <a:spcPts val="1630"/>
              </a:spcBef>
              <a:buSzPct val="94444"/>
              <a:buFont typeface="Arial"/>
              <a:buChar char="•"/>
              <a:tabLst>
                <a:tab pos="9271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Religious</a:t>
            </a:r>
            <a:r>
              <a:rPr dirty="0" sz="18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institution</a:t>
            </a:r>
            <a:r>
              <a:rPr dirty="0" sz="18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focus</a:t>
            </a:r>
            <a:endParaRPr sz="1800">
              <a:latin typeface="Calibri"/>
              <a:cs typeface="Calibri"/>
            </a:endParaRPr>
          </a:p>
          <a:p>
            <a:pPr lvl="1" marL="354330" indent="-164465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354330" algn="l"/>
              </a:tabLst>
            </a:pP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Announcements</a:t>
            </a:r>
            <a:endParaRPr sz="1800">
              <a:latin typeface="Calibri"/>
              <a:cs typeface="Calibri"/>
            </a:endParaRPr>
          </a:p>
          <a:p>
            <a:pPr lvl="1" marL="354330" indent="-164465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354330" algn="l"/>
              </a:tabLst>
            </a:pP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News</a:t>
            </a:r>
            <a:endParaRPr sz="1800">
              <a:latin typeface="Calibri"/>
              <a:cs typeface="Calibri"/>
            </a:endParaRPr>
          </a:p>
          <a:p>
            <a:pPr lvl="1" marL="354330" indent="-164465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35433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libri"/>
                <a:cs typeface="Calibri"/>
              </a:rPr>
              <a:t>chat</a:t>
            </a:r>
            <a:endParaRPr sz="1800">
              <a:latin typeface="Calibri"/>
              <a:cs typeface="Calibri"/>
            </a:endParaRPr>
          </a:p>
          <a:p>
            <a:pPr lvl="1" marL="354330" indent="-164465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35433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Events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calendar</a:t>
            </a:r>
            <a:endParaRPr sz="1800">
              <a:latin typeface="Calibri"/>
              <a:cs typeface="Calibri"/>
            </a:endParaRPr>
          </a:p>
          <a:p>
            <a:pPr lvl="1" marL="354330" indent="-164465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35433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Events</a:t>
            </a:r>
            <a:r>
              <a:rPr dirty="0"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dirty="0" sz="18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  <a:p>
            <a:pPr marL="92710" indent="-88900">
              <a:lnSpc>
                <a:spcPct val="100000"/>
              </a:lnSpc>
              <a:spcBef>
                <a:spcPts val="585"/>
              </a:spcBef>
              <a:buSzPct val="94444"/>
              <a:buFont typeface="Arial"/>
              <a:buChar char="•"/>
              <a:tabLst>
                <a:tab pos="9271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Highly</a:t>
            </a:r>
            <a:r>
              <a:rPr dirty="0" sz="18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customizable</a:t>
            </a:r>
            <a:endParaRPr sz="1800">
              <a:latin typeface="Calibri"/>
              <a:cs typeface="Calibri"/>
            </a:endParaRPr>
          </a:p>
          <a:p>
            <a:pPr marL="92710" indent="-88900">
              <a:lnSpc>
                <a:spcPct val="100000"/>
              </a:lnSpc>
              <a:spcBef>
                <a:spcPts val="585"/>
              </a:spcBef>
              <a:buSzPct val="94444"/>
              <a:buFont typeface="Arial"/>
              <a:buChar char="•"/>
              <a:tabLst>
                <a:tab pos="92710" algn="l"/>
              </a:tabLst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Mobile</a:t>
            </a:r>
            <a:r>
              <a:rPr dirty="0" sz="18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2322" y="560071"/>
            <a:ext cx="1717840" cy="372903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7774" y="1349222"/>
            <a:ext cx="1844509" cy="1844509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7376" y="783465"/>
            <a:ext cx="2717800" cy="528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dirty="0" sz="3300" spc="-1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b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r>
              <a:rPr dirty="0" sz="3300" spc="-1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b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3300" spc="-1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-10" b="0">
                <a:solidFill>
                  <a:srgbClr val="FFFFFF"/>
                </a:solidFill>
                <a:latin typeface="Calibri"/>
                <a:cs typeface="Calibri"/>
              </a:rPr>
              <a:t>Action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4473" y="1654568"/>
            <a:ext cx="3740785" cy="2176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2085" indent="-15367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72085" algn="l"/>
              </a:tabLst>
            </a:pP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Palisadoes.org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0"/>
              </a:spcBef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172085" indent="-159385">
              <a:lnSpc>
                <a:spcPct val="100000"/>
              </a:lnSpc>
              <a:buFont typeface="Arial"/>
              <a:buChar char="•"/>
              <a:tabLst>
                <a:tab pos="172085" algn="l"/>
              </a:tabLst>
            </a:pPr>
            <a:r>
              <a:rPr dirty="0" sz="1500">
                <a:solidFill>
                  <a:srgbClr val="FFFFFF"/>
                </a:solidFill>
                <a:latin typeface="Calibri"/>
                <a:cs typeface="Calibri"/>
              </a:rPr>
              <a:t>YouTube</a:t>
            </a:r>
            <a:r>
              <a:rPr dirty="0" sz="15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(https://www.youtube.com/@PalisadoesOrganization)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45"/>
              </a:spcBef>
              <a:buFont typeface="Arial"/>
              <a:buChar char="•"/>
            </a:pPr>
            <a:endParaRPr sz="1000">
              <a:latin typeface="Calibri"/>
              <a:cs typeface="Calibri"/>
            </a:endParaRPr>
          </a:p>
          <a:p>
            <a:pPr marL="172085" indent="-153670">
              <a:lnSpc>
                <a:spcPct val="100000"/>
              </a:lnSpc>
              <a:buFont typeface="Arial"/>
              <a:buChar char="•"/>
              <a:tabLst>
                <a:tab pos="172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GitHub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Calibri"/>
                <a:cs typeface="Calibri"/>
              </a:rPr>
              <a:t>(https://github.com/PalisadoesFoundation)</a:t>
            </a: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000">
              <a:latin typeface="Calibri"/>
              <a:cs typeface="Calibri"/>
            </a:endParaRPr>
          </a:p>
          <a:p>
            <a:pPr marL="172085" indent="-153670">
              <a:lnSpc>
                <a:spcPct val="100000"/>
              </a:lnSpc>
              <a:buFont typeface="Arial"/>
              <a:buChar char="•"/>
              <a:tabLst>
                <a:tab pos="172085" algn="l"/>
              </a:tabLst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Talawa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Calibri"/>
                <a:cs typeface="Calibri"/>
              </a:rPr>
              <a:t>(https://docs.talawa.io/)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4937087" y="-1505"/>
            <a:ext cx="4207510" cy="4380230"/>
            <a:chOff x="4937087" y="-1505"/>
            <a:chExt cx="4207510" cy="4380230"/>
          </a:xfrm>
        </p:grpSpPr>
        <p:sp>
          <p:nvSpPr>
            <p:cNvPr id="6" name="object 6" descr=""/>
            <p:cNvSpPr/>
            <p:nvPr/>
          </p:nvSpPr>
          <p:spPr>
            <a:xfrm>
              <a:off x="4937087" y="-1505"/>
              <a:ext cx="4207510" cy="4380230"/>
            </a:xfrm>
            <a:custGeom>
              <a:avLst/>
              <a:gdLst/>
              <a:ahLst/>
              <a:cxnLst/>
              <a:rect l="l" t="t" r="r" b="b"/>
              <a:pathLst>
                <a:path w="4207509" h="4380230">
                  <a:moveTo>
                    <a:pt x="729094" y="0"/>
                  </a:moveTo>
                  <a:lnTo>
                    <a:pt x="4206913" y="0"/>
                  </a:lnTo>
                  <a:lnTo>
                    <a:pt x="4206913" y="3805351"/>
                  </a:lnTo>
                  <a:lnTo>
                    <a:pt x="4028248" y="3938955"/>
                  </a:lnTo>
                  <a:lnTo>
                    <a:pt x="3988079" y="3965552"/>
                  </a:lnTo>
                  <a:lnTo>
                    <a:pt x="3947391" y="3991415"/>
                  </a:lnTo>
                  <a:lnTo>
                    <a:pt x="3906192" y="4016536"/>
                  </a:lnTo>
                  <a:lnTo>
                    <a:pt x="3864492" y="4040904"/>
                  </a:lnTo>
                  <a:lnTo>
                    <a:pt x="3822301" y="4064512"/>
                  </a:lnTo>
                  <a:lnTo>
                    <a:pt x="3779628" y="4087348"/>
                  </a:lnTo>
                  <a:lnTo>
                    <a:pt x="3736483" y="4109404"/>
                  </a:lnTo>
                  <a:lnTo>
                    <a:pt x="3692874" y="4130671"/>
                  </a:lnTo>
                  <a:lnTo>
                    <a:pt x="3648811" y="4151139"/>
                  </a:lnTo>
                  <a:lnTo>
                    <a:pt x="3604304" y="4170798"/>
                  </a:lnTo>
                  <a:lnTo>
                    <a:pt x="3559362" y="4189639"/>
                  </a:lnTo>
                  <a:lnTo>
                    <a:pt x="3513995" y="4207653"/>
                  </a:lnTo>
                  <a:lnTo>
                    <a:pt x="3468211" y="4224830"/>
                  </a:lnTo>
                  <a:lnTo>
                    <a:pt x="3422021" y="4241161"/>
                  </a:lnTo>
                  <a:lnTo>
                    <a:pt x="3375434" y="4256637"/>
                  </a:lnTo>
                  <a:lnTo>
                    <a:pt x="3328458" y="4271247"/>
                  </a:lnTo>
                  <a:lnTo>
                    <a:pt x="3281104" y="4284984"/>
                  </a:lnTo>
                  <a:lnTo>
                    <a:pt x="3233382" y="4297836"/>
                  </a:lnTo>
                  <a:lnTo>
                    <a:pt x="3185299" y="4309795"/>
                  </a:lnTo>
                  <a:lnTo>
                    <a:pt x="3136866" y="4320852"/>
                  </a:lnTo>
                  <a:lnTo>
                    <a:pt x="3088093" y="4330996"/>
                  </a:lnTo>
                  <a:lnTo>
                    <a:pt x="3038988" y="4340219"/>
                  </a:lnTo>
                  <a:lnTo>
                    <a:pt x="2989561" y="4348512"/>
                  </a:lnTo>
                  <a:lnTo>
                    <a:pt x="2939822" y="4355864"/>
                  </a:lnTo>
                  <a:lnTo>
                    <a:pt x="2889780" y="4362266"/>
                  </a:lnTo>
                  <a:lnTo>
                    <a:pt x="2839444" y="4367709"/>
                  </a:lnTo>
                  <a:lnTo>
                    <a:pt x="2788823" y="4372183"/>
                  </a:lnTo>
                  <a:lnTo>
                    <a:pt x="2737928" y="4375680"/>
                  </a:lnTo>
                  <a:lnTo>
                    <a:pt x="2686767" y="4378189"/>
                  </a:lnTo>
                  <a:lnTo>
                    <a:pt x="2635351" y="4379702"/>
                  </a:lnTo>
                  <a:lnTo>
                    <a:pt x="2583688" y="4380208"/>
                  </a:lnTo>
                  <a:lnTo>
                    <a:pt x="2535148" y="4379761"/>
                  </a:lnTo>
                  <a:lnTo>
                    <a:pt x="2486826" y="4378426"/>
                  </a:lnTo>
                  <a:lnTo>
                    <a:pt x="2438728" y="4376210"/>
                  </a:lnTo>
                  <a:lnTo>
                    <a:pt x="2390864" y="4373121"/>
                  </a:lnTo>
                  <a:lnTo>
                    <a:pt x="2343239" y="4369167"/>
                  </a:lnTo>
                  <a:lnTo>
                    <a:pt x="2295864" y="4364356"/>
                  </a:lnTo>
                  <a:lnTo>
                    <a:pt x="2248744" y="4358696"/>
                  </a:lnTo>
                  <a:lnTo>
                    <a:pt x="2201888" y="4352194"/>
                  </a:lnTo>
                  <a:lnTo>
                    <a:pt x="2155305" y="4344858"/>
                  </a:lnTo>
                  <a:lnTo>
                    <a:pt x="2109000" y="4336696"/>
                  </a:lnTo>
                  <a:lnTo>
                    <a:pt x="2062984" y="4327716"/>
                  </a:lnTo>
                  <a:lnTo>
                    <a:pt x="2017262" y="4317926"/>
                  </a:lnTo>
                  <a:lnTo>
                    <a:pt x="1971843" y="4307333"/>
                  </a:lnTo>
                  <a:lnTo>
                    <a:pt x="1926735" y="4295945"/>
                  </a:lnTo>
                  <a:lnTo>
                    <a:pt x="1881946" y="4283771"/>
                  </a:lnTo>
                  <a:lnTo>
                    <a:pt x="1837483" y="4270817"/>
                  </a:lnTo>
                  <a:lnTo>
                    <a:pt x="1793355" y="4257092"/>
                  </a:lnTo>
                  <a:lnTo>
                    <a:pt x="1749568" y="4242603"/>
                  </a:lnTo>
                  <a:lnTo>
                    <a:pt x="1706132" y="4227359"/>
                  </a:lnTo>
                  <a:lnTo>
                    <a:pt x="1663052" y="4211366"/>
                  </a:lnTo>
                  <a:lnTo>
                    <a:pt x="1620339" y="4194634"/>
                  </a:lnTo>
                  <a:lnTo>
                    <a:pt x="1577999" y="4177169"/>
                  </a:lnTo>
                  <a:lnTo>
                    <a:pt x="1536039" y="4158979"/>
                  </a:lnTo>
                  <a:lnTo>
                    <a:pt x="1494469" y="4140073"/>
                  </a:lnTo>
                  <a:lnTo>
                    <a:pt x="1453295" y="4120458"/>
                  </a:lnTo>
                  <a:lnTo>
                    <a:pt x="1412526" y="4100142"/>
                  </a:lnTo>
                  <a:lnTo>
                    <a:pt x="1372169" y="4079133"/>
                  </a:lnTo>
                  <a:lnTo>
                    <a:pt x="1332232" y="4057438"/>
                  </a:lnTo>
                  <a:lnTo>
                    <a:pt x="1292723" y="4035065"/>
                  </a:lnTo>
                  <a:lnTo>
                    <a:pt x="1253650" y="4012023"/>
                  </a:lnTo>
                  <a:lnTo>
                    <a:pt x="1215020" y="3988318"/>
                  </a:lnTo>
                  <a:lnTo>
                    <a:pt x="1176841" y="3963959"/>
                  </a:lnTo>
                  <a:lnTo>
                    <a:pt x="1139122" y="3938954"/>
                  </a:lnTo>
                  <a:lnTo>
                    <a:pt x="1101869" y="3913310"/>
                  </a:lnTo>
                  <a:lnTo>
                    <a:pt x="1065092" y="3887035"/>
                  </a:lnTo>
                  <a:lnTo>
                    <a:pt x="1028797" y="3860138"/>
                  </a:lnTo>
                  <a:lnTo>
                    <a:pt x="992992" y="3832624"/>
                  </a:lnTo>
                  <a:lnTo>
                    <a:pt x="957685" y="3804504"/>
                  </a:lnTo>
                  <a:lnTo>
                    <a:pt x="922884" y="3775784"/>
                  </a:lnTo>
                  <a:lnTo>
                    <a:pt x="888597" y="3746472"/>
                  </a:lnTo>
                  <a:lnTo>
                    <a:pt x="854832" y="3716576"/>
                  </a:lnTo>
                  <a:lnTo>
                    <a:pt x="821596" y="3686104"/>
                  </a:lnTo>
                  <a:lnTo>
                    <a:pt x="788897" y="3655063"/>
                  </a:lnTo>
                  <a:lnTo>
                    <a:pt x="756743" y="3623462"/>
                  </a:lnTo>
                  <a:lnTo>
                    <a:pt x="725142" y="3591308"/>
                  </a:lnTo>
                  <a:lnTo>
                    <a:pt x="694102" y="3558609"/>
                  </a:lnTo>
                  <a:lnTo>
                    <a:pt x="663630" y="3525373"/>
                  </a:lnTo>
                  <a:lnTo>
                    <a:pt x="633734" y="3491608"/>
                  </a:lnTo>
                  <a:lnTo>
                    <a:pt x="604422" y="3457321"/>
                  </a:lnTo>
                  <a:lnTo>
                    <a:pt x="575702" y="3422520"/>
                  </a:lnTo>
                  <a:lnTo>
                    <a:pt x="547581" y="3387213"/>
                  </a:lnTo>
                  <a:lnTo>
                    <a:pt x="520069" y="3351408"/>
                  </a:lnTo>
                  <a:lnTo>
                    <a:pt x="493171" y="3315113"/>
                  </a:lnTo>
                  <a:lnTo>
                    <a:pt x="466896" y="3278335"/>
                  </a:lnTo>
                  <a:lnTo>
                    <a:pt x="441252" y="3241083"/>
                  </a:lnTo>
                  <a:lnTo>
                    <a:pt x="416247" y="3203363"/>
                  </a:lnTo>
                  <a:lnTo>
                    <a:pt x="391888" y="3165185"/>
                  </a:lnTo>
                  <a:lnTo>
                    <a:pt x="368184" y="3126555"/>
                  </a:lnTo>
                  <a:lnTo>
                    <a:pt x="345141" y="3087482"/>
                  </a:lnTo>
                  <a:lnTo>
                    <a:pt x="322769" y="3047973"/>
                  </a:lnTo>
                  <a:lnTo>
                    <a:pt x="301074" y="3008036"/>
                  </a:lnTo>
                  <a:lnTo>
                    <a:pt x="280065" y="2967679"/>
                  </a:lnTo>
                  <a:lnTo>
                    <a:pt x="259749" y="2926909"/>
                  </a:lnTo>
                  <a:lnTo>
                    <a:pt x="240134" y="2885736"/>
                  </a:lnTo>
                  <a:lnTo>
                    <a:pt x="221228" y="2844165"/>
                  </a:lnTo>
                  <a:lnTo>
                    <a:pt x="203038" y="2802206"/>
                  </a:lnTo>
                  <a:lnTo>
                    <a:pt x="185573" y="2759865"/>
                  </a:lnTo>
                  <a:lnTo>
                    <a:pt x="168841" y="2717152"/>
                  </a:lnTo>
                  <a:lnTo>
                    <a:pt x="152848" y="2674073"/>
                  </a:lnTo>
                  <a:lnTo>
                    <a:pt x="137604" y="2630636"/>
                  </a:lnTo>
                  <a:lnTo>
                    <a:pt x="123115" y="2586849"/>
                  </a:lnTo>
                  <a:lnTo>
                    <a:pt x="109390" y="2542721"/>
                  </a:lnTo>
                  <a:lnTo>
                    <a:pt x="96436" y="2498258"/>
                  </a:lnTo>
                  <a:lnTo>
                    <a:pt x="84262" y="2453468"/>
                  </a:lnTo>
                  <a:lnTo>
                    <a:pt x="72874" y="2408361"/>
                  </a:lnTo>
                  <a:lnTo>
                    <a:pt x="62281" y="2362942"/>
                  </a:lnTo>
                  <a:lnTo>
                    <a:pt x="52491" y="2317220"/>
                  </a:lnTo>
                  <a:lnTo>
                    <a:pt x="43511" y="2271203"/>
                  </a:lnTo>
                  <a:lnTo>
                    <a:pt x="35349" y="2224899"/>
                  </a:lnTo>
                  <a:lnTo>
                    <a:pt x="28013" y="2178315"/>
                  </a:lnTo>
                  <a:lnTo>
                    <a:pt x="21511" y="2131460"/>
                  </a:lnTo>
                  <a:lnTo>
                    <a:pt x="15851" y="2084340"/>
                  </a:lnTo>
                  <a:lnTo>
                    <a:pt x="11040" y="2036964"/>
                  </a:lnTo>
                  <a:lnTo>
                    <a:pt x="7086" y="1989340"/>
                  </a:lnTo>
                  <a:lnTo>
                    <a:pt x="3997" y="1941475"/>
                  </a:lnTo>
                  <a:lnTo>
                    <a:pt x="1782" y="1893378"/>
                  </a:lnTo>
                  <a:lnTo>
                    <a:pt x="446" y="1845056"/>
                  </a:lnTo>
                  <a:lnTo>
                    <a:pt x="0" y="1796516"/>
                  </a:lnTo>
                  <a:lnTo>
                    <a:pt x="510" y="1744614"/>
                  </a:lnTo>
                  <a:lnTo>
                    <a:pt x="2037" y="1692961"/>
                  </a:lnTo>
                  <a:lnTo>
                    <a:pt x="4569" y="1641566"/>
                  </a:lnTo>
                  <a:lnTo>
                    <a:pt x="8098" y="1590440"/>
                  </a:lnTo>
                  <a:lnTo>
                    <a:pt x="12614" y="1539591"/>
                  </a:lnTo>
                  <a:lnTo>
                    <a:pt x="18107" y="1489029"/>
                  </a:lnTo>
                  <a:lnTo>
                    <a:pt x="24568" y="1438764"/>
                  </a:lnTo>
                  <a:lnTo>
                    <a:pt x="31986" y="1388805"/>
                  </a:lnTo>
                  <a:lnTo>
                    <a:pt x="40354" y="1339162"/>
                  </a:lnTo>
                  <a:lnTo>
                    <a:pt x="49661" y="1289844"/>
                  </a:lnTo>
                  <a:lnTo>
                    <a:pt x="59897" y="1240861"/>
                  </a:lnTo>
                  <a:lnTo>
                    <a:pt x="71054" y="1192223"/>
                  </a:lnTo>
                  <a:lnTo>
                    <a:pt x="83121" y="1143938"/>
                  </a:lnTo>
                  <a:lnTo>
                    <a:pt x="96088" y="1096018"/>
                  </a:lnTo>
                  <a:lnTo>
                    <a:pt x="109947" y="1048470"/>
                  </a:lnTo>
                  <a:lnTo>
                    <a:pt x="124688" y="1001305"/>
                  </a:lnTo>
                  <a:lnTo>
                    <a:pt x="140302" y="954532"/>
                  </a:lnTo>
                  <a:lnTo>
                    <a:pt x="156778" y="908161"/>
                  </a:lnTo>
                  <a:lnTo>
                    <a:pt x="174107" y="862201"/>
                  </a:lnTo>
                  <a:lnTo>
                    <a:pt x="192280" y="816662"/>
                  </a:lnTo>
                  <a:lnTo>
                    <a:pt x="211287" y="771553"/>
                  </a:lnTo>
                  <a:lnTo>
                    <a:pt x="231118" y="726884"/>
                  </a:lnTo>
                  <a:lnTo>
                    <a:pt x="251765" y="682665"/>
                  </a:lnTo>
                  <a:lnTo>
                    <a:pt x="273217" y="638905"/>
                  </a:lnTo>
                  <a:lnTo>
                    <a:pt x="295465" y="595613"/>
                  </a:lnTo>
                  <a:lnTo>
                    <a:pt x="318499" y="552799"/>
                  </a:lnTo>
                  <a:lnTo>
                    <a:pt x="342310" y="510473"/>
                  </a:lnTo>
                  <a:lnTo>
                    <a:pt x="366888" y="468644"/>
                  </a:lnTo>
                  <a:lnTo>
                    <a:pt x="392224" y="427323"/>
                  </a:lnTo>
                  <a:lnTo>
                    <a:pt x="418309" y="386517"/>
                  </a:lnTo>
                  <a:lnTo>
                    <a:pt x="445132" y="346237"/>
                  </a:lnTo>
                  <a:lnTo>
                    <a:pt x="472683" y="306493"/>
                  </a:lnTo>
                  <a:lnTo>
                    <a:pt x="500955" y="267293"/>
                  </a:lnTo>
                  <a:lnTo>
                    <a:pt x="529936" y="228648"/>
                  </a:lnTo>
                  <a:lnTo>
                    <a:pt x="559618" y="190567"/>
                  </a:lnTo>
                  <a:lnTo>
                    <a:pt x="589991" y="153060"/>
                  </a:lnTo>
                  <a:lnTo>
                    <a:pt x="729094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2601" y="5"/>
              <a:ext cx="4081500" cy="4241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44135"/>
            <a:chOff x="0" y="0"/>
            <a:chExt cx="9144000" cy="51441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2616" y="7"/>
              <a:ext cx="6501295" cy="51435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4405" cy="51435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4360" y="1632343"/>
            <a:ext cx="2781300" cy="156210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dirty="0" sz="3600" b="0">
                <a:solidFill>
                  <a:srgbClr val="FFFFFF"/>
                </a:solidFill>
                <a:latin typeface="Calibri"/>
                <a:cs typeface="Calibri"/>
              </a:rPr>
              <a:t>contribute</a:t>
            </a:r>
            <a:r>
              <a:rPr dirty="0" sz="3600" spc="-35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25" b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3600" b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dirty="0" sz="3600" spc="-5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600" spc="-20" b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3600" spc="-25" b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60771" y="124261"/>
            <a:ext cx="8498205" cy="3300095"/>
            <a:chOff x="360771" y="124261"/>
            <a:chExt cx="8498205" cy="3300095"/>
          </a:xfrm>
        </p:grpSpPr>
        <p:sp>
          <p:nvSpPr>
            <p:cNvPr id="7" name="object 7" descr=""/>
            <p:cNvSpPr/>
            <p:nvPr/>
          </p:nvSpPr>
          <p:spPr>
            <a:xfrm>
              <a:off x="360832" y="469264"/>
              <a:ext cx="528320" cy="109855"/>
            </a:xfrm>
            <a:custGeom>
              <a:avLst/>
              <a:gdLst/>
              <a:ahLst/>
              <a:cxnLst/>
              <a:rect l="l" t="t" r="r" b="b"/>
              <a:pathLst>
                <a:path w="528319" h="109854">
                  <a:moveTo>
                    <a:pt x="528002" y="109800"/>
                  </a:moveTo>
                  <a:lnTo>
                    <a:pt x="528002" y="0"/>
                  </a:lnTo>
                  <a:lnTo>
                    <a:pt x="0" y="0"/>
                  </a:lnTo>
                  <a:lnTo>
                    <a:pt x="0" y="109800"/>
                  </a:lnTo>
                  <a:lnTo>
                    <a:pt x="528002" y="109800"/>
                  </a:lnTo>
                  <a:close/>
                </a:path>
              </a:pathLst>
            </a:custGeom>
            <a:solidFill>
              <a:srgbClr val="62A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60771" y="3410191"/>
              <a:ext cx="2983230" cy="13970"/>
            </a:xfrm>
            <a:custGeom>
              <a:avLst/>
              <a:gdLst/>
              <a:ahLst/>
              <a:cxnLst/>
              <a:rect l="l" t="t" r="r" b="b"/>
              <a:pathLst>
                <a:path w="2983229" h="13970">
                  <a:moveTo>
                    <a:pt x="2983204" y="0"/>
                  </a:moveTo>
                  <a:lnTo>
                    <a:pt x="0" y="0"/>
                  </a:lnTo>
                  <a:lnTo>
                    <a:pt x="0" y="13804"/>
                  </a:lnTo>
                  <a:lnTo>
                    <a:pt x="2983204" y="13804"/>
                  </a:lnTo>
                  <a:lnTo>
                    <a:pt x="2983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9812" y="124261"/>
              <a:ext cx="1568767" cy="1054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6043" y="1650022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584361" y="1636305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20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20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20" h="227964">
                <a:moveTo>
                  <a:pt x="416623" y="119913"/>
                </a:moveTo>
                <a:lnTo>
                  <a:pt x="412165" y="97091"/>
                </a:lnTo>
                <a:lnTo>
                  <a:pt x="404279" y="85394"/>
                </a:lnTo>
                <a:lnTo>
                  <a:pt x="399999" y="79057"/>
                </a:lnTo>
                <a:lnTo>
                  <a:pt x="391820" y="73685"/>
                </a:lnTo>
                <a:lnTo>
                  <a:pt x="391820" y="119913"/>
                </a:lnTo>
                <a:lnTo>
                  <a:pt x="389242" y="133845"/>
                </a:lnTo>
                <a:lnTo>
                  <a:pt x="382308" y="144754"/>
                </a:lnTo>
                <a:lnTo>
                  <a:pt x="372160" y="151853"/>
                </a:lnTo>
                <a:lnTo>
                  <a:pt x="359981" y="154393"/>
                </a:lnTo>
                <a:lnTo>
                  <a:pt x="347776" y="151853"/>
                </a:lnTo>
                <a:lnTo>
                  <a:pt x="337629" y="144754"/>
                </a:lnTo>
                <a:lnTo>
                  <a:pt x="330682" y="133845"/>
                </a:lnTo>
                <a:lnTo>
                  <a:pt x="328117" y="119913"/>
                </a:lnTo>
                <a:lnTo>
                  <a:pt x="330682" y="105879"/>
                </a:lnTo>
                <a:lnTo>
                  <a:pt x="337629" y="94970"/>
                </a:lnTo>
                <a:lnTo>
                  <a:pt x="347776" y="87909"/>
                </a:lnTo>
                <a:lnTo>
                  <a:pt x="359981" y="85394"/>
                </a:lnTo>
                <a:lnTo>
                  <a:pt x="372160" y="87909"/>
                </a:lnTo>
                <a:lnTo>
                  <a:pt x="382308" y="94970"/>
                </a:lnTo>
                <a:lnTo>
                  <a:pt x="389242" y="105879"/>
                </a:lnTo>
                <a:lnTo>
                  <a:pt x="391820" y="119913"/>
                </a:lnTo>
                <a:lnTo>
                  <a:pt x="391820" y="73685"/>
                </a:lnTo>
                <a:lnTo>
                  <a:pt x="381990" y="67221"/>
                </a:lnTo>
                <a:lnTo>
                  <a:pt x="359981" y="62953"/>
                </a:lnTo>
                <a:lnTo>
                  <a:pt x="337947" y="67221"/>
                </a:lnTo>
                <a:lnTo>
                  <a:pt x="319925" y="79057"/>
                </a:lnTo>
                <a:lnTo>
                  <a:pt x="307771" y="97091"/>
                </a:lnTo>
                <a:lnTo>
                  <a:pt x="303314" y="119913"/>
                </a:lnTo>
                <a:lnTo>
                  <a:pt x="307771" y="142621"/>
                </a:lnTo>
                <a:lnTo>
                  <a:pt x="319925" y="160642"/>
                </a:lnTo>
                <a:lnTo>
                  <a:pt x="337947" y="172516"/>
                </a:lnTo>
                <a:lnTo>
                  <a:pt x="359981" y="176796"/>
                </a:lnTo>
                <a:lnTo>
                  <a:pt x="381990" y="172516"/>
                </a:lnTo>
                <a:lnTo>
                  <a:pt x="399999" y="160642"/>
                </a:lnTo>
                <a:lnTo>
                  <a:pt x="404215" y="154393"/>
                </a:lnTo>
                <a:lnTo>
                  <a:pt x="412165" y="142621"/>
                </a:lnTo>
                <a:lnTo>
                  <a:pt x="416623" y="119913"/>
                </a:lnTo>
                <a:close/>
              </a:path>
              <a:path w="693420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20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20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152939" y="1558899"/>
            <a:ext cx="329565" cy="332105"/>
            <a:chOff x="2152939" y="1558899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2152939" y="1558899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4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2258" y="1628914"/>
              <a:ext cx="190209" cy="191731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91536" y="91537"/>
            <a:ext cx="446405" cy="447040"/>
            <a:chOff x="91536" y="91537"/>
            <a:chExt cx="446405" cy="447040"/>
          </a:xfrm>
        </p:grpSpPr>
        <p:sp>
          <p:nvSpPr>
            <p:cNvPr id="8" name="object 8" descr=""/>
            <p:cNvSpPr/>
            <p:nvPr/>
          </p:nvSpPr>
          <p:spPr>
            <a:xfrm>
              <a:off x="91536" y="91537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40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33"/>
                  </a:lnTo>
                  <a:lnTo>
                    <a:pt x="288476" y="381330"/>
                  </a:lnTo>
                  <a:close/>
                </a:path>
                <a:path w="446405" h="447040">
                  <a:moveTo>
                    <a:pt x="380992" y="64973"/>
                  </a:moveTo>
                  <a:lnTo>
                    <a:pt x="65307" y="64973"/>
                  </a:lnTo>
                  <a:lnTo>
                    <a:pt x="65307" y="157822"/>
                  </a:lnTo>
                  <a:lnTo>
                    <a:pt x="0" y="223507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9" y="352475"/>
                  </a:lnTo>
                  <a:lnTo>
                    <a:pt x="172933" y="342348"/>
                  </a:lnTo>
                  <a:lnTo>
                    <a:pt x="131925" y="314723"/>
                  </a:lnTo>
                  <a:lnTo>
                    <a:pt x="104285" y="273732"/>
                  </a:lnTo>
                  <a:lnTo>
                    <a:pt x="94151" y="223507"/>
                  </a:lnTo>
                  <a:lnTo>
                    <a:pt x="104285" y="173269"/>
                  </a:lnTo>
                  <a:lnTo>
                    <a:pt x="131925" y="132260"/>
                  </a:lnTo>
                  <a:lnTo>
                    <a:pt x="172933" y="104621"/>
                  </a:lnTo>
                  <a:lnTo>
                    <a:pt x="223169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6405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0" y="104621"/>
                  </a:lnTo>
                  <a:lnTo>
                    <a:pt x="314660" y="132260"/>
                  </a:lnTo>
                  <a:lnTo>
                    <a:pt x="342077" y="173060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2"/>
                  </a:lnTo>
                  <a:lnTo>
                    <a:pt x="314393" y="314723"/>
                  </a:lnTo>
                  <a:lnTo>
                    <a:pt x="273398" y="342348"/>
                  </a:lnTo>
                  <a:lnTo>
                    <a:pt x="223169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6405" h="447040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973"/>
                  </a:lnTo>
                  <a:lnTo>
                    <a:pt x="287807" y="6497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777" y="250360"/>
              <a:ext cx="164138" cy="122694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592913" y="91537"/>
            <a:ext cx="447040" cy="447040"/>
            <a:chOff x="592913" y="91537"/>
            <a:chExt cx="447040" cy="447040"/>
          </a:xfrm>
        </p:grpSpPr>
        <p:sp>
          <p:nvSpPr>
            <p:cNvPr id="11" name="object 11" descr=""/>
            <p:cNvSpPr/>
            <p:nvPr/>
          </p:nvSpPr>
          <p:spPr>
            <a:xfrm>
              <a:off x="592913" y="915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33"/>
                  </a:lnTo>
                  <a:lnTo>
                    <a:pt x="288810" y="381330"/>
                  </a:lnTo>
                  <a:close/>
                </a:path>
                <a:path w="447040" h="447040">
                  <a:moveTo>
                    <a:pt x="380992" y="64973"/>
                  </a:moveTo>
                  <a:lnTo>
                    <a:pt x="65344" y="64973"/>
                  </a:lnTo>
                  <a:lnTo>
                    <a:pt x="65344" y="157822"/>
                  </a:lnTo>
                  <a:lnTo>
                    <a:pt x="0" y="223507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8" y="352475"/>
                  </a:lnTo>
                  <a:lnTo>
                    <a:pt x="172939" y="342348"/>
                  </a:lnTo>
                  <a:lnTo>
                    <a:pt x="131944" y="314723"/>
                  </a:lnTo>
                  <a:lnTo>
                    <a:pt x="104316" y="273732"/>
                  </a:lnTo>
                  <a:lnTo>
                    <a:pt x="94188" y="223507"/>
                  </a:lnTo>
                  <a:lnTo>
                    <a:pt x="104316" y="173269"/>
                  </a:lnTo>
                  <a:lnTo>
                    <a:pt x="131944" y="132260"/>
                  </a:lnTo>
                  <a:lnTo>
                    <a:pt x="172939" y="104621"/>
                  </a:lnTo>
                  <a:lnTo>
                    <a:pt x="223168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7040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5" y="104621"/>
                  </a:lnTo>
                  <a:lnTo>
                    <a:pt x="314702" y="132260"/>
                  </a:lnTo>
                  <a:lnTo>
                    <a:pt x="342218" y="173060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2"/>
                  </a:lnTo>
                  <a:lnTo>
                    <a:pt x="314560" y="314723"/>
                  </a:lnTo>
                  <a:lnTo>
                    <a:pt x="273450" y="342348"/>
                  </a:lnTo>
                  <a:lnTo>
                    <a:pt x="223168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7040" h="447040">
                  <a:moveTo>
                    <a:pt x="223168" y="0"/>
                  </a:moveTo>
                  <a:lnTo>
                    <a:pt x="205587" y="17881"/>
                  </a:lnTo>
                  <a:lnTo>
                    <a:pt x="172096" y="51409"/>
                  </a:lnTo>
                  <a:lnTo>
                    <a:pt x="157861" y="64973"/>
                  </a:lnTo>
                  <a:lnTo>
                    <a:pt x="287844" y="6497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191" y="250360"/>
              <a:ext cx="164435" cy="122694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91536" y="593203"/>
            <a:ext cx="446405" cy="446405"/>
            <a:chOff x="91536" y="593203"/>
            <a:chExt cx="446405" cy="446405"/>
          </a:xfrm>
        </p:grpSpPr>
        <p:sp>
          <p:nvSpPr>
            <p:cNvPr id="14" name="object 14" descr=""/>
            <p:cNvSpPr/>
            <p:nvPr/>
          </p:nvSpPr>
          <p:spPr>
            <a:xfrm>
              <a:off x="91536" y="593203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5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41"/>
                  </a:lnTo>
                  <a:lnTo>
                    <a:pt x="288476" y="380987"/>
                  </a:lnTo>
                  <a:close/>
                </a:path>
                <a:path w="446405" h="446405">
                  <a:moveTo>
                    <a:pt x="380992" y="64681"/>
                  </a:moveTo>
                  <a:lnTo>
                    <a:pt x="65307" y="64681"/>
                  </a:lnTo>
                  <a:lnTo>
                    <a:pt x="65307" y="157861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07"/>
                  </a:lnTo>
                  <a:lnTo>
                    <a:pt x="131925" y="314563"/>
                  </a:lnTo>
                  <a:lnTo>
                    <a:pt x="104285" y="273450"/>
                  </a:lnTo>
                  <a:lnTo>
                    <a:pt x="94151" y="223164"/>
                  </a:lnTo>
                  <a:lnTo>
                    <a:pt x="104285" y="172937"/>
                  </a:lnTo>
                  <a:lnTo>
                    <a:pt x="131925" y="131941"/>
                  </a:lnTo>
                  <a:lnTo>
                    <a:pt x="172933" y="104312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6405" h="446405">
                  <a:moveTo>
                    <a:pt x="380992" y="94183"/>
                  </a:moveTo>
                  <a:lnTo>
                    <a:pt x="223169" y="94183"/>
                  </a:lnTo>
                  <a:lnTo>
                    <a:pt x="273406" y="104312"/>
                  </a:lnTo>
                  <a:lnTo>
                    <a:pt x="314421" y="131941"/>
                  </a:lnTo>
                  <a:lnTo>
                    <a:pt x="342021" y="172798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450"/>
                  </a:lnTo>
                  <a:lnTo>
                    <a:pt x="314393" y="314563"/>
                  </a:lnTo>
                  <a:lnTo>
                    <a:pt x="273398" y="342307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6405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409"/>
                  </a:lnTo>
                  <a:lnTo>
                    <a:pt x="157823" y="64681"/>
                  </a:lnTo>
                  <a:lnTo>
                    <a:pt x="287807" y="6468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777" y="751690"/>
              <a:ext cx="164138" cy="122694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592913" y="593203"/>
            <a:ext cx="447040" cy="446405"/>
            <a:chOff x="592913" y="593203"/>
            <a:chExt cx="447040" cy="446405"/>
          </a:xfrm>
        </p:grpSpPr>
        <p:sp>
          <p:nvSpPr>
            <p:cNvPr id="17" name="object 17" descr=""/>
            <p:cNvSpPr/>
            <p:nvPr/>
          </p:nvSpPr>
          <p:spPr>
            <a:xfrm>
              <a:off x="592913" y="593203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2937"/>
                  </a:lnTo>
                  <a:lnTo>
                    <a:pt x="131944" y="131941"/>
                  </a:lnTo>
                  <a:lnTo>
                    <a:pt x="172939" y="104312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410" y="104312"/>
                  </a:lnTo>
                  <a:lnTo>
                    <a:pt x="314462" y="131941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576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191" y="751690"/>
              <a:ext cx="164435" cy="122694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91536" y="1094572"/>
            <a:ext cx="446405" cy="447040"/>
            <a:chOff x="91536" y="1094572"/>
            <a:chExt cx="446405" cy="447040"/>
          </a:xfrm>
        </p:grpSpPr>
        <p:sp>
          <p:nvSpPr>
            <p:cNvPr id="20" name="object 20" descr=""/>
            <p:cNvSpPr/>
            <p:nvPr/>
          </p:nvSpPr>
          <p:spPr>
            <a:xfrm>
              <a:off x="91536" y="1094572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40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33"/>
                  </a:lnTo>
                  <a:lnTo>
                    <a:pt x="288476" y="381330"/>
                  </a:lnTo>
                  <a:close/>
                </a:path>
                <a:path w="446405" h="447040">
                  <a:moveTo>
                    <a:pt x="380992" y="64973"/>
                  </a:moveTo>
                  <a:lnTo>
                    <a:pt x="65307" y="64973"/>
                  </a:lnTo>
                  <a:lnTo>
                    <a:pt x="65307" y="157822"/>
                  </a:lnTo>
                  <a:lnTo>
                    <a:pt x="0" y="223507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9" y="352475"/>
                  </a:lnTo>
                  <a:lnTo>
                    <a:pt x="172933" y="342348"/>
                  </a:lnTo>
                  <a:lnTo>
                    <a:pt x="131925" y="314723"/>
                  </a:lnTo>
                  <a:lnTo>
                    <a:pt x="104285" y="273732"/>
                  </a:lnTo>
                  <a:lnTo>
                    <a:pt x="94151" y="223507"/>
                  </a:lnTo>
                  <a:lnTo>
                    <a:pt x="104285" y="173269"/>
                  </a:lnTo>
                  <a:lnTo>
                    <a:pt x="131925" y="132260"/>
                  </a:lnTo>
                  <a:lnTo>
                    <a:pt x="172933" y="104621"/>
                  </a:lnTo>
                  <a:lnTo>
                    <a:pt x="223169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6405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0" y="104621"/>
                  </a:lnTo>
                  <a:lnTo>
                    <a:pt x="314660" y="132260"/>
                  </a:lnTo>
                  <a:lnTo>
                    <a:pt x="342077" y="173060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2"/>
                  </a:lnTo>
                  <a:lnTo>
                    <a:pt x="314393" y="314723"/>
                  </a:lnTo>
                  <a:lnTo>
                    <a:pt x="273398" y="342348"/>
                  </a:lnTo>
                  <a:lnTo>
                    <a:pt x="223169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6405" h="447040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973"/>
                  </a:lnTo>
                  <a:lnTo>
                    <a:pt x="287807" y="6497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777" y="1253393"/>
              <a:ext cx="164138" cy="122694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592913" y="1094572"/>
            <a:ext cx="447040" cy="447040"/>
            <a:chOff x="592913" y="1094572"/>
            <a:chExt cx="447040" cy="447040"/>
          </a:xfrm>
        </p:grpSpPr>
        <p:sp>
          <p:nvSpPr>
            <p:cNvPr id="23" name="object 23" descr=""/>
            <p:cNvSpPr/>
            <p:nvPr/>
          </p:nvSpPr>
          <p:spPr>
            <a:xfrm>
              <a:off x="592913" y="1094572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33"/>
                  </a:lnTo>
                  <a:lnTo>
                    <a:pt x="288810" y="381330"/>
                  </a:lnTo>
                  <a:close/>
                </a:path>
                <a:path w="447040" h="447040">
                  <a:moveTo>
                    <a:pt x="380992" y="64973"/>
                  </a:moveTo>
                  <a:lnTo>
                    <a:pt x="65344" y="64973"/>
                  </a:lnTo>
                  <a:lnTo>
                    <a:pt x="65344" y="157822"/>
                  </a:lnTo>
                  <a:lnTo>
                    <a:pt x="0" y="223507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8" y="352475"/>
                  </a:lnTo>
                  <a:lnTo>
                    <a:pt x="172939" y="342348"/>
                  </a:lnTo>
                  <a:lnTo>
                    <a:pt x="131944" y="314723"/>
                  </a:lnTo>
                  <a:lnTo>
                    <a:pt x="104316" y="273732"/>
                  </a:lnTo>
                  <a:lnTo>
                    <a:pt x="94188" y="223507"/>
                  </a:lnTo>
                  <a:lnTo>
                    <a:pt x="104316" y="173269"/>
                  </a:lnTo>
                  <a:lnTo>
                    <a:pt x="131944" y="132260"/>
                  </a:lnTo>
                  <a:lnTo>
                    <a:pt x="172939" y="104621"/>
                  </a:lnTo>
                  <a:lnTo>
                    <a:pt x="223168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7040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5" y="104621"/>
                  </a:lnTo>
                  <a:lnTo>
                    <a:pt x="314702" y="132260"/>
                  </a:lnTo>
                  <a:lnTo>
                    <a:pt x="342218" y="173060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2"/>
                  </a:lnTo>
                  <a:lnTo>
                    <a:pt x="314560" y="314723"/>
                  </a:lnTo>
                  <a:lnTo>
                    <a:pt x="273450" y="342348"/>
                  </a:lnTo>
                  <a:lnTo>
                    <a:pt x="223168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7040" h="447040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973"/>
                  </a:lnTo>
                  <a:lnTo>
                    <a:pt x="287844" y="6497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191" y="1253393"/>
              <a:ext cx="164435" cy="122694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91536" y="1596237"/>
            <a:ext cx="446405" cy="446405"/>
            <a:chOff x="91536" y="1596237"/>
            <a:chExt cx="446405" cy="446405"/>
          </a:xfrm>
        </p:grpSpPr>
        <p:sp>
          <p:nvSpPr>
            <p:cNvPr id="26" name="object 26" descr=""/>
            <p:cNvSpPr/>
            <p:nvPr/>
          </p:nvSpPr>
          <p:spPr>
            <a:xfrm>
              <a:off x="91536" y="1596237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5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41"/>
                  </a:lnTo>
                  <a:lnTo>
                    <a:pt x="288476" y="380987"/>
                  </a:lnTo>
                  <a:close/>
                </a:path>
                <a:path w="446405" h="446405">
                  <a:moveTo>
                    <a:pt x="380992" y="64681"/>
                  </a:moveTo>
                  <a:lnTo>
                    <a:pt x="65307" y="64681"/>
                  </a:lnTo>
                  <a:lnTo>
                    <a:pt x="65307" y="157861"/>
                  </a:lnTo>
                  <a:lnTo>
                    <a:pt x="0" y="223164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07"/>
                  </a:lnTo>
                  <a:lnTo>
                    <a:pt x="131925" y="314563"/>
                  </a:lnTo>
                  <a:lnTo>
                    <a:pt x="104285" y="273450"/>
                  </a:lnTo>
                  <a:lnTo>
                    <a:pt x="94151" y="223164"/>
                  </a:lnTo>
                  <a:lnTo>
                    <a:pt x="104285" y="173076"/>
                  </a:lnTo>
                  <a:lnTo>
                    <a:pt x="131925" y="132065"/>
                  </a:lnTo>
                  <a:lnTo>
                    <a:pt x="172933" y="104358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6405" h="446405">
                  <a:moveTo>
                    <a:pt x="380992" y="94183"/>
                  </a:moveTo>
                  <a:lnTo>
                    <a:pt x="223169" y="94183"/>
                  </a:lnTo>
                  <a:lnTo>
                    <a:pt x="273654" y="104358"/>
                  </a:lnTo>
                  <a:lnTo>
                    <a:pt x="273475" y="104358"/>
                  </a:lnTo>
                  <a:lnTo>
                    <a:pt x="314393" y="131900"/>
                  </a:lnTo>
                  <a:lnTo>
                    <a:pt x="342021" y="172798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450"/>
                  </a:lnTo>
                  <a:lnTo>
                    <a:pt x="314393" y="314563"/>
                  </a:lnTo>
                  <a:lnTo>
                    <a:pt x="273398" y="342307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6405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681"/>
                  </a:lnTo>
                  <a:lnTo>
                    <a:pt x="287807" y="6468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777" y="1754720"/>
              <a:ext cx="164138" cy="122694"/>
            </a:xfrm>
            <a:prstGeom prst="rect">
              <a:avLst/>
            </a:prstGeom>
          </p:spPr>
        </p:pic>
      </p:grpSp>
      <p:grpSp>
        <p:nvGrpSpPr>
          <p:cNvPr id="28" name="object 28" descr=""/>
          <p:cNvGrpSpPr/>
          <p:nvPr/>
        </p:nvGrpSpPr>
        <p:grpSpPr>
          <a:xfrm>
            <a:off x="592913" y="1596237"/>
            <a:ext cx="447040" cy="446405"/>
            <a:chOff x="592913" y="1596237"/>
            <a:chExt cx="447040" cy="446405"/>
          </a:xfrm>
        </p:grpSpPr>
        <p:sp>
          <p:nvSpPr>
            <p:cNvPr id="29" name="object 29" descr=""/>
            <p:cNvSpPr/>
            <p:nvPr/>
          </p:nvSpPr>
          <p:spPr>
            <a:xfrm>
              <a:off x="592913" y="1596237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3076"/>
                  </a:lnTo>
                  <a:lnTo>
                    <a:pt x="131944" y="132065"/>
                  </a:lnTo>
                  <a:lnTo>
                    <a:pt x="172939" y="104358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659" y="104358"/>
                  </a:lnTo>
                  <a:lnTo>
                    <a:pt x="273479" y="104358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191" y="1754720"/>
              <a:ext cx="164435" cy="122694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91536" y="2097938"/>
            <a:ext cx="446405" cy="446405"/>
            <a:chOff x="91536" y="2097938"/>
            <a:chExt cx="446405" cy="446405"/>
          </a:xfrm>
        </p:grpSpPr>
        <p:sp>
          <p:nvSpPr>
            <p:cNvPr id="32" name="object 32" descr=""/>
            <p:cNvSpPr/>
            <p:nvPr/>
          </p:nvSpPr>
          <p:spPr>
            <a:xfrm>
              <a:off x="91536" y="2097938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5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03"/>
                  </a:lnTo>
                  <a:lnTo>
                    <a:pt x="288476" y="380987"/>
                  </a:lnTo>
                  <a:close/>
                </a:path>
                <a:path w="446405" h="446405">
                  <a:moveTo>
                    <a:pt x="380992" y="64643"/>
                  </a:moveTo>
                  <a:lnTo>
                    <a:pt x="65307" y="64643"/>
                  </a:lnTo>
                  <a:lnTo>
                    <a:pt x="65307" y="157492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9" y="352145"/>
                  </a:lnTo>
                  <a:lnTo>
                    <a:pt x="172933" y="342018"/>
                  </a:lnTo>
                  <a:lnTo>
                    <a:pt x="131925" y="314391"/>
                  </a:lnTo>
                  <a:lnTo>
                    <a:pt x="104285" y="273396"/>
                  </a:lnTo>
                  <a:lnTo>
                    <a:pt x="94151" y="223164"/>
                  </a:lnTo>
                  <a:lnTo>
                    <a:pt x="104285" y="172931"/>
                  </a:lnTo>
                  <a:lnTo>
                    <a:pt x="131925" y="131922"/>
                  </a:lnTo>
                  <a:lnTo>
                    <a:pt x="172933" y="104279"/>
                  </a:lnTo>
                  <a:lnTo>
                    <a:pt x="223169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6405" h="446405">
                  <a:moveTo>
                    <a:pt x="380992" y="94145"/>
                  </a:moveTo>
                  <a:lnTo>
                    <a:pt x="223169" y="94145"/>
                  </a:lnTo>
                  <a:lnTo>
                    <a:pt x="273664" y="104279"/>
                  </a:lnTo>
                  <a:lnTo>
                    <a:pt x="273477" y="104279"/>
                  </a:lnTo>
                  <a:lnTo>
                    <a:pt x="314393" y="131752"/>
                  </a:lnTo>
                  <a:lnTo>
                    <a:pt x="342021" y="172647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396"/>
                  </a:lnTo>
                  <a:lnTo>
                    <a:pt x="314393" y="314391"/>
                  </a:lnTo>
                  <a:lnTo>
                    <a:pt x="273398" y="342018"/>
                  </a:lnTo>
                  <a:lnTo>
                    <a:pt x="223169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492"/>
                  </a:lnTo>
                  <a:lnTo>
                    <a:pt x="380992" y="94145"/>
                  </a:lnTo>
                  <a:close/>
                </a:path>
                <a:path w="446405" h="446405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066"/>
                  </a:lnTo>
                  <a:lnTo>
                    <a:pt x="157823" y="64643"/>
                  </a:lnTo>
                  <a:lnTo>
                    <a:pt x="287807" y="6464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777" y="2256421"/>
              <a:ext cx="164138" cy="122694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592913" y="2097938"/>
            <a:ext cx="447040" cy="446405"/>
            <a:chOff x="592913" y="2097938"/>
            <a:chExt cx="447040" cy="446405"/>
          </a:xfrm>
        </p:grpSpPr>
        <p:sp>
          <p:nvSpPr>
            <p:cNvPr id="35" name="object 35" descr=""/>
            <p:cNvSpPr/>
            <p:nvPr/>
          </p:nvSpPr>
          <p:spPr>
            <a:xfrm>
              <a:off x="592913" y="2097938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49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5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492"/>
                  </a:lnTo>
                  <a:lnTo>
                    <a:pt x="380992" y="94145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191" y="2256421"/>
              <a:ext cx="164435" cy="122694"/>
            </a:xfrm>
            <a:prstGeom prst="rect">
              <a:avLst/>
            </a:prstGeom>
          </p:spPr>
        </p:pic>
      </p:grpSp>
      <p:grpSp>
        <p:nvGrpSpPr>
          <p:cNvPr id="37" name="object 37" descr=""/>
          <p:cNvGrpSpPr/>
          <p:nvPr/>
        </p:nvGrpSpPr>
        <p:grpSpPr>
          <a:xfrm>
            <a:off x="91536" y="2599270"/>
            <a:ext cx="446405" cy="447040"/>
            <a:chOff x="91536" y="2599270"/>
            <a:chExt cx="446405" cy="447040"/>
          </a:xfrm>
        </p:grpSpPr>
        <p:sp>
          <p:nvSpPr>
            <p:cNvPr id="38" name="object 38" descr=""/>
            <p:cNvSpPr/>
            <p:nvPr/>
          </p:nvSpPr>
          <p:spPr>
            <a:xfrm>
              <a:off x="91536" y="2599270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39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71"/>
                  </a:lnTo>
                  <a:lnTo>
                    <a:pt x="288476" y="381330"/>
                  </a:lnTo>
                  <a:close/>
                </a:path>
                <a:path w="446405" h="447039">
                  <a:moveTo>
                    <a:pt x="380992" y="64681"/>
                  </a:moveTo>
                  <a:lnTo>
                    <a:pt x="65307" y="64681"/>
                  </a:lnTo>
                  <a:lnTo>
                    <a:pt x="65307" y="157861"/>
                  </a:lnTo>
                  <a:lnTo>
                    <a:pt x="0" y="223507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59"/>
                  </a:lnTo>
                  <a:lnTo>
                    <a:pt x="131925" y="314729"/>
                  </a:lnTo>
                  <a:lnTo>
                    <a:pt x="104285" y="273734"/>
                  </a:lnTo>
                  <a:lnTo>
                    <a:pt x="94151" y="223507"/>
                  </a:lnTo>
                  <a:lnTo>
                    <a:pt x="104285" y="173221"/>
                  </a:lnTo>
                  <a:lnTo>
                    <a:pt x="131925" y="132108"/>
                  </a:lnTo>
                  <a:lnTo>
                    <a:pt x="172933" y="104363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6405" h="447039">
                  <a:moveTo>
                    <a:pt x="380992" y="94183"/>
                  </a:moveTo>
                  <a:lnTo>
                    <a:pt x="223169" y="94183"/>
                  </a:lnTo>
                  <a:lnTo>
                    <a:pt x="273680" y="104363"/>
                  </a:lnTo>
                  <a:lnTo>
                    <a:pt x="273483" y="104363"/>
                  </a:lnTo>
                  <a:lnTo>
                    <a:pt x="314393" y="131900"/>
                  </a:lnTo>
                  <a:lnTo>
                    <a:pt x="342021" y="172798"/>
                  </a:lnTo>
                  <a:lnTo>
                    <a:pt x="352149" y="222834"/>
                  </a:lnTo>
                  <a:lnTo>
                    <a:pt x="352149" y="223507"/>
                  </a:lnTo>
                  <a:lnTo>
                    <a:pt x="342021" y="273734"/>
                  </a:lnTo>
                  <a:lnTo>
                    <a:pt x="314393" y="314729"/>
                  </a:lnTo>
                  <a:lnTo>
                    <a:pt x="273398" y="342359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7039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681"/>
                  </a:lnTo>
                  <a:lnTo>
                    <a:pt x="287807" y="6468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777" y="2757754"/>
              <a:ext cx="164138" cy="122694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592913" y="2599270"/>
            <a:ext cx="447040" cy="447040"/>
            <a:chOff x="592913" y="2599270"/>
            <a:chExt cx="447040" cy="447040"/>
          </a:xfrm>
        </p:grpSpPr>
        <p:sp>
          <p:nvSpPr>
            <p:cNvPr id="41" name="object 41" descr=""/>
            <p:cNvSpPr/>
            <p:nvPr/>
          </p:nvSpPr>
          <p:spPr>
            <a:xfrm>
              <a:off x="592913" y="2599270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85" y="104363"/>
                  </a:lnTo>
                  <a:lnTo>
                    <a:pt x="273487" y="104363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191" y="2757754"/>
              <a:ext cx="164435" cy="122694"/>
            </a:xfrm>
            <a:prstGeom prst="rect">
              <a:avLst/>
            </a:prstGeom>
          </p:spPr>
        </p:pic>
      </p:grpSp>
      <p:grpSp>
        <p:nvGrpSpPr>
          <p:cNvPr id="43" name="object 43" descr=""/>
          <p:cNvGrpSpPr/>
          <p:nvPr/>
        </p:nvGrpSpPr>
        <p:grpSpPr>
          <a:xfrm>
            <a:off x="91536" y="3100971"/>
            <a:ext cx="446405" cy="446405"/>
            <a:chOff x="91536" y="3100971"/>
            <a:chExt cx="446405" cy="446405"/>
          </a:xfrm>
        </p:grpSpPr>
        <p:sp>
          <p:nvSpPr>
            <p:cNvPr id="44" name="object 44" descr=""/>
            <p:cNvSpPr/>
            <p:nvPr/>
          </p:nvSpPr>
          <p:spPr>
            <a:xfrm>
              <a:off x="91536" y="3100971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4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03"/>
                  </a:lnTo>
                  <a:lnTo>
                    <a:pt x="288476" y="380987"/>
                  </a:lnTo>
                  <a:close/>
                </a:path>
                <a:path w="446405" h="446404">
                  <a:moveTo>
                    <a:pt x="380992" y="64643"/>
                  </a:moveTo>
                  <a:lnTo>
                    <a:pt x="65307" y="64643"/>
                  </a:lnTo>
                  <a:lnTo>
                    <a:pt x="65307" y="157822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9" y="352145"/>
                  </a:lnTo>
                  <a:lnTo>
                    <a:pt x="172933" y="342018"/>
                  </a:lnTo>
                  <a:lnTo>
                    <a:pt x="131925" y="314391"/>
                  </a:lnTo>
                  <a:lnTo>
                    <a:pt x="104285" y="273396"/>
                  </a:lnTo>
                  <a:lnTo>
                    <a:pt x="94151" y="223164"/>
                  </a:lnTo>
                  <a:lnTo>
                    <a:pt x="104285" y="172931"/>
                  </a:lnTo>
                  <a:lnTo>
                    <a:pt x="131925" y="131922"/>
                  </a:lnTo>
                  <a:lnTo>
                    <a:pt x="172933" y="104279"/>
                  </a:lnTo>
                  <a:lnTo>
                    <a:pt x="223169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6405" h="446404">
                  <a:moveTo>
                    <a:pt x="380992" y="94145"/>
                  </a:moveTo>
                  <a:lnTo>
                    <a:pt x="223169" y="94145"/>
                  </a:lnTo>
                  <a:lnTo>
                    <a:pt x="273664" y="104279"/>
                  </a:lnTo>
                  <a:lnTo>
                    <a:pt x="273477" y="104279"/>
                  </a:lnTo>
                  <a:lnTo>
                    <a:pt x="314393" y="131752"/>
                  </a:lnTo>
                  <a:lnTo>
                    <a:pt x="342021" y="172647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396"/>
                  </a:lnTo>
                  <a:lnTo>
                    <a:pt x="314393" y="314391"/>
                  </a:lnTo>
                  <a:lnTo>
                    <a:pt x="273398" y="342018"/>
                  </a:lnTo>
                  <a:lnTo>
                    <a:pt x="223169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6405" h="446404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066"/>
                  </a:lnTo>
                  <a:lnTo>
                    <a:pt x="157823" y="64643"/>
                  </a:lnTo>
                  <a:lnTo>
                    <a:pt x="287807" y="6464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2777" y="3259455"/>
              <a:ext cx="164138" cy="122694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592913" y="3100971"/>
            <a:ext cx="447040" cy="446405"/>
            <a:chOff x="592913" y="3100971"/>
            <a:chExt cx="447040" cy="446405"/>
          </a:xfrm>
        </p:grpSpPr>
        <p:sp>
          <p:nvSpPr>
            <p:cNvPr id="47" name="object 47" descr=""/>
            <p:cNvSpPr/>
            <p:nvPr/>
          </p:nvSpPr>
          <p:spPr>
            <a:xfrm>
              <a:off x="592913" y="3100971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4191" y="3259455"/>
              <a:ext cx="164435" cy="122694"/>
            </a:xfrm>
            <a:prstGeom prst="rect">
              <a:avLst/>
            </a:prstGeom>
          </p:spPr>
        </p:pic>
      </p:grpSp>
      <p:grpSp>
        <p:nvGrpSpPr>
          <p:cNvPr id="49" name="object 49" descr=""/>
          <p:cNvGrpSpPr/>
          <p:nvPr/>
        </p:nvGrpSpPr>
        <p:grpSpPr>
          <a:xfrm>
            <a:off x="91536" y="3602304"/>
            <a:ext cx="446405" cy="447040"/>
            <a:chOff x="91536" y="3602304"/>
            <a:chExt cx="446405" cy="447040"/>
          </a:xfrm>
        </p:grpSpPr>
        <p:sp>
          <p:nvSpPr>
            <p:cNvPr id="50" name="object 50" descr=""/>
            <p:cNvSpPr/>
            <p:nvPr/>
          </p:nvSpPr>
          <p:spPr>
            <a:xfrm>
              <a:off x="91536" y="3602304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39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71"/>
                  </a:lnTo>
                  <a:lnTo>
                    <a:pt x="288476" y="381330"/>
                  </a:lnTo>
                  <a:close/>
                </a:path>
                <a:path w="446405" h="447039">
                  <a:moveTo>
                    <a:pt x="380992" y="65011"/>
                  </a:moveTo>
                  <a:lnTo>
                    <a:pt x="65307" y="65011"/>
                  </a:lnTo>
                  <a:lnTo>
                    <a:pt x="65307" y="157861"/>
                  </a:lnTo>
                  <a:lnTo>
                    <a:pt x="0" y="223507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59"/>
                  </a:lnTo>
                  <a:lnTo>
                    <a:pt x="131925" y="314729"/>
                  </a:lnTo>
                  <a:lnTo>
                    <a:pt x="104285" y="273734"/>
                  </a:lnTo>
                  <a:lnTo>
                    <a:pt x="94151" y="223507"/>
                  </a:lnTo>
                  <a:lnTo>
                    <a:pt x="104285" y="173221"/>
                  </a:lnTo>
                  <a:lnTo>
                    <a:pt x="131925" y="132108"/>
                  </a:lnTo>
                  <a:lnTo>
                    <a:pt x="172933" y="104363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6405" h="447039">
                  <a:moveTo>
                    <a:pt x="380992" y="94183"/>
                  </a:moveTo>
                  <a:lnTo>
                    <a:pt x="223169" y="94183"/>
                  </a:lnTo>
                  <a:lnTo>
                    <a:pt x="273655" y="104363"/>
                  </a:lnTo>
                  <a:lnTo>
                    <a:pt x="273475" y="104363"/>
                  </a:lnTo>
                  <a:lnTo>
                    <a:pt x="314393" y="131941"/>
                  </a:lnTo>
                  <a:lnTo>
                    <a:pt x="342021" y="172937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4"/>
                  </a:lnTo>
                  <a:lnTo>
                    <a:pt x="314393" y="314729"/>
                  </a:lnTo>
                  <a:lnTo>
                    <a:pt x="273398" y="342359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7039">
                  <a:moveTo>
                    <a:pt x="223169" y="0"/>
                  </a:moveTo>
                  <a:lnTo>
                    <a:pt x="171763" y="51409"/>
                  </a:lnTo>
                  <a:lnTo>
                    <a:pt x="157823" y="65011"/>
                  </a:lnTo>
                  <a:lnTo>
                    <a:pt x="287807" y="6501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777" y="3760825"/>
              <a:ext cx="164138" cy="122656"/>
            </a:xfrm>
            <a:prstGeom prst="rect">
              <a:avLst/>
            </a:prstGeom>
          </p:spPr>
        </p:pic>
      </p:grpSp>
      <p:grpSp>
        <p:nvGrpSpPr>
          <p:cNvPr id="52" name="object 52" descr=""/>
          <p:cNvGrpSpPr/>
          <p:nvPr/>
        </p:nvGrpSpPr>
        <p:grpSpPr>
          <a:xfrm>
            <a:off x="592913" y="3602304"/>
            <a:ext cx="447040" cy="447040"/>
            <a:chOff x="592913" y="3602304"/>
            <a:chExt cx="447040" cy="447040"/>
          </a:xfrm>
        </p:grpSpPr>
        <p:sp>
          <p:nvSpPr>
            <p:cNvPr id="53" name="object 53" descr=""/>
            <p:cNvSpPr/>
            <p:nvPr/>
          </p:nvSpPr>
          <p:spPr>
            <a:xfrm>
              <a:off x="592913" y="360230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191" y="3760825"/>
              <a:ext cx="164435" cy="122656"/>
            </a:xfrm>
            <a:prstGeom prst="rect">
              <a:avLst/>
            </a:prstGeom>
          </p:spPr>
        </p:pic>
      </p:grpSp>
      <p:grpSp>
        <p:nvGrpSpPr>
          <p:cNvPr id="55" name="object 55" descr=""/>
          <p:cNvGrpSpPr/>
          <p:nvPr/>
        </p:nvGrpSpPr>
        <p:grpSpPr>
          <a:xfrm>
            <a:off x="91536" y="4104004"/>
            <a:ext cx="446405" cy="446405"/>
            <a:chOff x="91536" y="4104004"/>
            <a:chExt cx="446405" cy="446405"/>
          </a:xfrm>
        </p:grpSpPr>
        <p:sp>
          <p:nvSpPr>
            <p:cNvPr id="56" name="object 56" descr=""/>
            <p:cNvSpPr/>
            <p:nvPr/>
          </p:nvSpPr>
          <p:spPr>
            <a:xfrm>
              <a:off x="91536" y="4104004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4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03"/>
                  </a:lnTo>
                  <a:lnTo>
                    <a:pt x="288476" y="380987"/>
                  </a:lnTo>
                  <a:close/>
                </a:path>
                <a:path w="446405" h="446404">
                  <a:moveTo>
                    <a:pt x="380992" y="64643"/>
                  </a:moveTo>
                  <a:lnTo>
                    <a:pt x="65307" y="64643"/>
                  </a:lnTo>
                  <a:lnTo>
                    <a:pt x="65307" y="157822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9" y="352145"/>
                  </a:lnTo>
                  <a:lnTo>
                    <a:pt x="172933" y="342018"/>
                  </a:lnTo>
                  <a:lnTo>
                    <a:pt x="131925" y="314391"/>
                  </a:lnTo>
                  <a:lnTo>
                    <a:pt x="104285" y="273396"/>
                  </a:lnTo>
                  <a:lnTo>
                    <a:pt x="94151" y="223164"/>
                  </a:lnTo>
                  <a:lnTo>
                    <a:pt x="104285" y="172931"/>
                  </a:lnTo>
                  <a:lnTo>
                    <a:pt x="131925" y="131922"/>
                  </a:lnTo>
                  <a:lnTo>
                    <a:pt x="172933" y="104279"/>
                  </a:lnTo>
                  <a:lnTo>
                    <a:pt x="223169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6405" h="446404">
                  <a:moveTo>
                    <a:pt x="380992" y="94145"/>
                  </a:moveTo>
                  <a:lnTo>
                    <a:pt x="223169" y="94145"/>
                  </a:lnTo>
                  <a:lnTo>
                    <a:pt x="273664" y="104279"/>
                  </a:lnTo>
                  <a:lnTo>
                    <a:pt x="273477" y="104279"/>
                  </a:lnTo>
                  <a:lnTo>
                    <a:pt x="314393" y="131752"/>
                  </a:lnTo>
                  <a:lnTo>
                    <a:pt x="342021" y="172647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396"/>
                  </a:lnTo>
                  <a:lnTo>
                    <a:pt x="314393" y="314391"/>
                  </a:lnTo>
                  <a:lnTo>
                    <a:pt x="273398" y="342018"/>
                  </a:lnTo>
                  <a:lnTo>
                    <a:pt x="223169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6405" h="446404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066"/>
                  </a:lnTo>
                  <a:lnTo>
                    <a:pt x="157823" y="64643"/>
                  </a:lnTo>
                  <a:lnTo>
                    <a:pt x="287807" y="6464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2777" y="4262500"/>
              <a:ext cx="164138" cy="122694"/>
            </a:xfrm>
            <a:prstGeom prst="rect">
              <a:avLst/>
            </a:prstGeom>
          </p:spPr>
        </p:pic>
      </p:grpSp>
      <p:grpSp>
        <p:nvGrpSpPr>
          <p:cNvPr id="58" name="object 58" descr=""/>
          <p:cNvGrpSpPr/>
          <p:nvPr/>
        </p:nvGrpSpPr>
        <p:grpSpPr>
          <a:xfrm>
            <a:off x="592913" y="4104004"/>
            <a:ext cx="447040" cy="446405"/>
            <a:chOff x="592913" y="4104004"/>
            <a:chExt cx="447040" cy="446405"/>
          </a:xfrm>
        </p:grpSpPr>
        <p:sp>
          <p:nvSpPr>
            <p:cNvPr id="59" name="object 59" descr=""/>
            <p:cNvSpPr/>
            <p:nvPr/>
          </p:nvSpPr>
          <p:spPr>
            <a:xfrm>
              <a:off x="592913" y="4104004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191" y="4262500"/>
              <a:ext cx="164435" cy="122694"/>
            </a:xfrm>
            <a:prstGeom prst="rect">
              <a:avLst/>
            </a:prstGeom>
          </p:spPr>
        </p:pic>
      </p:grpSp>
      <p:grpSp>
        <p:nvGrpSpPr>
          <p:cNvPr id="61" name="object 61" descr=""/>
          <p:cNvGrpSpPr/>
          <p:nvPr/>
        </p:nvGrpSpPr>
        <p:grpSpPr>
          <a:xfrm>
            <a:off x="91536" y="4605337"/>
            <a:ext cx="446405" cy="447040"/>
            <a:chOff x="91536" y="4605337"/>
            <a:chExt cx="446405" cy="447040"/>
          </a:xfrm>
        </p:grpSpPr>
        <p:sp>
          <p:nvSpPr>
            <p:cNvPr id="62" name="object 62" descr=""/>
            <p:cNvSpPr/>
            <p:nvPr/>
          </p:nvSpPr>
          <p:spPr>
            <a:xfrm>
              <a:off x="91536" y="4605337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39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71"/>
                  </a:lnTo>
                  <a:lnTo>
                    <a:pt x="288476" y="381330"/>
                  </a:lnTo>
                  <a:close/>
                </a:path>
                <a:path w="446405" h="447039">
                  <a:moveTo>
                    <a:pt x="380992" y="65011"/>
                  </a:moveTo>
                  <a:lnTo>
                    <a:pt x="65307" y="65011"/>
                  </a:lnTo>
                  <a:lnTo>
                    <a:pt x="65307" y="157861"/>
                  </a:lnTo>
                  <a:lnTo>
                    <a:pt x="0" y="223507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59"/>
                  </a:lnTo>
                  <a:lnTo>
                    <a:pt x="131925" y="314729"/>
                  </a:lnTo>
                  <a:lnTo>
                    <a:pt x="104285" y="273734"/>
                  </a:lnTo>
                  <a:lnTo>
                    <a:pt x="94151" y="223507"/>
                  </a:lnTo>
                  <a:lnTo>
                    <a:pt x="104285" y="173221"/>
                  </a:lnTo>
                  <a:lnTo>
                    <a:pt x="131925" y="132108"/>
                  </a:lnTo>
                  <a:lnTo>
                    <a:pt x="172933" y="104363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6405" h="447039">
                  <a:moveTo>
                    <a:pt x="380992" y="94183"/>
                  </a:moveTo>
                  <a:lnTo>
                    <a:pt x="223169" y="94183"/>
                  </a:lnTo>
                  <a:lnTo>
                    <a:pt x="273655" y="104363"/>
                  </a:lnTo>
                  <a:lnTo>
                    <a:pt x="273475" y="104363"/>
                  </a:lnTo>
                  <a:lnTo>
                    <a:pt x="314393" y="131941"/>
                  </a:lnTo>
                  <a:lnTo>
                    <a:pt x="342021" y="172937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4"/>
                  </a:lnTo>
                  <a:lnTo>
                    <a:pt x="314393" y="314729"/>
                  </a:lnTo>
                  <a:lnTo>
                    <a:pt x="273398" y="342359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7039">
                  <a:moveTo>
                    <a:pt x="223169" y="0"/>
                  </a:moveTo>
                  <a:lnTo>
                    <a:pt x="171763" y="51409"/>
                  </a:lnTo>
                  <a:lnTo>
                    <a:pt x="157823" y="65011"/>
                  </a:lnTo>
                  <a:lnTo>
                    <a:pt x="287807" y="6501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777" y="4763858"/>
              <a:ext cx="164138" cy="122656"/>
            </a:xfrm>
            <a:prstGeom prst="rect">
              <a:avLst/>
            </a:prstGeom>
          </p:spPr>
        </p:pic>
      </p:grpSp>
      <p:grpSp>
        <p:nvGrpSpPr>
          <p:cNvPr id="64" name="object 64" descr=""/>
          <p:cNvGrpSpPr/>
          <p:nvPr/>
        </p:nvGrpSpPr>
        <p:grpSpPr>
          <a:xfrm>
            <a:off x="592913" y="4605337"/>
            <a:ext cx="447040" cy="447040"/>
            <a:chOff x="592913" y="4605337"/>
            <a:chExt cx="447040" cy="447040"/>
          </a:xfrm>
        </p:grpSpPr>
        <p:sp>
          <p:nvSpPr>
            <p:cNvPr id="65" name="object 65" descr=""/>
            <p:cNvSpPr/>
            <p:nvPr/>
          </p:nvSpPr>
          <p:spPr>
            <a:xfrm>
              <a:off x="592913" y="46053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191" y="4763858"/>
              <a:ext cx="164435" cy="122656"/>
            </a:xfrm>
            <a:prstGeom prst="rect">
              <a:avLst/>
            </a:prstGeom>
          </p:spPr>
        </p:pic>
      </p:grpSp>
      <p:grpSp>
        <p:nvGrpSpPr>
          <p:cNvPr id="67" name="object 67" descr=""/>
          <p:cNvGrpSpPr/>
          <p:nvPr/>
        </p:nvGrpSpPr>
        <p:grpSpPr>
          <a:xfrm>
            <a:off x="1094625" y="91537"/>
            <a:ext cx="447040" cy="447040"/>
            <a:chOff x="1094625" y="91537"/>
            <a:chExt cx="447040" cy="447040"/>
          </a:xfrm>
        </p:grpSpPr>
        <p:sp>
          <p:nvSpPr>
            <p:cNvPr id="68" name="object 68" descr=""/>
            <p:cNvSpPr/>
            <p:nvPr/>
          </p:nvSpPr>
          <p:spPr>
            <a:xfrm>
              <a:off x="1094625" y="915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33"/>
                  </a:lnTo>
                  <a:lnTo>
                    <a:pt x="288810" y="381330"/>
                  </a:lnTo>
                  <a:close/>
                </a:path>
                <a:path w="447040" h="447040">
                  <a:moveTo>
                    <a:pt x="380992" y="64973"/>
                  </a:moveTo>
                  <a:lnTo>
                    <a:pt x="65344" y="64973"/>
                  </a:lnTo>
                  <a:lnTo>
                    <a:pt x="65344" y="157822"/>
                  </a:lnTo>
                  <a:lnTo>
                    <a:pt x="0" y="223507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8" y="352475"/>
                  </a:lnTo>
                  <a:lnTo>
                    <a:pt x="172939" y="342348"/>
                  </a:lnTo>
                  <a:lnTo>
                    <a:pt x="131944" y="314723"/>
                  </a:lnTo>
                  <a:lnTo>
                    <a:pt x="104316" y="273732"/>
                  </a:lnTo>
                  <a:lnTo>
                    <a:pt x="94188" y="223507"/>
                  </a:lnTo>
                  <a:lnTo>
                    <a:pt x="104316" y="173269"/>
                  </a:lnTo>
                  <a:lnTo>
                    <a:pt x="131944" y="132260"/>
                  </a:lnTo>
                  <a:lnTo>
                    <a:pt x="172939" y="104621"/>
                  </a:lnTo>
                  <a:lnTo>
                    <a:pt x="223168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7040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5" y="104621"/>
                  </a:lnTo>
                  <a:lnTo>
                    <a:pt x="314702" y="132260"/>
                  </a:lnTo>
                  <a:lnTo>
                    <a:pt x="342218" y="173060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2"/>
                  </a:lnTo>
                  <a:lnTo>
                    <a:pt x="314560" y="314723"/>
                  </a:lnTo>
                  <a:lnTo>
                    <a:pt x="273450" y="342348"/>
                  </a:lnTo>
                  <a:lnTo>
                    <a:pt x="223168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7040" h="447040">
                  <a:moveTo>
                    <a:pt x="223168" y="0"/>
                  </a:moveTo>
                  <a:lnTo>
                    <a:pt x="205587" y="17881"/>
                  </a:lnTo>
                  <a:lnTo>
                    <a:pt x="172096" y="51409"/>
                  </a:lnTo>
                  <a:lnTo>
                    <a:pt x="157861" y="64973"/>
                  </a:lnTo>
                  <a:lnTo>
                    <a:pt x="287844" y="6497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5903" y="250360"/>
              <a:ext cx="164429" cy="122694"/>
            </a:xfrm>
            <a:prstGeom prst="rect">
              <a:avLst/>
            </a:prstGeom>
          </p:spPr>
        </p:pic>
      </p:grpSp>
      <p:grpSp>
        <p:nvGrpSpPr>
          <p:cNvPr id="70" name="object 70" descr=""/>
          <p:cNvGrpSpPr/>
          <p:nvPr/>
        </p:nvGrpSpPr>
        <p:grpSpPr>
          <a:xfrm>
            <a:off x="1094625" y="593203"/>
            <a:ext cx="447040" cy="446405"/>
            <a:chOff x="1094625" y="593203"/>
            <a:chExt cx="447040" cy="446405"/>
          </a:xfrm>
        </p:grpSpPr>
        <p:sp>
          <p:nvSpPr>
            <p:cNvPr id="71" name="object 71" descr=""/>
            <p:cNvSpPr/>
            <p:nvPr/>
          </p:nvSpPr>
          <p:spPr>
            <a:xfrm>
              <a:off x="1094625" y="593203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2937"/>
                  </a:lnTo>
                  <a:lnTo>
                    <a:pt x="131944" y="131941"/>
                  </a:lnTo>
                  <a:lnTo>
                    <a:pt x="172939" y="104312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410" y="104312"/>
                  </a:lnTo>
                  <a:lnTo>
                    <a:pt x="314462" y="131941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576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5903" y="751690"/>
              <a:ext cx="164429" cy="122694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1094625" y="1094572"/>
            <a:ext cx="447040" cy="447040"/>
            <a:chOff x="1094625" y="1094572"/>
            <a:chExt cx="447040" cy="447040"/>
          </a:xfrm>
        </p:grpSpPr>
        <p:sp>
          <p:nvSpPr>
            <p:cNvPr id="74" name="object 74" descr=""/>
            <p:cNvSpPr/>
            <p:nvPr/>
          </p:nvSpPr>
          <p:spPr>
            <a:xfrm>
              <a:off x="1094625" y="1094572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33"/>
                  </a:lnTo>
                  <a:lnTo>
                    <a:pt x="288810" y="381330"/>
                  </a:lnTo>
                  <a:close/>
                </a:path>
                <a:path w="447040" h="447040">
                  <a:moveTo>
                    <a:pt x="380992" y="64973"/>
                  </a:moveTo>
                  <a:lnTo>
                    <a:pt x="65344" y="64973"/>
                  </a:lnTo>
                  <a:lnTo>
                    <a:pt x="65344" y="157822"/>
                  </a:lnTo>
                  <a:lnTo>
                    <a:pt x="0" y="223507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8" y="352475"/>
                  </a:lnTo>
                  <a:lnTo>
                    <a:pt x="172939" y="342348"/>
                  </a:lnTo>
                  <a:lnTo>
                    <a:pt x="131944" y="314723"/>
                  </a:lnTo>
                  <a:lnTo>
                    <a:pt x="104316" y="273732"/>
                  </a:lnTo>
                  <a:lnTo>
                    <a:pt x="94188" y="223507"/>
                  </a:lnTo>
                  <a:lnTo>
                    <a:pt x="104316" y="173269"/>
                  </a:lnTo>
                  <a:lnTo>
                    <a:pt x="131944" y="132260"/>
                  </a:lnTo>
                  <a:lnTo>
                    <a:pt x="172939" y="104621"/>
                  </a:lnTo>
                  <a:lnTo>
                    <a:pt x="223168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7040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5" y="104621"/>
                  </a:lnTo>
                  <a:lnTo>
                    <a:pt x="314702" y="132260"/>
                  </a:lnTo>
                  <a:lnTo>
                    <a:pt x="342218" y="173060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2"/>
                  </a:lnTo>
                  <a:lnTo>
                    <a:pt x="314560" y="314723"/>
                  </a:lnTo>
                  <a:lnTo>
                    <a:pt x="273450" y="342348"/>
                  </a:lnTo>
                  <a:lnTo>
                    <a:pt x="223168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7040" h="447040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973"/>
                  </a:lnTo>
                  <a:lnTo>
                    <a:pt x="287844" y="6497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5903" y="1253393"/>
              <a:ext cx="164429" cy="122694"/>
            </a:xfrm>
            <a:prstGeom prst="rect">
              <a:avLst/>
            </a:prstGeom>
          </p:spPr>
        </p:pic>
      </p:grpSp>
      <p:grpSp>
        <p:nvGrpSpPr>
          <p:cNvPr id="76" name="object 76" descr=""/>
          <p:cNvGrpSpPr/>
          <p:nvPr/>
        </p:nvGrpSpPr>
        <p:grpSpPr>
          <a:xfrm>
            <a:off x="1094625" y="1596237"/>
            <a:ext cx="447040" cy="446405"/>
            <a:chOff x="1094625" y="1596237"/>
            <a:chExt cx="447040" cy="446405"/>
          </a:xfrm>
        </p:grpSpPr>
        <p:sp>
          <p:nvSpPr>
            <p:cNvPr id="77" name="object 77" descr=""/>
            <p:cNvSpPr/>
            <p:nvPr/>
          </p:nvSpPr>
          <p:spPr>
            <a:xfrm>
              <a:off x="1094625" y="1596237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3076"/>
                  </a:lnTo>
                  <a:lnTo>
                    <a:pt x="131944" y="132065"/>
                  </a:lnTo>
                  <a:lnTo>
                    <a:pt x="172939" y="104358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659" y="104358"/>
                  </a:lnTo>
                  <a:lnTo>
                    <a:pt x="273479" y="104358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5903" y="1754720"/>
              <a:ext cx="164429" cy="122694"/>
            </a:xfrm>
            <a:prstGeom prst="rect">
              <a:avLst/>
            </a:prstGeom>
          </p:spPr>
        </p:pic>
      </p:grpSp>
      <p:grpSp>
        <p:nvGrpSpPr>
          <p:cNvPr id="79" name="object 79" descr=""/>
          <p:cNvGrpSpPr/>
          <p:nvPr/>
        </p:nvGrpSpPr>
        <p:grpSpPr>
          <a:xfrm>
            <a:off x="1094625" y="2097938"/>
            <a:ext cx="447040" cy="446405"/>
            <a:chOff x="1094625" y="2097938"/>
            <a:chExt cx="447040" cy="446405"/>
          </a:xfrm>
        </p:grpSpPr>
        <p:sp>
          <p:nvSpPr>
            <p:cNvPr id="80" name="object 80" descr=""/>
            <p:cNvSpPr/>
            <p:nvPr/>
          </p:nvSpPr>
          <p:spPr>
            <a:xfrm>
              <a:off x="1094625" y="2097938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49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5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492"/>
                  </a:lnTo>
                  <a:lnTo>
                    <a:pt x="380992" y="94145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5903" y="2256421"/>
              <a:ext cx="164429" cy="122694"/>
            </a:xfrm>
            <a:prstGeom prst="rect">
              <a:avLst/>
            </a:prstGeom>
          </p:spPr>
        </p:pic>
      </p:grpSp>
      <p:grpSp>
        <p:nvGrpSpPr>
          <p:cNvPr id="82" name="object 82" descr=""/>
          <p:cNvGrpSpPr/>
          <p:nvPr/>
        </p:nvGrpSpPr>
        <p:grpSpPr>
          <a:xfrm>
            <a:off x="1094625" y="2599270"/>
            <a:ext cx="447040" cy="447040"/>
            <a:chOff x="1094625" y="2599270"/>
            <a:chExt cx="447040" cy="447040"/>
          </a:xfrm>
        </p:grpSpPr>
        <p:sp>
          <p:nvSpPr>
            <p:cNvPr id="83" name="object 83" descr=""/>
            <p:cNvSpPr/>
            <p:nvPr/>
          </p:nvSpPr>
          <p:spPr>
            <a:xfrm>
              <a:off x="1094625" y="2599270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85" y="104363"/>
                  </a:lnTo>
                  <a:lnTo>
                    <a:pt x="273487" y="104363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5903" y="2757754"/>
              <a:ext cx="164429" cy="122694"/>
            </a:xfrm>
            <a:prstGeom prst="rect">
              <a:avLst/>
            </a:prstGeom>
          </p:spPr>
        </p:pic>
      </p:grpSp>
      <p:grpSp>
        <p:nvGrpSpPr>
          <p:cNvPr id="85" name="object 85" descr=""/>
          <p:cNvGrpSpPr/>
          <p:nvPr/>
        </p:nvGrpSpPr>
        <p:grpSpPr>
          <a:xfrm>
            <a:off x="1094625" y="3100971"/>
            <a:ext cx="447040" cy="446405"/>
            <a:chOff x="1094625" y="3100971"/>
            <a:chExt cx="447040" cy="446405"/>
          </a:xfrm>
        </p:grpSpPr>
        <p:sp>
          <p:nvSpPr>
            <p:cNvPr id="86" name="object 86" descr=""/>
            <p:cNvSpPr/>
            <p:nvPr/>
          </p:nvSpPr>
          <p:spPr>
            <a:xfrm>
              <a:off x="1094625" y="3100971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5903" y="3259455"/>
              <a:ext cx="164429" cy="122694"/>
            </a:xfrm>
            <a:prstGeom prst="rect">
              <a:avLst/>
            </a:prstGeom>
          </p:spPr>
        </p:pic>
      </p:grpSp>
      <p:grpSp>
        <p:nvGrpSpPr>
          <p:cNvPr id="88" name="object 88" descr=""/>
          <p:cNvGrpSpPr/>
          <p:nvPr/>
        </p:nvGrpSpPr>
        <p:grpSpPr>
          <a:xfrm>
            <a:off x="1094625" y="3602304"/>
            <a:ext cx="447040" cy="447040"/>
            <a:chOff x="1094625" y="3602304"/>
            <a:chExt cx="447040" cy="447040"/>
          </a:xfrm>
        </p:grpSpPr>
        <p:sp>
          <p:nvSpPr>
            <p:cNvPr id="89" name="object 89" descr=""/>
            <p:cNvSpPr/>
            <p:nvPr/>
          </p:nvSpPr>
          <p:spPr>
            <a:xfrm>
              <a:off x="1094625" y="360230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35903" y="3760825"/>
              <a:ext cx="164429" cy="122656"/>
            </a:xfrm>
            <a:prstGeom prst="rect">
              <a:avLst/>
            </a:prstGeom>
          </p:spPr>
        </p:pic>
      </p:grpSp>
      <p:grpSp>
        <p:nvGrpSpPr>
          <p:cNvPr id="91" name="object 91" descr=""/>
          <p:cNvGrpSpPr/>
          <p:nvPr/>
        </p:nvGrpSpPr>
        <p:grpSpPr>
          <a:xfrm>
            <a:off x="1094625" y="4104004"/>
            <a:ext cx="447040" cy="446405"/>
            <a:chOff x="1094625" y="4104004"/>
            <a:chExt cx="447040" cy="446405"/>
          </a:xfrm>
        </p:grpSpPr>
        <p:sp>
          <p:nvSpPr>
            <p:cNvPr id="92" name="object 92" descr=""/>
            <p:cNvSpPr/>
            <p:nvPr/>
          </p:nvSpPr>
          <p:spPr>
            <a:xfrm>
              <a:off x="1094625" y="4104004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5903" y="4262500"/>
              <a:ext cx="164429" cy="122694"/>
            </a:xfrm>
            <a:prstGeom prst="rect">
              <a:avLst/>
            </a:prstGeom>
          </p:spPr>
        </p:pic>
      </p:grpSp>
      <p:grpSp>
        <p:nvGrpSpPr>
          <p:cNvPr id="94" name="object 94" descr=""/>
          <p:cNvGrpSpPr/>
          <p:nvPr/>
        </p:nvGrpSpPr>
        <p:grpSpPr>
          <a:xfrm>
            <a:off x="1094625" y="4605337"/>
            <a:ext cx="447040" cy="447040"/>
            <a:chOff x="1094625" y="4605337"/>
            <a:chExt cx="447040" cy="447040"/>
          </a:xfrm>
        </p:grpSpPr>
        <p:sp>
          <p:nvSpPr>
            <p:cNvPr id="95" name="object 95" descr=""/>
            <p:cNvSpPr/>
            <p:nvPr/>
          </p:nvSpPr>
          <p:spPr>
            <a:xfrm>
              <a:off x="1094625" y="46053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35903" y="4763858"/>
              <a:ext cx="164429" cy="122656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2140102" y="2103285"/>
            <a:ext cx="553720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251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Sarrah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Bastawala</a:t>
            </a:r>
            <a:endParaRPr sz="5500">
              <a:latin typeface="Arial"/>
              <a:cs typeface="Arial"/>
            </a:endParaRPr>
          </a:p>
        </p:txBody>
      </p:sp>
      <p:sp>
        <p:nvSpPr>
          <p:cNvPr id="98" name="object 98" descr=""/>
          <p:cNvSpPr txBox="1"/>
          <p:nvPr/>
        </p:nvSpPr>
        <p:spPr>
          <a:xfrm>
            <a:off x="2140102" y="3381159"/>
            <a:ext cx="40760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INCF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|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Orthogonal</a:t>
            </a:r>
            <a:r>
              <a:rPr dirty="0" sz="1500" spc="-5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Research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and</a:t>
            </a:r>
            <a:r>
              <a:rPr dirty="0" sz="1500" spc="-5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Education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80858A"/>
                </a:solidFill>
                <a:latin typeface="Arial"/>
                <a:cs typeface="Arial"/>
              </a:rPr>
              <a:t>Lab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35" y="83404"/>
            <a:ext cx="843788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645"/>
              </a:lnSpc>
              <a:spcBef>
                <a:spcPts val="100"/>
              </a:spcBef>
            </a:pP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225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spc="-10" b="0">
                <a:solidFill>
                  <a:srgbClr val="000000"/>
                </a:solidFill>
                <a:latin typeface="Arial"/>
                <a:cs typeface="Arial"/>
              </a:rPr>
              <a:t>Agent-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Based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World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Open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Source</a:t>
            </a:r>
            <a:r>
              <a:rPr dirty="0" sz="225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50" b="0">
                <a:solidFill>
                  <a:srgbClr val="000000"/>
                </a:solidFill>
                <a:latin typeface="Arial"/>
                <a:cs typeface="Arial"/>
              </a:rPr>
              <a:t>Community</a:t>
            </a:r>
            <a:r>
              <a:rPr dirty="0" sz="2250" spc="-10" b="0">
                <a:solidFill>
                  <a:srgbClr val="000000"/>
                </a:solidFill>
                <a:latin typeface="Arial"/>
                <a:cs typeface="Arial"/>
              </a:rPr>
              <a:t> Sustainability</a:t>
            </a:r>
            <a:endParaRPr sz="2250">
              <a:latin typeface="Arial"/>
              <a:cs typeface="Arial"/>
            </a:endParaRPr>
          </a:p>
          <a:p>
            <a:pPr algn="ctr" marL="70485" marR="62230">
              <a:lnSpc>
                <a:spcPts val="1510"/>
              </a:lnSpc>
              <a:spcBef>
                <a:spcPts val="135"/>
              </a:spcBef>
            </a:pP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The</a:t>
            </a:r>
            <a:r>
              <a:rPr dirty="0" sz="1400" spc="-3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vision: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To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build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a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framework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where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agent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behavior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mirrors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the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complexity,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collaboration,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and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spc="-10" b="0">
                <a:solidFill>
                  <a:srgbClr val="4285F4"/>
                </a:solidFill>
                <a:latin typeface="Arial"/>
                <a:cs typeface="Arial"/>
              </a:rPr>
              <a:t>learning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found</a:t>
            </a:r>
            <a:r>
              <a:rPr dirty="0" sz="1400" spc="-1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in</a:t>
            </a:r>
            <a:r>
              <a:rPr dirty="0" sz="1400" spc="-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spc="-10" b="0">
                <a:solidFill>
                  <a:srgbClr val="4285F4"/>
                </a:solidFill>
                <a:latin typeface="Arial"/>
                <a:cs typeface="Arial"/>
              </a:rPr>
              <a:t>real-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world</a:t>
            </a:r>
            <a:r>
              <a:rPr dirty="0" sz="1400" spc="-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400" spc="-10" b="0">
                <a:solidFill>
                  <a:srgbClr val="4285F4"/>
                </a:solidFill>
                <a:latin typeface="Arial"/>
                <a:cs typeface="Arial"/>
              </a:rPr>
              <a:t>open-</a:t>
            </a:r>
            <a:r>
              <a:rPr dirty="0" sz="1400" b="0">
                <a:solidFill>
                  <a:srgbClr val="4285F4"/>
                </a:solidFill>
                <a:latin typeface="Arial"/>
                <a:cs typeface="Arial"/>
              </a:rPr>
              <a:t>source </a:t>
            </a:r>
            <a:r>
              <a:rPr dirty="0" sz="1400" spc="-10" b="0">
                <a:solidFill>
                  <a:srgbClr val="4285F4"/>
                </a:solidFill>
                <a:latin typeface="Arial"/>
                <a:cs typeface="Arial"/>
              </a:rPr>
              <a:t>communities.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19850" y="2530182"/>
            <a:ext cx="84569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Alicea,</a:t>
            </a:r>
            <a:r>
              <a:rPr dirty="0" sz="9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Bradly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&amp;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Ather,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Hussain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&amp;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Chougule,</a:t>
            </a:r>
            <a:r>
              <a:rPr dirty="0" sz="9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Himanshu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&amp;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McCorkle,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Brian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&amp;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Parent,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Jesse.</a:t>
            </a:r>
            <a:r>
              <a:rPr dirty="0" sz="9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(2023).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80858A"/>
                </a:solidFill>
                <a:latin typeface="Arial"/>
                <a:cs typeface="Arial"/>
              </a:rPr>
              <a:t>Open-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source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Community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Sustainability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using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80858A"/>
                </a:solidFill>
                <a:latin typeface="Arial"/>
                <a:cs typeface="Arial"/>
              </a:rPr>
              <a:t>Agent-</a:t>
            </a:r>
            <a:r>
              <a:rPr dirty="0" sz="900">
                <a:solidFill>
                  <a:srgbClr val="80858A"/>
                </a:solidFill>
                <a:latin typeface="Arial"/>
                <a:cs typeface="Arial"/>
              </a:rPr>
              <a:t>based</a:t>
            </a:r>
            <a:r>
              <a:rPr dirty="0" sz="9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80858A"/>
                </a:solidFill>
                <a:latin typeface="Arial"/>
                <a:cs typeface="Arial"/>
              </a:rPr>
              <a:t>Models.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483121" y="947371"/>
            <a:ext cx="2460625" cy="1263015"/>
            <a:chOff x="6483121" y="947371"/>
            <a:chExt cx="2460625" cy="1263015"/>
          </a:xfrm>
        </p:grpSpPr>
        <p:sp>
          <p:nvSpPr>
            <p:cNvPr id="5" name="object 5" descr=""/>
            <p:cNvSpPr/>
            <p:nvPr/>
          </p:nvSpPr>
          <p:spPr>
            <a:xfrm>
              <a:off x="6492646" y="956896"/>
              <a:ext cx="2441575" cy="1243965"/>
            </a:xfrm>
            <a:custGeom>
              <a:avLst/>
              <a:gdLst/>
              <a:ahLst/>
              <a:cxnLst/>
              <a:rect l="l" t="t" r="r" b="b"/>
              <a:pathLst>
                <a:path w="2441575" h="1243964">
                  <a:moveTo>
                    <a:pt x="0" y="0"/>
                  </a:moveTo>
                  <a:lnTo>
                    <a:pt x="2441549" y="0"/>
                  </a:lnTo>
                  <a:lnTo>
                    <a:pt x="2441549" y="1243749"/>
                  </a:lnTo>
                  <a:lnTo>
                    <a:pt x="0" y="12437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2646" y="956896"/>
              <a:ext cx="2441549" cy="124374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492646" y="956896"/>
              <a:ext cx="2441575" cy="1243965"/>
            </a:xfrm>
            <a:custGeom>
              <a:avLst/>
              <a:gdLst/>
              <a:ahLst/>
              <a:cxnLst/>
              <a:rect l="l" t="t" r="r" b="b"/>
              <a:pathLst>
                <a:path w="2441575" h="1243964">
                  <a:moveTo>
                    <a:pt x="0" y="0"/>
                  </a:moveTo>
                  <a:lnTo>
                    <a:pt x="2441549" y="0"/>
                  </a:lnTo>
                  <a:lnTo>
                    <a:pt x="2441549" y="1243749"/>
                  </a:lnTo>
                  <a:lnTo>
                    <a:pt x="0" y="12437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553705" y="945612"/>
            <a:ext cx="2183765" cy="1266825"/>
            <a:chOff x="1553705" y="945612"/>
            <a:chExt cx="2183765" cy="1266825"/>
          </a:xfrm>
        </p:grpSpPr>
        <p:sp>
          <p:nvSpPr>
            <p:cNvPr id="9" name="object 9" descr=""/>
            <p:cNvSpPr/>
            <p:nvPr/>
          </p:nvSpPr>
          <p:spPr>
            <a:xfrm>
              <a:off x="1563230" y="955137"/>
              <a:ext cx="635635" cy="1247775"/>
            </a:xfrm>
            <a:custGeom>
              <a:avLst/>
              <a:gdLst/>
              <a:ahLst/>
              <a:cxnLst/>
              <a:rect l="l" t="t" r="r" b="b"/>
              <a:pathLst>
                <a:path w="635635" h="1247775">
                  <a:moveTo>
                    <a:pt x="0" y="0"/>
                  </a:moveTo>
                  <a:lnTo>
                    <a:pt x="635046" y="0"/>
                  </a:lnTo>
                  <a:lnTo>
                    <a:pt x="635046" y="1247254"/>
                  </a:lnTo>
                  <a:lnTo>
                    <a:pt x="0" y="124725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3230" y="955137"/>
              <a:ext cx="635046" cy="124725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63230" y="955137"/>
              <a:ext cx="635635" cy="1247775"/>
            </a:xfrm>
            <a:custGeom>
              <a:avLst/>
              <a:gdLst/>
              <a:ahLst/>
              <a:cxnLst/>
              <a:rect l="l" t="t" r="r" b="b"/>
              <a:pathLst>
                <a:path w="635635" h="1247775">
                  <a:moveTo>
                    <a:pt x="0" y="0"/>
                  </a:moveTo>
                  <a:lnTo>
                    <a:pt x="635046" y="0"/>
                  </a:lnTo>
                  <a:lnTo>
                    <a:pt x="635046" y="1247254"/>
                  </a:lnTo>
                  <a:lnTo>
                    <a:pt x="0" y="124725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198281" y="955137"/>
              <a:ext cx="1529715" cy="1247775"/>
            </a:xfrm>
            <a:custGeom>
              <a:avLst/>
              <a:gdLst/>
              <a:ahLst/>
              <a:cxnLst/>
              <a:rect l="l" t="t" r="r" b="b"/>
              <a:pathLst>
                <a:path w="1529714" h="1247775">
                  <a:moveTo>
                    <a:pt x="0" y="0"/>
                  </a:moveTo>
                  <a:lnTo>
                    <a:pt x="1529537" y="0"/>
                  </a:lnTo>
                  <a:lnTo>
                    <a:pt x="1529537" y="1247254"/>
                  </a:lnTo>
                  <a:lnTo>
                    <a:pt x="0" y="124725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8281" y="955137"/>
              <a:ext cx="1529537" cy="124725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198281" y="955137"/>
              <a:ext cx="1529715" cy="1247775"/>
            </a:xfrm>
            <a:custGeom>
              <a:avLst/>
              <a:gdLst/>
              <a:ahLst/>
              <a:cxnLst/>
              <a:rect l="l" t="t" r="r" b="b"/>
              <a:pathLst>
                <a:path w="1529714" h="1247775">
                  <a:moveTo>
                    <a:pt x="0" y="0"/>
                  </a:moveTo>
                  <a:lnTo>
                    <a:pt x="1529537" y="0"/>
                  </a:lnTo>
                  <a:lnTo>
                    <a:pt x="1529537" y="1247254"/>
                  </a:lnTo>
                  <a:lnTo>
                    <a:pt x="0" y="124725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3879913" y="956424"/>
            <a:ext cx="2460625" cy="1266825"/>
            <a:chOff x="3879913" y="956424"/>
            <a:chExt cx="2460625" cy="1266825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9913" y="956424"/>
              <a:ext cx="2460612" cy="126630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889438" y="965949"/>
              <a:ext cx="2441575" cy="1247775"/>
            </a:xfrm>
            <a:custGeom>
              <a:avLst/>
              <a:gdLst/>
              <a:ahLst/>
              <a:cxnLst/>
              <a:rect l="l" t="t" r="r" b="b"/>
              <a:pathLst>
                <a:path w="2441575" h="1247775">
                  <a:moveTo>
                    <a:pt x="0" y="0"/>
                  </a:moveTo>
                  <a:lnTo>
                    <a:pt x="2441562" y="0"/>
                  </a:lnTo>
                  <a:lnTo>
                    <a:pt x="2441562" y="1247254"/>
                  </a:lnTo>
                  <a:lnTo>
                    <a:pt x="0" y="124725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2293839" y="2313698"/>
            <a:ext cx="595693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5215" algn="l"/>
              </a:tabLst>
            </a:pPr>
            <a:r>
              <a:rPr dirty="0" sz="1100">
                <a:latin typeface="Arial"/>
                <a:cs typeface="Arial"/>
              </a:rPr>
              <a:t>Active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Inference</a:t>
            </a:r>
            <a:r>
              <a:rPr dirty="0" sz="1100">
                <a:latin typeface="Arial"/>
                <a:cs typeface="Arial"/>
              </a:rPr>
              <a:t>	Big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5</a:t>
            </a:r>
            <a:r>
              <a:rPr dirty="0" sz="1100" spc="-1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Personality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352213" y="2335288"/>
            <a:ext cx="15151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Reinforcement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32603" y="2857969"/>
            <a:ext cx="3436619" cy="1933092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3230" y="2860255"/>
            <a:ext cx="3373369" cy="1907481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451241" y="1321854"/>
            <a:ext cx="66103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0">
                <a:latin typeface="Arial"/>
                <a:cs typeface="Arial"/>
              </a:rPr>
              <a:t>2022</a:t>
            </a:r>
            <a:endParaRPr sz="22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51241" y="3578999"/>
            <a:ext cx="66103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0">
                <a:latin typeface="Arial"/>
                <a:cs typeface="Arial"/>
              </a:rPr>
              <a:t>2024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0" y="2773428"/>
            <a:ext cx="9144000" cy="15240"/>
          </a:xfrm>
          <a:custGeom>
            <a:avLst/>
            <a:gdLst/>
            <a:ahLst/>
            <a:cxnLst/>
            <a:rect l="l" t="t" r="r" b="b"/>
            <a:pathLst>
              <a:path w="9144000" h="15239">
                <a:moveTo>
                  <a:pt x="0" y="14968"/>
                </a:moveTo>
                <a:lnTo>
                  <a:pt x="9143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2084960" y="4852022"/>
            <a:ext cx="604964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LLM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Powered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Agent-</a:t>
            </a:r>
            <a:r>
              <a:rPr dirty="0" sz="1100">
                <a:latin typeface="Arial"/>
                <a:cs typeface="Arial"/>
              </a:rPr>
              <a:t>Based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Model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Open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Source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Community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Sustainability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-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Sarrah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Bastawala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0">
                <a:solidFill>
                  <a:srgbClr val="000000"/>
                </a:solidFill>
                <a:latin typeface="Arial"/>
                <a:cs typeface="Arial"/>
              </a:rPr>
              <a:t>Continuing</a:t>
            </a:r>
            <a:r>
              <a:rPr dirty="0" sz="22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22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000000"/>
                </a:solidFill>
                <a:latin typeface="Arial"/>
                <a:cs typeface="Arial"/>
              </a:rPr>
              <a:t>Project</a:t>
            </a:r>
            <a:r>
              <a:rPr dirty="0" sz="22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000000"/>
                </a:solidFill>
                <a:latin typeface="Arial"/>
                <a:cs typeface="Arial"/>
              </a:rPr>
              <a:t>in</a:t>
            </a:r>
            <a:r>
              <a:rPr dirty="0" sz="22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000000"/>
                </a:solidFill>
                <a:latin typeface="Arial"/>
                <a:cs typeface="Arial"/>
              </a:rPr>
              <a:t>2025</a:t>
            </a:r>
            <a:r>
              <a:rPr dirty="0" sz="22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22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000000"/>
                </a:solidFill>
                <a:latin typeface="Arial"/>
                <a:cs typeface="Arial"/>
              </a:rPr>
              <a:t>My</a:t>
            </a:r>
            <a:r>
              <a:rPr dirty="0" sz="22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000000"/>
                </a:solidFill>
                <a:latin typeface="Arial"/>
                <a:cs typeface="Arial"/>
              </a:rPr>
              <a:t>Mentoring</a:t>
            </a:r>
            <a:r>
              <a:rPr dirty="0" sz="2200" spc="-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000000"/>
                </a:solidFill>
                <a:latin typeface="Arial"/>
                <a:cs typeface="Arial"/>
              </a:rPr>
              <a:t>Experience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61765" y="567660"/>
            <a:ext cx="7924800" cy="487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SustainHub</a:t>
            </a:r>
            <a:r>
              <a:rPr dirty="0" sz="18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-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Open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Source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Community</a:t>
            </a:r>
            <a:r>
              <a:rPr dirty="0" sz="18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Sustainability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using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RL</a:t>
            </a:r>
            <a:r>
              <a:rPr dirty="0" sz="1800" spc="-2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85F4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4285F4"/>
                </a:solidFill>
                <a:latin typeface="Arial"/>
                <a:cs typeface="Arial"/>
              </a:rPr>
              <a:t>QLearning</a:t>
            </a:r>
            <a:endParaRPr sz="1800">
              <a:latin typeface="Arial"/>
              <a:cs typeface="Arial"/>
            </a:endParaRPr>
          </a:p>
          <a:p>
            <a:pPr marL="1543685">
              <a:lnSpc>
                <a:spcPct val="100000"/>
              </a:lnSpc>
              <a:spcBef>
                <a:spcPts val="35"/>
              </a:spcBef>
            </a:pP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Mentee:</a:t>
            </a:r>
            <a:r>
              <a:rPr dirty="0" sz="12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Vidhi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Rohira</a:t>
            </a:r>
            <a:r>
              <a:rPr dirty="0" sz="12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|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Mentors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:</a:t>
            </a:r>
            <a:r>
              <a:rPr dirty="0" sz="12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Bradly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Alicea,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Sarrah</a:t>
            </a:r>
            <a:r>
              <a:rPr dirty="0" sz="12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Bastawala,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80858A"/>
                </a:solidFill>
                <a:latin typeface="Arial"/>
                <a:cs typeface="Arial"/>
              </a:rPr>
              <a:t>Jesse</a:t>
            </a:r>
            <a:r>
              <a:rPr dirty="0" sz="12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80858A"/>
                </a:solidFill>
                <a:latin typeface="Arial"/>
                <a:cs typeface="Arial"/>
              </a:rPr>
              <a:t>Parent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4456" y="2474252"/>
            <a:ext cx="2490859" cy="238126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2637" y="1124713"/>
            <a:ext cx="2135012" cy="121399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612" y="1163250"/>
            <a:ext cx="2912973" cy="177325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599" y="3104718"/>
            <a:ext cx="2912973" cy="1802968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294050" y="1153725"/>
            <a:ext cx="2932430" cy="3684270"/>
            <a:chOff x="3294050" y="1153725"/>
            <a:chExt cx="2932430" cy="368427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4050" y="1153725"/>
              <a:ext cx="2932023" cy="368419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303574" y="1163250"/>
              <a:ext cx="2913380" cy="3665220"/>
            </a:xfrm>
            <a:custGeom>
              <a:avLst/>
              <a:gdLst/>
              <a:ahLst/>
              <a:cxnLst/>
              <a:rect l="l" t="t" r="r" b="b"/>
              <a:pathLst>
                <a:path w="2913379" h="3665220">
                  <a:moveTo>
                    <a:pt x="0" y="0"/>
                  </a:moveTo>
                  <a:lnTo>
                    <a:pt x="2912973" y="0"/>
                  </a:lnTo>
                  <a:lnTo>
                    <a:pt x="2912973" y="3665143"/>
                  </a:lnTo>
                  <a:lnTo>
                    <a:pt x="0" y="366514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592582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4175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Sanjiban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Sengupta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29550" y="3794035"/>
            <a:ext cx="1929764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solidFill>
                  <a:srgbClr val="80858A"/>
                </a:solidFill>
                <a:latin typeface="Arial"/>
                <a:cs typeface="Arial"/>
              </a:rPr>
              <a:t>CERN-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HSF —</a:t>
            </a:r>
            <a:r>
              <a:rPr dirty="0" sz="1500" spc="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ML4EP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152400"/>
            <a:ext cx="2673718" cy="1160437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14743" y="2990443"/>
            <a:ext cx="2324722" cy="201187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2201" y="87199"/>
            <a:ext cx="3467277" cy="23139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84709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000000"/>
                </a:solidFill>
              </a:rPr>
              <a:t>AI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made</a:t>
            </a:r>
            <a:r>
              <a:rPr dirty="0" sz="2500" spc="-2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proposals</a:t>
            </a:r>
            <a:r>
              <a:rPr dirty="0" sz="2500" spc="-2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efficient</a:t>
            </a:r>
            <a:r>
              <a:rPr dirty="0" sz="2500" spc="-2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—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and</a:t>
            </a:r>
            <a:r>
              <a:rPr dirty="0" sz="2500" spc="-20">
                <a:solidFill>
                  <a:srgbClr val="000000"/>
                </a:solidFill>
              </a:rPr>
              <a:t> </a:t>
            </a:r>
            <a:r>
              <a:rPr dirty="0" sz="2500" spc="-10">
                <a:solidFill>
                  <a:srgbClr val="000000"/>
                </a:solidFill>
              </a:rPr>
              <a:t>identical.</a:t>
            </a:r>
            <a:endParaRPr sz="2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8880" y="1078274"/>
            <a:ext cx="4806264" cy="3820972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-11"/>
            <a:ext cx="9144000" cy="5148580"/>
            <a:chOff x="0" y="-11"/>
            <a:chExt cx="9144000" cy="51485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374" y="0"/>
              <a:ext cx="7683246" cy="510753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875" y="448075"/>
              <a:ext cx="4647704" cy="23710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220" y="545524"/>
              <a:ext cx="3348329" cy="21486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51325" y="-11"/>
              <a:ext cx="4948720" cy="507405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00" y="3341674"/>
              <a:ext cx="1787448" cy="180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762210"/>
            <a:ext cx="9144000" cy="381635"/>
            <a:chOff x="0" y="4762210"/>
            <a:chExt cx="9144000" cy="3816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62210"/>
              <a:ext cx="9144000" cy="38128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59" y="4813960"/>
              <a:ext cx="279711" cy="28958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28648" y="4818100"/>
              <a:ext cx="0" cy="267970"/>
            </a:xfrm>
            <a:custGeom>
              <a:avLst/>
              <a:gdLst/>
              <a:ahLst/>
              <a:cxnLst/>
              <a:rect l="l" t="t" r="r" b="b"/>
              <a:pathLst>
                <a:path w="0" h="267970">
                  <a:moveTo>
                    <a:pt x="0" y="0"/>
                  </a:moveTo>
                  <a:lnTo>
                    <a:pt x="0" y="26760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426" y="4830876"/>
              <a:ext cx="1067619" cy="241871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0"/>
            <a:ext cx="9144000" cy="4768850"/>
            <a:chOff x="0" y="0"/>
            <a:chExt cx="9144000" cy="476885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426" y="890854"/>
              <a:ext cx="1646377" cy="4810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9144000" cy="47683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877300" y="4552950"/>
              <a:ext cx="165100" cy="152400"/>
            </a:xfrm>
            <a:custGeom>
              <a:avLst/>
              <a:gdLst/>
              <a:ahLst/>
              <a:cxnLst/>
              <a:rect l="l" t="t" r="r" b="b"/>
              <a:pathLst>
                <a:path w="165100" h="152400">
                  <a:moveTo>
                    <a:pt x="16499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64999" y="152400"/>
                  </a:lnTo>
                  <a:lnTo>
                    <a:pt x="164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851129" y="4843805"/>
            <a:ext cx="3441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Sengupta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GSoC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Mentor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Summit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ML4EP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762210"/>
            <a:ext cx="9144000" cy="381635"/>
            <a:chOff x="0" y="4762210"/>
            <a:chExt cx="9144000" cy="3816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62210"/>
              <a:ext cx="9144000" cy="38128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59" y="4813960"/>
              <a:ext cx="279711" cy="28958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28648" y="4818100"/>
              <a:ext cx="0" cy="267970"/>
            </a:xfrm>
            <a:custGeom>
              <a:avLst/>
              <a:gdLst/>
              <a:ahLst/>
              <a:cxnLst/>
              <a:rect l="l" t="t" r="r" b="b"/>
              <a:pathLst>
                <a:path w="0" h="267970">
                  <a:moveTo>
                    <a:pt x="0" y="0"/>
                  </a:moveTo>
                  <a:lnTo>
                    <a:pt x="0" y="26760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426" y="4830876"/>
              <a:ext cx="1067619" cy="24187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426" y="890854"/>
            <a:ext cx="1646377" cy="4810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97224" y="513089"/>
            <a:ext cx="4736465" cy="326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540"/>
              </a:lnSpc>
            </a:pPr>
            <a:r>
              <a:rPr dirty="0" sz="2300" b="1">
                <a:solidFill>
                  <a:srgbClr val="4285F4"/>
                </a:solidFill>
                <a:latin typeface="Arial"/>
                <a:cs typeface="Arial"/>
              </a:rPr>
              <a:t>How</a:t>
            </a:r>
            <a:r>
              <a:rPr dirty="0" sz="2300" spc="-1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285F4"/>
                </a:solidFill>
                <a:latin typeface="Arial"/>
                <a:cs typeface="Arial"/>
              </a:rPr>
              <a:t>much</a:t>
            </a:r>
            <a:r>
              <a:rPr dirty="0" sz="2300" spc="-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285F4"/>
                </a:solidFill>
                <a:latin typeface="Arial"/>
                <a:cs typeface="Arial"/>
              </a:rPr>
              <a:t>data</a:t>
            </a:r>
            <a:r>
              <a:rPr dirty="0" sz="2300" spc="-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285F4"/>
                </a:solidFill>
                <a:latin typeface="Arial"/>
                <a:cs typeface="Arial"/>
              </a:rPr>
              <a:t>is</a:t>
            </a:r>
            <a:r>
              <a:rPr dirty="0" sz="2300" spc="-1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285F4"/>
                </a:solidFill>
                <a:latin typeface="Arial"/>
                <a:cs typeface="Arial"/>
              </a:rPr>
              <a:t>too</a:t>
            </a:r>
            <a:r>
              <a:rPr dirty="0" sz="2300" spc="-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285F4"/>
                </a:solidFill>
                <a:latin typeface="Arial"/>
                <a:cs typeface="Arial"/>
              </a:rPr>
              <a:t>much</a:t>
            </a:r>
            <a:r>
              <a:rPr dirty="0" sz="2300" spc="-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4285F4"/>
                </a:solidFill>
                <a:latin typeface="Arial"/>
                <a:cs typeface="Arial"/>
              </a:rPr>
              <a:t>data?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4000" cy="476830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851129" y="4843805"/>
            <a:ext cx="3441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Sengupta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GSoC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Mentor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Summit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ML4EP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762210"/>
            <a:ext cx="9144000" cy="381635"/>
            <a:chOff x="0" y="4762210"/>
            <a:chExt cx="9144000" cy="3816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62210"/>
              <a:ext cx="9144000" cy="38128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59" y="4813960"/>
              <a:ext cx="279711" cy="28958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28648" y="4818100"/>
              <a:ext cx="0" cy="267970"/>
            </a:xfrm>
            <a:custGeom>
              <a:avLst/>
              <a:gdLst/>
              <a:ahLst/>
              <a:cxnLst/>
              <a:rect l="l" t="t" r="r" b="b"/>
              <a:pathLst>
                <a:path w="0" h="267970">
                  <a:moveTo>
                    <a:pt x="0" y="0"/>
                  </a:moveTo>
                  <a:lnTo>
                    <a:pt x="0" y="26760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426" y="4830876"/>
              <a:ext cx="1067619" cy="24187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426" y="890854"/>
            <a:ext cx="1646377" cy="4810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1328" rIns="0" bIns="0" rtlCol="0" vert="horz">
            <a:spAutoFit/>
          </a:bodyPr>
          <a:lstStyle/>
          <a:p>
            <a:pPr marL="306705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55"/>
              <a:t> </a:t>
            </a:r>
            <a:r>
              <a:rPr dirty="0"/>
              <a:t>paradigm</a:t>
            </a:r>
            <a:r>
              <a:rPr dirty="0" spc="-50"/>
              <a:t> </a:t>
            </a:r>
            <a:r>
              <a:rPr dirty="0" spc="-20"/>
              <a:t>shift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248324" y="1804416"/>
            <a:ext cx="2927985" cy="1808480"/>
            <a:chOff x="248324" y="1804416"/>
            <a:chExt cx="2927985" cy="180848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324" y="1804416"/>
              <a:ext cx="2005698" cy="180787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308999" y="2646883"/>
              <a:ext cx="848360" cy="2540"/>
            </a:xfrm>
            <a:custGeom>
              <a:avLst/>
              <a:gdLst/>
              <a:ahLst/>
              <a:cxnLst/>
              <a:rect l="l" t="t" r="r" b="b"/>
              <a:pathLst>
                <a:path w="848360" h="2539">
                  <a:moveTo>
                    <a:pt x="0" y="2400"/>
                  </a:moveTo>
                  <a:lnTo>
                    <a:pt x="848099" y="0"/>
                  </a:lnTo>
                </a:path>
              </a:pathLst>
            </a:custGeom>
            <a:ln w="38099">
              <a:solidFill>
                <a:srgbClr val="0E284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3588" y="2571013"/>
              <a:ext cx="152561" cy="152387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780125" y="1183990"/>
            <a:ext cx="4998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dealing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with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new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collision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data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~40</a:t>
            </a:r>
            <a:r>
              <a:rPr dirty="0" sz="1400" spc="-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million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times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a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 second!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278621" y="2340089"/>
            <a:ext cx="872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154587"/>
                </a:solidFill>
                <a:latin typeface="Arial"/>
                <a:cs typeface="Arial"/>
              </a:rPr>
              <a:t>60-</a:t>
            </a:r>
            <a:r>
              <a:rPr dirty="0" sz="1200" b="1">
                <a:solidFill>
                  <a:srgbClr val="154587"/>
                </a:solidFill>
                <a:latin typeface="Arial"/>
                <a:cs typeface="Arial"/>
              </a:rPr>
              <a:t>100</a:t>
            </a:r>
            <a:r>
              <a:rPr dirty="0" sz="1200" spc="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154587"/>
                </a:solidFill>
                <a:latin typeface="Arial"/>
                <a:cs typeface="Arial"/>
              </a:rPr>
              <a:t>TB/s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79597" y="2012118"/>
            <a:ext cx="1356553" cy="1364481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848700" y="1825459"/>
            <a:ext cx="1003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DETECTOR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258324" y="1796148"/>
            <a:ext cx="14084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LEVEL</a:t>
            </a:r>
            <a:r>
              <a:rPr dirty="0" sz="14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1</a:t>
            </a:r>
            <a:r>
              <a:rPr dirty="0" sz="14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Trigger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936556" y="3452621"/>
            <a:ext cx="187071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7815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99.75%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data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rejected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reduces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data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rate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to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100KHz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decisions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in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&lt;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5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microseconds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597679" y="1997989"/>
            <a:ext cx="1934210" cy="1421130"/>
            <a:chOff x="4597679" y="1997989"/>
            <a:chExt cx="1934210" cy="1421130"/>
          </a:xfrm>
        </p:grpSpPr>
        <p:sp>
          <p:nvSpPr>
            <p:cNvPr id="20" name="object 20" descr=""/>
            <p:cNvSpPr/>
            <p:nvPr/>
          </p:nvSpPr>
          <p:spPr>
            <a:xfrm>
              <a:off x="4616729" y="2643263"/>
              <a:ext cx="848360" cy="2540"/>
            </a:xfrm>
            <a:custGeom>
              <a:avLst/>
              <a:gdLst/>
              <a:ahLst/>
              <a:cxnLst/>
              <a:rect l="l" t="t" r="r" b="b"/>
              <a:pathLst>
                <a:path w="848360" h="2539">
                  <a:moveTo>
                    <a:pt x="0" y="2400"/>
                  </a:moveTo>
                  <a:lnTo>
                    <a:pt x="848099" y="0"/>
                  </a:lnTo>
                </a:path>
              </a:pathLst>
            </a:custGeom>
            <a:ln w="38099">
              <a:solidFill>
                <a:srgbClr val="0E284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1317" y="2567394"/>
              <a:ext cx="152561" cy="15238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0822" y="1997989"/>
              <a:ext cx="1420749" cy="1420749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4951044" y="3496170"/>
            <a:ext cx="163131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6065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99%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data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 rejected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reduces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data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rate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to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1KHz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decisions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in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&lt;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0.5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 seconds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047475" y="1787093"/>
            <a:ext cx="17633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HIGH-</a:t>
            </a: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LEVEL</a:t>
            </a:r>
            <a:r>
              <a:rPr dirty="0" sz="1400" spc="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Trigger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290703" y="2562834"/>
            <a:ext cx="886460" cy="152400"/>
            <a:chOff x="6290703" y="2562834"/>
            <a:chExt cx="886460" cy="152400"/>
          </a:xfrm>
        </p:grpSpPr>
        <p:sp>
          <p:nvSpPr>
            <p:cNvPr id="26" name="object 26" descr=""/>
            <p:cNvSpPr/>
            <p:nvPr/>
          </p:nvSpPr>
          <p:spPr>
            <a:xfrm>
              <a:off x="6309753" y="2638704"/>
              <a:ext cx="848360" cy="2540"/>
            </a:xfrm>
            <a:custGeom>
              <a:avLst/>
              <a:gdLst/>
              <a:ahLst/>
              <a:cxnLst/>
              <a:rect l="l" t="t" r="r" b="b"/>
              <a:pathLst>
                <a:path w="848359" h="2539">
                  <a:moveTo>
                    <a:pt x="0" y="2400"/>
                  </a:moveTo>
                  <a:lnTo>
                    <a:pt x="848099" y="0"/>
                  </a:lnTo>
                </a:path>
              </a:pathLst>
            </a:custGeom>
            <a:ln w="38099">
              <a:solidFill>
                <a:srgbClr val="0E284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4341" y="2562834"/>
              <a:ext cx="152561" cy="152387"/>
            </a:xfrm>
            <a:prstGeom prst="rect">
              <a:avLst/>
            </a:prstGeom>
          </p:spPr>
        </p:pic>
      </p:grpSp>
      <p:pic>
        <p:nvPicPr>
          <p:cNvPr id="28" name="object 2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257897" y="2074942"/>
            <a:ext cx="1163947" cy="1266833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7092530" y="1825459"/>
            <a:ext cx="1565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154587"/>
                </a:solidFill>
                <a:latin typeface="Arial"/>
                <a:cs typeface="Arial"/>
              </a:rPr>
              <a:t>OFFLINE</a:t>
            </a:r>
            <a:r>
              <a:rPr dirty="0" sz="1400" spc="-2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154587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7093317" y="3414217"/>
            <a:ext cx="14935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only</a:t>
            </a:r>
            <a:r>
              <a:rPr dirty="0" sz="1000" spc="-3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0.0025%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accepted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Data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rejected</a:t>
            </a:r>
            <a:r>
              <a:rPr dirty="0" sz="1000" spc="-2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by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spc="-25" b="1">
                <a:solidFill>
                  <a:srgbClr val="154587"/>
                </a:solidFill>
                <a:latin typeface="Arial"/>
                <a:cs typeface="Arial"/>
              </a:rPr>
              <a:t>the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triggers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are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154587"/>
                </a:solidFill>
                <a:latin typeface="Arial"/>
                <a:cs typeface="Arial"/>
              </a:rPr>
              <a:t>lost</a:t>
            </a:r>
            <a:r>
              <a:rPr dirty="0" sz="1000" spc="-1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154587"/>
                </a:solidFill>
                <a:latin typeface="Arial"/>
                <a:cs typeface="Arial"/>
              </a:rPr>
              <a:t>forever!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851129" y="4843805"/>
            <a:ext cx="3441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Sengupta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GSoC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Mentor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Summit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ML4EP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762210"/>
            <a:ext cx="9144000" cy="381635"/>
            <a:chOff x="0" y="4762210"/>
            <a:chExt cx="9144000" cy="3816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62210"/>
              <a:ext cx="9144000" cy="38128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59" y="4813960"/>
              <a:ext cx="279711" cy="28958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28648" y="4818100"/>
              <a:ext cx="0" cy="267970"/>
            </a:xfrm>
            <a:custGeom>
              <a:avLst/>
              <a:gdLst/>
              <a:ahLst/>
              <a:cxnLst/>
              <a:rect l="l" t="t" r="r" b="b"/>
              <a:pathLst>
                <a:path w="0" h="267970">
                  <a:moveTo>
                    <a:pt x="0" y="0"/>
                  </a:moveTo>
                  <a:lnTo>
                    <a:pt x="0" y="26760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426" y="4830876"/>
              <a:ext cx="1067619" cy="24187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426" y="890854"/>
            <a:ext cx="1646377" cy="4810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4524" y="446760"/>
            <a:ext cx="101663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SOFIE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761398" y="847825"/>
            <a:ext cx="8025130" cy="164211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1300"/>
              </a:spcBef>
              <a:buFont typeface="Arial"/>
              <a:buChar char="●"/>
              <a:tabLst>
                <a:tab pos="348615" algn="l"/>
              </a:tabLst>
            </a:pP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SOFIE</a:t>
            </a:r>
            <a:r>
              <a:rPr dirty="0" sz="1700" spc="-5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-</a:t>
            </a:r>
            <a:r>
              <a:rPr dirty="0" sz="1700" spc="-4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dirty="0" sz="1700" b="1">
                <a:latin typeface="Arial"/>
                <a:cs typeface="Arial"/>
              </a:rPr>
              <a:t>ystem</a:t>
            </a:r>
            <a:r>
              <a:rPr dirty="0" sz="1700" spc="-4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for</a:t>
            </a:r>
            <a:r>
              <a:rPr dirty="0" sz="1700" spc="-45" b="1"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dirty="0" sz="1700" b="1">
                <a:latin typeface="Arial"/>
                <a:cs typeface="Arial"/>
              </a:rPr>
              <a:t>ptimized</a:t>
            </a:r>
            <a:r>
              <a:rPr dirty="0" sz="1700" spc="-40" b="1"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dirty="0" sz="1700" b="1">
                <a:latin typeface="Arial"/>
                <a:cs typeface="Arial"/>
              </a:rPr>
              <a:t>ast</a:t>
            </a:r>
            <a:r>
              <a:rPr dirty="0" sz="1700" spc="-45" b="1"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dirty="0" sz="1700" b="1">
                <a:latin typeface="Arial"/>
                <a:cs typeface="Arial"/>
              </a:rPr>
              <a:t>nference</a:t>
            </a:r>
            <a:r>
              <a:rPr dirty="0" sz="1700" spc="-4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code</a:t>
            </a:r>
            <a:r>
              <a:rPr dirty="0" sz="1700" spc="-40" b="1"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dirty="0" sz="1700" spc="-20" b="1">
                <a:latin typeface="Arial"/>
                <a:cs typeface="Arial"/>
              </a:rPr>
              <a:t>mit</a:t>
            </a:r>
            <a:endParaRPr sz="1700">
              <a:latin typeface="Arial"/>
              <a:cs typeface="Arial"/>
            </a:endParaRPr>
          </a:p>
          <a:p>
            <a:pPr marL="348615" indent="-335915">
              <a:lnSpc>
                <a:spcPct val="100000"/>
              </a:lnSpc>
              <a:spcBef>
                <a:spcPts val="1200"/>
              </a:spcBef>
              <a:buFont typeface="Arial"/>
              <a:buChar char="●"/>
              <a:tabLst>
                <a:tab pos="348615" algn="l"/>
              </a:tabLst>
            </a:pP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Tool</a:t>
            </a:r>
            <a:r>
              <a:rPr dirty="0" sz="1700" spc="-3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for</a:t>
            </a:r>
            <a:r>
              <a:rPr dirty="0" sz="1700" spc="-3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optimized</a:t>
            </a:r>
            <a:r>
              <a:rPr dirty="0" sz="1700" spc="-3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ML</a:t>
            </a:r>
            <a:r>
              <a:rPr dirty="0" sz="1700" spc="-3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Inference</a:t>
            </a:r>
            <a:r>
              <a:rPr dirty="0" sz="1700" spc="-3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-</a:t>
            </a:r>
            <a:r>
              <a:rPr dirty="0" sz="1700" spc="-30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developed</a:t>
            </a:r>
            <a:r>
              <a:rPr dirty="0" sz="1700" spc="-3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at</a:t>
            </a:r>
            <a:r>
              <a:rPr dirty="0" sz="1700" spc="-3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154587"/>
                </a:solidFill>
                <a:latin typeface="Arial"/>
                <a:cs typeface="Arial"/>
              </a:rPr>
              <a:t>CERN,</a:t>
            </a:r>
            <a:r>
              <a:rPr dirty="0" sz="1700" spc="-35" b="1">
                <a:solidFill>
                  <a:srgbClr val="154587"/>
                </a:solidFill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154587"/>
                </a:solidFill>
                <a:latin typeface="Arial"/>
                <a:cs typeface="Arial"/>
              </a:rPr>
              <a:t>that</a:t>
            </a:r>
            <a:endParaRPr sz="1700">
              <a:latin typeface="Arial"/>
              <a:cs typeface="Arial"/>
            </a:endParaRPr>
          </a:p>
          <a:p>
            <a:pPr lvl="1" marL="805815" indent="-323215">
              <a:lnSpc>
                <a:spcPct val="100000"/>
              </a:lnSpc>
              <a:spcBef>
                <a:spcPts val="5"/>
              </a:spcBef>
              <a:buSzPct val="115384"/>
              <a:buFont typeface="Arial"/>
              <a:buChar char="○"/>
              <a:tabLst>
                <a:tab pos="805815" algn="l"/>
              </a:tabLst>
            </a:pPr>
            <a:r>
              <a:rPr dirty="0" sz="1300" b="1">
                <a:latin typeface="Arial"/>
                <a:cs typeface="Arial"/>
              </a:rPr>
              <a:t>Parses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a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model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trained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Keras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or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PyTorch,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or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ONNX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format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to</a:t>
            </a:r>
            <a:r>
              <a:rPr dirty="0" sz="1300" spc="-2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its</a:t>
            </a:r>
            <a:r>
              <a:rPr dirty="0" sz="1300" spc="-25" b="1">
                <a:latin typeface="Arial"/>
                <a:cs typeface="Arial"/>
              </a:rPr>
              <a:t> IR</a:t>
            </a:r>
            <a:endParaRPr sz="1300">
              <a:latin typeface="Arial"/>
              <a:cs typeface="Arial"/>
            </a:endParaRPr>
          </a:p>
          <a:p>
            <a:pPr lvl="1" marL="805815" indent="-323215">
              <a:lnSpc>
                <a:spcPct val="100000"/>
              </a:lnSpc>
              <a:buSzPct val="115384"/>
              <a:buFont typeface="Arial"/>
              <a:buChar char="○"/>
              <a:tabLst>
                <a:tab pos="805815" algn="l"/>
              </a:tabLst>
            </a:pPr>
            <a:r>
              <a:rPr dirty="0" sz="1300" spc="-10" b="1">
                <a:latin typeface="Arial"/>
                <a:cs typeface="Arial"/>
              </a:rPr>
              <a:t>Generates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inference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code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the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form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C++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functions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(only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dependent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on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BLAS)</a:t>
            </a:r>
            <a:endParaRPr sz="1300">
              <a:latin typeface="Arial"/>
              <a:cs typeface="Arial"/>
            </a:endParaRPr>
          </a:p>
          <a:p>
            <a:pPr lvl="1" marL="806450" marR="5080" indent="-323850">
              <a:lnSpc>
                <a:spcPct val="100000"/>
              </a:lnSpc>
              <a:buSzPct val="115384"/>
              <a:buFont typeface="Arial"/>
              <a:buChar char="○"/>
              <a:tabLst>
                <a:tab pos="806450" algn="l"/>
              </a:tabLst>
            </a:pPr>
            <a:r>
              <a:rPr dirty="0" sz="1300" b="1">
                <a:latin typeface="Arial"/>
                <a:cs typeface="Arial"/>
              </a:rPr>
              <a:t>Supports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several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ONNX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operators,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capable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inferring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Transformers,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GNNs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from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Deepmind Graphnets.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9478" y="2919095"/>
            <a:ext cx="6442887" cy="166267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851129" y="4843805"/>
            <a:ext cx="3441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Sengupta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GSoC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Mentor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Summit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ML4EP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762210"/>
            <a:ext cx="9144000" cy="381635"/>
            <a:chOff x="0" y="4762210"/>
            <a:chExt cx="9144000" cy="3816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62210"/>
              <a:ext cx="9144000" cy="38128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59" y="4813960"/>
              <a:ext cx="279711" cy="28958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28648" y="4818100"/>
              <a:ext cx="0" cy="267970"/>
            </a:xfrm>
            <a:custGeom>
              <a:avLst/>
              <a:gdLst/>
              <a:ahLst/>
              <a:cxnLst/>
              <a:rect l="l" t="t" r="r" b="b"/>
              <a:pathLst>
                <a:path w="0" h="267970">
                  <a:moveTo>
                    <a:pt x="0" y="0"/>
                  </a:moveTo>
                  <a:lnTo>
                    <a:pt x="0" y="26760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426" y="4830876"/>
              <a:ext cx="1067619" cy="24187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426" y="890854"/>
            <a:ext cx="1646377" cy="4810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61398" y="1152625"/>
            <a:ext cx="7799070" cy="2861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8615" algn="l"/>
              </a:tabLst>
            </a:pP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SOFIE</a:t>
            </a:r>
            <a:r>
              <a:rPr dirty="0" sz="1700" spc="-4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-</a:t>
            </a:r>
            <a:r>
              <a:rPr dirty="0" sz="1700" spc="-4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Enhancing</a:t>
            </a:r>
            <a:r>
              <a:rPr dirty="0" sz="1700" spc="-4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Keras</a:t>
            </a:r>
            <a:r>
              <a:rPr dirty="0" sz="1700" spc="-4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4285F4"/>
                </a:solidFill>
                <a:latin typeface="Arial"/>
                <a:cs typeface="Arial"/>
              </a:rPr>
              <a:t>Parser</a:t>
            </a:r>
            <a:endParaRPr sz="1700">
              <a:latin typeface="Arial"/>
              <a:cs typeface="Arial"/>
            </a:endParaRPr>
          </a:p>
          <a:p>
            <a:pPr lvl="1" marL="805815" indent="-323215">
              <a:lnSpc>
                <a:spcPct val="100000"/>
              </a:lnSpc>
              <a:spcBef>
                <a:spcPts val="5"/>
              </a:spcBef>
              <a:buSzPct val="115384"/>
              <a:buFont typeface="Arial"/>
              <a:buChar char="○"/>
              <a:tabLst>
                <a:tab pos="805815" algn="l"/>
              </a:tabLst>
            </a:pPr>
            <a:r>
              <a:rPr dirty="0" sz="1300" b="1">
                <a:latin typeface="Arial"/>
                <a:cs typeface="Arial"/>
              </a:rPr>
              <a:t>Contributor:</a:t>
            </a:r>
            <a:r>
              <a:rPr dirty="0" sz="1300" spc="-7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Prasanna</a:t>
            </a:r>
            <a:r>
              <a:rPr dirty="0" sz="1300" spc="-7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Kasar</a:t>
            </a:r>
            <a:endParaRPr sz="1300">
              <a:latin typeface="Arial"/>
              <a:cs typeface="Arial"/>
            </a:endParaRPr>
          </a:p>
          <a:p>
            <a:pPr lvl="1" marL="805815" indent="-311150">
              <a:lnSpc>
                <a:spcPct val="100000"/>
              </a:lnSpc>
              <a:buFont typeface="Arial"/>
              <a:buChar char="○"/>
              <a:tabLst>
                <a:tab pos="805815" algn="l"/>
              </a:tabLst>
            </a:pPr>
            <a:r>
              <a:rPr dirty="0" sz="1300" spc="-10" b="1">
                <a:latin typeface="Arial"/>
                <a:cs typeface="Arial"/>
              </a:rPr>
              <a:t>Mentors:</a:t>
            </a:r>
            <a:endParaRPr sz="1300">
              <a:latin typeface="Arial"/>
              <a:cs typeface="Arial"/>
            </a:endParaRPr>
          </a:p>
          <a:p>
            <a:pPr lvl="2" marL="1263015" indent="-311150">
              <a:lnSpc>
                <a:spcPct val="100000"/>
              </a:lnSpc>
              <a:buFont typeface="Arial"/>
              <a:buChar char="■"/>
              <a:tabLst>
                <a:tab pos="1263015" algn="l"/>
              </a:tabLst>
            </a:pPr>
            <a:r>
              <a:rPr dirty="0" sz="1300" b="1">
                <a:latin typeface="Arial"/>
                <a:cs typeface="Arial"/>
              </a:rPr>
              <a:t>Lorenzo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Moneta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(Senior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Staff,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CERN)</a:t>
            </a:r>
            <a:endParaRPr sz="1300">
              <a:latin typeface="Arial"/>
              <a:cs typeface="Arial"/>
            </a:endParaRPr>
          </a:p>
          <a:p>
            <a:pPr lvl="2" marL="1263015" indent="-311150">
              <a:lnSpc>
                <a:spcPct val="100000"/>
              </a:lnSpc>
              <a:buFont typeface="Arial"/>
              <a:buChar char="■"/>
              <a:tabLst>
                <a:tab pos="1263015" algn="l"/>
              </a:tabLst>
            </a:pPr>
            <a:r>
              <a:rPr dirty="0" sz="1300" b="1">
                <a:latin typeface="Arial"/>
                <a:cs typeface="Arial"/>
              </a:rPr>
              <a:t>Sanjiban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Sengupta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(Doctoral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Student,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CERN,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University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Manchester)</a:t>
            </a:r>
            <a:endParaRPr sz="1300">
              <a:latin typeface="Arial"/>
              <a:cs typeface="Arial"/>
            </a:endParaRPr>
          </a:p>
          <a:p>
            <a:pPr lvl="1" marL="805815" indent="-311150">
              <a:lnSpc>
                <a:spcPct val="100000"/>
              </a:lnSpc>
              <a:buFont typeface="Arial"/>
              <a:buChar char="○"/>
              <a:tabLst>
                <a:tab pos="805815" algn="l"/>
              </a:tabLst>
            </a:pPr>
            <a:r>
              <a:rPr dirty="0" sz="1300" spc="-10" b="1">
                <a:latin typeface="Arial"/>
                <a:cs typeface="Arial"/>
              </a:rPr>
              <a:t>Tasks</a:t>
            </a:r>
            <a:endParaRPr sz="1300">
              <a:latin typeface="Arial"/>
              <a:cs typeface="Arial"/>
            </a:endParaRPr>
          </a:p>
          <a:p>
            <a:pPr lvl="2" marL="1263015" marR="5080" indent="-311150">
              <a:lnSpc>
                <a:spcPct val="100000"/>
              </a:lnSpc>
              <a:buChar char="■"/>
              <a:tabLst>
                <a:tab pos="1263015" algn="l"/>
              </a:tabLst>
            </a:pPr>
            <a:r>
              <a:rPr dirty="0" sz="1300">
                <a:latin typeface="Arial"/>
                <a:cs typeface="Arial"/>
              </a:rPr>
              <a:t>Rewrite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Keras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model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parser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in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Python,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replacing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earlier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C++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logic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improve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modular </a:t>
            </a:r>
            <a:r>
              <a:rPr dirty="0" sz="1300">
                <a:latin typeface="Arial"/>
                <a:cs typeface="Arial"/>
              </a:rPr>
              <a:t>design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flexibility,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simplify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future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extensions</a:t>
            </a:r>
            <a:endParaRPr sz="1300">
              <a:latin typeface="Arial"/>
              <a:cs typeface="Arial"/>
            </a:endParaRPr>
          </a:p>
          <a:p>
            <a:pPr lvl="2" marL="1263015" indent="-311150">
              <a:lnSpc>
                <a:spcPct val="100000"/>
              </a:lnSpc>
              <a:buChar char="■"/>
              <a:tabLst>
                <a:tab pos="1263015" algn="l"/>
              </a:tabLst>
            </a:pPr>
            <a:r>
              <a:rPr dirty="0" sz="1300">
                <a:latin typeface="Arial"/>
                <a:cs typeface="Arial"/>
              </a:rPr>
              <a:t>Extend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parser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functionality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support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Pooling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LayerNormalization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layers</a:t>
            </a:r>
            <a:endParaRPr sz="1300">
              <a:latin typeface="Arial"/>
              <a:cs typeface="Arial"/>
            </a:endParaRPr>
          </a:p>
          <a:p>
            <a:pPr lvl="2" marL="1263015" marR="143510" indent="-311150">
              <a:lnSpc>
                <a:spcPct val="100000"/>
              </a:lnSpc>
              <a:buChar char="■"/>
              <a:tabLst>
                <a:tab pos="1263015" algn="l"/>
              </a:tabLst>
            </a:pPr>
            <a:r>
              <a:rPr dirty="0" sz="1300">
                <a:latin typeface="Arial"/>
                <a:cs typeface="Arial"/>
              </a:rPr>
              <a:t>Enable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support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Keras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3,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while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preserving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support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Keras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2.x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models,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ensuring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full </a:t>
            </a:r>
            <a:r>
              <a:rPr dirty="0" sz="1300" spc="-10">
                <a:latin typeface="Arial"/>
                <a:cs typeface="Arial"/>
              </a:rPr>
              <a:t>backward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compatibility</a:t>
            </a:r>
            <a:endParaRPr sz="1300">
              <a:latin typeface="Arial"/>
              <a:cs typeface="Arial"/>
            </a:endParaRPr>
          </a:p>
          <a:p>
            <a:pPr lvl="2" marL="1263015" marR="111760" indent="-311150">
              <a:lnSpc>
                <a:spcPct val="100000"/>
              </a:lnSpc>
              <a:buChar char="■"/>
              <a:tabLst>
                <a:tab pos="1263015" algn="l"/>
              </a:tabLst>
            </a:pPr>
            <a:r>
              <a:rPr dirty="0" sz="1300">
                <a:latin typeface="Arial"/>
                <a:cs typeface="Arial"/>
              </a:rPr>
              <a:t>Add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support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both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types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models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i.e.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models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built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using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Keras'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Functional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as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well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as </a:t>
            </a:r>
            <a:r>
              <a:rPr dirty="0" sz="1300">
                <a:latin typeface="Arial"/>
                <a:cs typeface="Arial"/>
              </a:rPr>
              <a:t>Sequential</a:t>
            </a:r>
            <a:r>
              <a:rPr dirty="0" sz="1300" spc="-7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API.</a:t>
            </a:r>
            <a:endParaRPr sz="1300">
              <a:latin typeface="Arial"/>
              <a:cs typeface="Arial"/>
            </a:endParaRPr>
          </a:p>
          <a:p>
            <a:pPr lvl="2" marL="1263015" indent="-311150">
              <a:lnSpc>
                <a:spcPct val="100000"/>
              </a:lnSpc>
              <a:buChar char="■"/>
              <a:tabLst>
                <a:tab pos="1263015" algn="l"/>
              </a:tabLst>
            </a:pPr>
            <a:r>
              <a:rPr dirty="0" sz="1300">
                <a:latin typeface="Arial"/>
                <a:cs typeface="Arial"/>
              </a:rPr>
              <a:t>Design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comprehensive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unit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tests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parser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guarantee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robustness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correctness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1328" rIns="0" bIns="0" rtlCol="0" vert="horz">
            <a:spAutoFit/>
          </a:bodyPr>
          <a:lstStyle/>
          <a:p>
            <a:pPr marL="30670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SOFIE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851129" y="4843805"/>
            <a:ext cx="3441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Sengupta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GSoC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Mentor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Summit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ML4EP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762210"/>
            <a:ext cx="9144000" cy="381635"/>
            <a:chOff x="0" y="4762210"/>
            <a:chExt cx="9144000" cy="3816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762210"/>
              <a:ext cx="9144000" cy="38128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659" y="4813960"/>
              <a:ext cx="279711" cy="28958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28648" y="4818100"/>
              <a:ext cx="0" cy="267970"/>
            </a:xfrm>
            <a:custGeom>
              <a:avLst/>
              <a:gdLst/>
              <a:ahLst/>
              <a:cxnLst/>
              <a:rect l="l" t="t" r="r" b="b"/>
              <a:pathLst>
                <a:path w="0" h="267970">
                  <a:moveTo>
                    <a:pt x="0" y="0"/>
                  </a:moveTo>
                  <a:lnTo>
                    <a:pt x="0" y="267601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426" y="4830876"/>
              <a:ext cx="1067619" cy="24187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3426" y="890854"/>
            <a:ext cx="1646377" cy="4810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61398" y="1152625"/>
            <a:ext cx="8202930" cy="226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8615" indent="-33591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48615" algn="l"/>
              </a:tabLst>
            </a:pP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SOFIE</a:t>
            </a:r>
            <a:r>
              <a:rPr dirty="0" sz="1700" spc="-3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-</a:t>
            </a:r>
            <a:r>
              <a:rPr dirty="0" sz="1700" spc="-3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GPU</a:t>
            </a:r>
            <a:r>
              <a:rPr dirty="0" sz="1700" spc="-3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Support</a:t>
            </a:r>
            <a:r>
              <a:rPr dirty="0" sz="1700" spc="-3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for</a:t>
            </a:r>
            <a:r>
              <a:rPr dirty="0" sz="1700" spc="-3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Machine</a:t>
            </a:r>
            <a:r>
              <a:rPr dirty="0" sz="1700" spc="-3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4285F4"/>
                </a:solidFill>
                <a:latin typeface="Arial"/>
                <a:cs typeface="Arial"/>
              </a:rPr>
              <a:t>Learning</a:t>
            </a:r>
            <a:r>
              <a:rPr dirty="0" sz="1700" spc="-3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4285F4"/>
                </a:solidFill>
                <a:latin typeface="Arial"/>
                <a:cs typeface="Arial"/>
              </a:rPr>
              <a:t>Inference</a:t>
            </a:r>
            <a:endParaRPr sz="1700">
              <a:latin typeface="Arial"/>
              <a:cs typeface="Arial"/>
            </a:endParaRPr>
          </a:p>
          <a:p>
            <a:pPr lvl="1" marL="805815" indent="-323215">
              <a:lnSpc>
                <a:spcPct val="100000"/>
              </a:lnSpc>
              <a:spcBef>
                <a:spcPts val="5"/>
              </a:spcBef>
              <a:buSzPct val="115384"/>
              <a:buFont typeface="Arial"/>
              <a:buChar char="○"/>
              <a:tabLst>
                <a:tab pos="805815" algn="l"/>
              </a:tabLst>
            </a:pPr>
            <a:r>
              <a:rPr dirty="0" sz="1300" b="1">
                <a:latin typeface="Arial"/>
                <a:cs typeface="Arial"/>
              </a:rPr>
              <a:t>Contributor: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Akash</a:t>
            </a:r>
            <a:endParaRPr sz="1300">
              <a:latin typeface="Arial"/>
              <a:cs typeface="Arial"/>
            </a:endParaRPr>
          </a:p>
          <a:p>
            <a:pPr lvl="1" marL="805815" indent="-311150">
              <a:lnSpc>
                <a:spcPct val="100000"/>
              </a:lnSpc>
              <a:buFont typeface="Arial"/>
              <a:buChar char="○"/>
              <a:tabLst>
                <a:tab pos="805815" algn="l"/>
              </a:tabLst>
            </a:pPr>
            <a:r>
              <a:rPr dirty="0" sz="1300" spc="-10" b="1">
                <a:latin typeface="Arial"/>
                <a:cs typeface="Arial"/>
              </a:rPr>
              <a:t>Mentors:</a:t>
            </a:r>
            <a:endParaRPr sz="1300">
              <a:latin typeface="Arial"/>
              <a:cs typeface="Arial"/>
            </a:endParaRPr>
          </a:p>
          <a:p>
            <a:pPr lvl="2" marL="1263015" indent="-311150">
              <a:lnSpc>
                <a:spcPct val="100000"/>
              </a:lnSpc>
              <a:buFont typeface="Arial"/>
              <a:buChar char="■"/>
              <a:tabLst>
                <a:tab pos="1263015" algn="l"/>
              </a:tabLst>
            </a:pPr>
            <a:r>
              <a:rPr dirty="0" sz="1300" b="1">
                <a:latin typeface="Arial"/>
                <a:cs typeface="Arial"/>
              </a:rPr>
              <a:t>Lorenzo</a:t>
            </a:r>
            <a:r>
              <a:rPr dirty="0" sz="1300" spc="-5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Moneta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(Senior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Staff,</a:t>
            </a:r>
            <a:r>
              <a:rPr dirty="0" sz="1300" spc="-5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CERN)</a:t>
            </a:r>
            <a:endParaRPr sz="1300">
              <a:latin typeface="Arial"/>
              <a:cs typeface="Arial"/>
            </a:endParaRPr>
          </a:p>
          <a:p>
            <a:pPr lvl="2" marL="1263015" indent="-311150">
              <a:lnSpc>
                <a:spcPct val="100000"/>
              </a:lnSpc>
              <a:buFont typeface="Arial"/>
              <a:buChar char="■"/>
              <a:tabLst>
                <a:tab pos="1263015" algn="l"/>
              </a:tabLst>
            </a:pPr>
            <a:r>
              <a:rPr dirty="0" sz="1300" b="1">
                <a:latin typeface="Arial"/>
                <a:cs typeface="Arial"/>
              </a:rPr>
              <a:t>Sanjiban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Sengupta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(Doctoral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Student,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CERN,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University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of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Manchester)</a:t>
            </a:r>
            <a:endParaRPr sz="1300">
              <a:latin typeface="Arial"/>
              <a:cs typeface="Arial"/>
            </a:endParaRPr>
          </a:p>
          <a:p>
            <a:pPr lvl="1" marL="805815" indent="-311150">
              <a:lnSpc>
                <a:spcPct val="100000"/>
              </a:lnSpc>
              <a:buFont typeface="Arial"/>
              <a:buChar char="○"/>
              <a:tabLst>
                <a:tab pos="805815" algn="l"/>
              </a:tabLst>
            </a:pPr>
            <a:r>
              <a:rPr dirty="0" sz="1300" spc="-10" b="1">
                <a:latin typeface="Arial"/>
                <a:cs typeface="Arial"/>
              </a:rPr>
              <a:t>Tasks</a:t>
            </a:r>
            <a:endParaRPr sz="1300">
              <a:latin typeface="Arial"/>
              <a:cs typeface="Arial"/>
            </a:endParaRPr>
          </a:p>
          <a:p>
            <a:pPr lvl="2" marL="1263015" marR="71755" indent="-311150">
              <a:lnSpc>
                <a:spcPct val="100000"/>
              </a:lnSpc>
              <a:buChar char="■"/>
              <a:tabLst>
                <a:tab pos="1263015" algn="l"/>
              </a:tabLst>
            </a:pPr>
            <a:r>
              <a:rPr dirty="0" sz="1300" spc="-10">
                <a:latin typeface="Arial"/>
                <a:cs typeface="Arial"/>
              </a:rPr>
              <a:t>Investigate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CUDA,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ROCm,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ALPAKA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frameworks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GPU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acceleration.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Evaluate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pros</a:t>
            </a:r>
            <a:r>
              <a:rPr dirty="0" sz="1300" spc="-25">
                <a:latin typeface="Arial"/>
                <a:cs typeface="Arial"/>
              </a:rPr>
              <a:t> and </a:t>
            </a:r>
            <a:r>
              <a:rPr dirty="0" sz="1300">
                <a:latin typeface="Arial"/>
                <a:cs typeface="Arial"/>
              </a:rPr>
              <a:t>cons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each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framework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in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terms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performance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portability.</a:t>
            </a:r>
            <a:endParaRPr sz="1300">
              <a:latin typeface="Arial"/>
              <a:cs typeface="Arial"/>
            </a:endParaRPr>
          </a:p>
          <a:p>
            <a:pPr lvl="2" marL="1263015" marR="5080" indent="-311150">
              <a:lnSpc>
                <a:spcPct val="100000"/>
              </a:lnSpc>
              <a:buChar char="■"/>
              <a:tabLst>
                <a:tab pos="1263015" algn="l"/>
              </a:tabLst>
            </a:pPr>
            <a:r>
              <a:rPr dirty="0" sz="1300">
                <a:latin typeface="Arial"/>
                <a:cs typeface="Arial"/>
              </a:rPr>
              <a:t>Develop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GPU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kernels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operations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in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SOFIE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using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ALPAKA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as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abstraction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layer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use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25">
                <a:latin typeface="Arial"/>
                <a:cs typeface="Arial"/>
              </a:rPr>
              <a:t>of </a:t>
            </a:r>
            <a:r>
              <a:rPr dirty="0" sz="1300">
                <a:latin typeface="Arial"/>
                <a:cs typeface="Arial"/>
              </a:rPr>
              <a:t>CPU,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CUDA</a:t>
            </a:r>
            <a:r>
              <a:rPr dirty="0" sz="1300" spc="-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or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ROCm.</a:t>
            </a:r>
            <a:endParaRPr sz="1300">
              <a:latin typeface="Arial"/>
              <a:cs typeface="Arial"/>
            </a:endParaRPr>
          </a:p>
          <a:p>
            <a:pPr lvl="2" marL="1263015" indent="-311150">
              <a:lnSpc>
                <a:spcPct val="100000"/>
              </a:lnSpc>
              <a:buChar char="■"/>
              <a:tabLst>
                <a:tab pos="1263015" algn="l"/>
              </a:tabLst>
            </a:pPr>
            <a:r>
              <a:rPr dirty="0" sz="1300">
                <a:latin typeface="Arial"/>
                <a:cs typeface="Arial"/>
              </a:rPr>
              <a:t>Integrate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operators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within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SOFIE.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1328" rIns="0" bIns="0" rtlCol="0" vert="horz">
            <a:spAutoFit/>
          </a:bodyPr>
          <a:lstStyle/>
          <a:p>
            <a:pPr marL="30670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SOFIE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851129" y="4843805"/>
            <a:ext cx="34410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Sengupta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GSoC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Mentor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Summit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ML4EP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9550" y="2149737"/>
            <a:ext cx="4449445" cy="1602740"/>
          </a:xfrm>
          <a:prstGeom prst="rect">
            <a:avLst/>
          </a:prstGeom>
        </p:spPr>
        <p:txBody>
          <a:bodyPr wrap="square" lIns="0" tIns="379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85"/>
              </a:spcBef>
              <a:tabLst>
                <a:tab pos="2380615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Dennis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Kobert</a:t>
            </a:r>
            <a:endParaRPr sz="5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700" spc="-10">
                <a:solidFill>
                  <a:srgbClr val="80858A"/>
                </a:solidFill>
                <a:latin typeface="Arial"/>
                <a:cs typeface="Arial"/>
              </a:rPr>
              <a:t>Graphite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495425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000000"/>
                </a:solidFill>
              </a:rPr>
              <a:t>First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Impression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!=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Last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 spc="-10">
                <a:solidFill>
                  <a:srgbClr val="000000"/>
                </a:solidFill>
              </a:rPr>
              <a:t>Impression</a:t>
            </a:r>
            <a:endParaRPr sz="2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4397" y="1170124"/>
            <a:ext cx="2166302" cy="38209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4013" y="1170124"/>
            <a:ext cx="2139746" cy="3820972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29550" y="2149737"/>
            <a:ext cx="5111115" cy="1602740"/>
          </a:xfrm>
          <a:prstGeom prst="rect">
            <a:avLst/>
          </a:prstGeom>
        </p:spPr>
        <p:txBody>
          <a:bodyPr wrap="square" lIns="0" tIns="379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85"/>
              </a:spcBef>
              <a:tabLst>
                <a:tab pos="1526540" algn="l"/>
              </a:tabLst>
            </a:pPr>
            <a:r>
              <a:rPr dirty="0" sz="5500" spc="-20">
                <a:solidFill>
                  <a:srgbClr val="4285F4"/>
                </a:solidFill>
                <a:latin typeface="Arial"/>
                <a:cs typeface="Arial"/>
              </a:rPr>
              <a:t>Ivan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Ogasawara</a:t>
            </a:r>
            <a:endParaRPr sz="5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700" spc="-10">
                <a:solidFill>
                  <a:srgbClr val="80858A"/>
                </a:solidFill>
                <a:latin typeface="Arial"/>
                <a:cs typeface="Arial"/>
              </a:rPr>
              <a:t>MAKIM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3230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0" y="1103350"/>
            <a:ext cx="571500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243268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Stefano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31238" y="3270542"/>
            <a:ext cx="134493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rella</a:t>
            </a:r>
            <a:endParaRPr sz="5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29550" y="3286035"/>
            <a:ext cx="175006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180">
                <a:solidFill>
                  <a:srgbClr val="80858A"/>
                </a:solidFill>
                <a:latin typeface="Arial"/>
                <a:cs typeface="Arial"/>
              </a:rPr>
              <a:t>Q</a:t>
            </a:r>
            <a:r>
              <a:rPr dirty="0" baseline="1010" sz="8250" spc="-4687">
                <a:solidFill>
                  <a:srgbClr val="4285F4"/>
                </a:solidFill>
                <a:latin typeface="Arial"/>
                <a:cs typeface="Arial"/>
              </a:rPr>
              <a:t>G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E</a:t>
            </a:r>
            <a:r>
              <a:rPr dirty="0" sz="1500" spc="-20">
                <a:solidFill>
                  <a:srgbClr val="80858A"/>
                </a:solidFill>
                <a:latin typeface="Arial"/>
                <a:cs typeface="Arial"/>
              </a:rPr>
              <a:t>M</a:t>
            </a:r>
            <a:r>
              <a:rPr dirty="0" sz="1500" spc="-240">
                <a:solidFill>
                  <a:srgbClr val="80858A"/>
                </a:solidFill>
                <a:latin typeface="Arial"/>
                <a:cs typeface="Arial"/>
              </a:rPr>
              <a:t>U</a:t>
            </a:r>
            <a:r>
              <a:rPr dirty="0" baseline="1010" sz="8250" spc="-3690">
                <a:solidFill>
                  <a:srgbClr val="4285F4"/>
                </a:solidFill>
                <a:latin typeface="Arial"/>
                <a:cs typeface="Arial"/>
              </a:rPr>
              <a:t>a</a:t>
            </a:r>
            <a:r>
              <a:rPr dirty="0" sz="1500" spc="-20">
                <a:solidFill>
                  <a:srgbClr val="80858A"/>
                </a:solidFill>
                <a:latin typeface="Arial"/>
                <a:cs typeface="Arial"/>
              </a:rPr>
              <a:t>(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&amp;</a:t>
            </a:r>
            <a:r>
              <a:rPr dirty="0" sz="1500" spc="10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80858A"/>
                </a:solidFill>
                <a:latin typeface="Arial"/>
                <a:cs typeface="Arial"/>
              </a:rPr>
              <a:t>r</a:t>
            </a:r>
            <a:r>
              <a:rPr dirty="0" sz="1500" spc="-850">
                <a:solidFill>
                  <a:srgbClr val="80858A"/>
                </a:solidFill>
                <a:latin typeface="Arial"/>
                <a:cs typeface="Arial"/>
              </a:rPr>
              <a:t>u</a:t>
            </a:r>
            <a:r>
              <a:rPr dirty="0" baseline="1010" sz="8250" spc="-1545">
                <a:solidFill>
                  <a:srgbClr val="4285F4"/>
                </a:solidFill>
                <a:latin typeface="Arial"/>
                <a:cs typeface="Arial"/>
              </a:rPr>
              <a:t>r</a:t>
            </a:r>
            <a:r>
              <a:rPr dirty="0" sz="1500" spc="-15">
                <a:solidFill>
                  <a:srgbClr val="80858A"/>
                </a:solidFill>
                <a:latin typeface="Arial"/>
                <a:cs typeface="Arial"/>
              </a:rPr>
              <a:t>s</a:t>
            </a:r>
            <a:r>
              <a:rPr dirty="0" sz="1500" spc="-175">
                <a:solidFill>
                  <a:srgbClr val="80858A"/>
                </a:solidFill>
                <a:latin typeface="Arial"/>
                <a:cs typeface="Arial"/>
              </a:rPr>
              <a:t>t</a:t>
            </a:r>
            <a:r>
              <a:rPr dirty="0" baseline="1010" sz="8250" spc="-3900">
                <a:solidFill>
                  <a:srgbClr val="4285F4"/>
                </a:solidFill>
                <a:latin typeface="Arial"/>
                <a:cs typeface="Arial"/>
              </a:rPr>
              <a:t>z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-</a:t>
            </a:r>
            <a:r>
              <a:rPr dirty="0" sz="1500" spc="-20">
                <a:solidFill>
                  <a:srgbClr val="80858A"/>
                </a:solidFill>
                <a:latin typeface="Arial"/>
                <a:cs typeface="Arial"/>
              </a:rPr>
              <a:t>vm</a:t>
            </a:r>
            <a:r>
              <a:rPr dirty="0" sz="1500" spc="-1200">
                <a:solidFill>
                  <a:srgbClr val="80858A"/>
                </a:solidFill>
                <a:latin typeface="Arial"/>
                <a:cs typeface="Arial"/>
              </a:rPr>
              <a:t>m</a:t>
            </a:r>
            <a:r>
              <a:rPr dirty="0" baseline="1010" sz="8250" spc="-2910">
                <a:solidFill>
                  <a:srgbClr val="4285F4"/>
                </a:solidFill>
                <a:latin typeface="Arial"/>
                <a:cs typeface="Arial"/>
              </a:rPr>
              <a:t>a</a:t>
            </a:r>
            <a:r>
              <a:rPr dirty="0" sz="1500" spc="-20">
                <a:solidFill>
                  <a:srgbClr val="80858A"/>
                </a:solidFill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15" y="4724400"/>
            <a:ext cx="1140357" cy="134569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4375493" y="938027"/>
          <a:ext cx="3531235" cy="3958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250"/>
                <a:gridCol w="2585719"/>
              </a:tblGrid>
              <a:tr h="315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Order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9525">
                      <a:solidFill>
                        <a:srgbClr val="EDEDED"/>
                      </a:solidFill>
                      <a:prstDash val="solid"/>
                    </a:lnL>
                    <a:lnR w="9525">
                      <a:solidFill>
                        <a:srgbClr val="EDEDED"/>
                      </a:solidFill>
                      <a:prstDash val="solid"/>
                    </a:lnR>
                    <a:lnT w="9525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98830" marR="215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Mentor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Name(s)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9525">
                      <a:solidFill>
                        <a:srgbClr val="EDEDED"/>
                      </a:solidFill>
                      <a:prstDash val="solid"/>
                    </a:lnL>
                    <a:lnR w="9525">
                      <a:solidFill>
                        <a:srgbClr val="EDEDED"/>
                      </a:solidFill>
                      <a:prstDash val="solid"/>
                    </a:lnR>
                    <a:lnT w="9525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215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Rudra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Chopra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215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Diya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Solanki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215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Viswanath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Sai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215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Vedant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Singh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215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Ege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Korkan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215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Jaideep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Prasad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522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880744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Anastasia</a:t>
                      </a:r>
                      <a:r>
                        <a:rPr dirty="0" sz="13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Hernandez- Koutoucheva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530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2159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Vissarion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Fysikopoulos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543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2159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Andreas</a:t>
                      </a:r>
                      <a:r>
                        <a:rPr dirty="0" sz="13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Dräger,</a:t>
                      </a:r>
                      <a:r>
                        <a:rPr dirty="0" sz="13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NRNB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21590">
                        <a:lnSpc>
                          <a:spcPts val="1395"/>
                        </a:lnSpc>
                        <a:spcBef>
                          <a:spcPts val="570"/>
                        </a:spcBef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Vedant</a:t>
                      </a:r>
                      <a:r>
                        <a:rPr dirty="0" sz="13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Jain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algn="r">
                        <a:lnSpc>
                          <a:spcPts val="434"/>
                        </a:lnSpc>
                      </a:pPr>
                      <a:r>
                        <a:rPr dirty="0" sz="500" spc="-10">
                          <a:solidFill>
                            <a:srgbClr val="585858"/>
                          </a:solidFill>
                          <a:latin typeface="Arial"/>
                          <a:cs typeface="Arial"/>
                        </a:rPr>
                        <a:t>Confi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 descr=""/>
          <p:cNvSpPr txBox="1"/>
          <p:nvPr/>
        </p:nvSpPr>
        <p:spPr>
          <a:xfrm>
            <a:off x="7806935" y="4757089"/>
            <a:ext cx="664845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>
                <a:solidFill>
                  <a:srgbClr val="585858"/>
                </a:solidFill>
                <a:latin typeface="Arial"/>
                <a:cs typeface="Arial"/>
              </a:rPr>
              <a:t>dential</a:t>
            </a:r>
            <a:r>
              <a:rPr dirty="0" sz="5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5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585858"/>
                </a:solidFill>
                <a:latin typeface="Arial"/>
                <a:cs typeface="Arial"/>
              </a:rPr>
              <a:t>Proprietary</a:t>
            </a:r>
            <a:endParaRPr sz="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8613" y="317282"/>
            <a:ext cx="5969000" cy="426720"/>
          </a:xfrm>
          <a:prstGeom prst="rect"/>
          <a:solidFill>
            <a:srgbClr val="4285F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00"/>
              </a:lnSpc>
            </a:pP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Speaker</a:t>
            </a:r>
            <a:r>
              <a:rPr dirty="0" sz="2800" spc="-5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dirty="0" sz="2800" spc="-4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4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Friday</a:t>
            </a:r>
            <a:r>
              <a:rPr dirty="0" sz="2800" spc="-4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5" b="0">
                <a:solidFill>
                  <a:srgbClr val="FFFFFF"/>
                </a:solidFill>
                <a:latin typeface="Arial"/>
                <a:cs typeface="Arial"/>
              </a:rPr>
              <a:t>9:30-</a:t>
            </a:r>
            <a:r>
              <a:rPr dirty="0" sz="2800" spc="-10" b="0">
                <a:solidFill>
                  <a:srgbClr val="FFFFFF"/>
                </a:solidFill>
                <a:latin typeface="Arial"/>
                <a:cs typeface="Arial"/>
              </a:rPr>
              <a:t>10:30AM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1514652" y="938027"/>
          <a:ext cx="2599690" cy="339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9920"/>
                <a:gridCol w="1880235"/>
              </a:tblGrid>
              <a:tr h="315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Order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9525">
                      <a:solidFill>
                        <a:srgbClr val="EDEDED"/>
                      </a:solidFill>
                      <a:prstDash val="solid"/>
                    </a:lnL>
                    <a:lnR w="9525">
                      <a:solidFill>
                        <a:srgbClr val="EDEDED"/>
                      </a:solidFill>
                      <a:prstDash val="solid"/>
                    </a:lnR>
                    <a:lnT w="9525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4597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Mentor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Name(s)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9525">
                      <a:solidFill>
                        <a:srgbClr val="EDEDED"/>
                      </a:solidFill>
                      <a:prstDash val="solid"/>
                    </a:lnL>
                    <a:lnR w="9525">
                      <a:solidFill>
                        <a:srgbClr val="EDEDED"/>
                      </a:solidFill>
                      <a:prstDash val="solid"/>
                    </a:lnR>
                    <a:lnT w="9525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Sanju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Tiwari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Cyrille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Artho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Ankit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Mahato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Ayush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Billore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Stefano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Garzarella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Ashish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Yadav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Shivay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Lamba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Shubham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Jain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Bawantha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Thilan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26919"/>
            <a:ext cx="3830320" cy="772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52955" algn="l"/>
              </a:tabLst>
            </a:pPr>
            <a:r>
              <a:rPr dirty="0" sz="4900" spc="-10" b="0">
                <a:solidFill>
                  <a:srgbClr val="4285F4"/>
                </a:solidFill>
                <a:latin typeface="Arial"/>
                <a:cs typeface="Arial"/>
              </a:rPr>
              <a:t>Ashish</a:t>
            </a:r>
            <a:r>
              <a:rPr dirty="0" sz="49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4900" spc="-10" b="0">
                <a:solidFill>
                  <a:srgbClr val="4285F4"/>
                </a:solidFill>
                <a:latin typeface="Arial"/>
                <a:cs typeface="Arial"/>
              </a:rPr>
              <a:t>Yadav</a:t>
            </a:r>
            <a:endParaRPr sz="49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85153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AnkiDroid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764" y="376802"/>
            <a:ext cx="1563990" cy="1631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14081" y="36309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5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74"/>
                </a:lnTo>
                <a:lnTo>
                  <a:pt x="116522" y="146977"/>
                </a:lnTo>
                <a:lnTo>
                  <a:pt x="88938" y="152666"/>
                </a:lnTo>
                <a:lnTo>
                  <a:pt x="64236" y="147624"/>
                </a:lnTo>
                <a:lnTo>
                  <a:pt x="44284" y="133870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47"/>
                </a:lnTo>
                <a:lnTo>
                  <a:pt x="44284" y="42938"/>
                </a:lnTo>
                <a:lnTo>
                  <a:pt x="64236" y="29184"/>
                </a:lnTo>
                <a:lnTo>
                  <a:pt x="88938" y="24155"/>
                </a:lnTo>
                <a:lnTo>
                  <a:pt x="102285" y="25488"/>
                </a:lnTo>
                <a:lnTo>
                  <a:pt x="113830" y="29146"/>
                </a:lnTo>
                <a:lnTo>
                  <a:pt x="123736" y="34620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32"/>
                </a:lnTo>
                <a:lnTo>
                  <a:pt x="123634" y="6997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20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196"/>
                </a:lnTo>
                <a:lnTo>
                  <a:pt x="150114" y="152006"/>
                </a:lnTo>
                <a:lnTo>
                  <a:pt x="169837" y="109728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5">
                <a:moveTo>
                  <a:pt x="293001" y="119900"/>
                </a:moveTo>
                <a:lnTo>
                  <a:pt x="288544" y="97078"/>
                </a:lnTo>
                <a:lnTo>
                  <a:pt x="280657" y="85382"/>
                </a:lnTo>
                <a:lnTo>
                  <a:pt x="276377" y="79044"/>
                </a:lnTo>
                <a:lnTo>
                  <a:pt x="268224" y="73685"/>
                </a:lnTo>
                <a:lnTo>
                  <a:pt x="268224" y="119900"/>
                </a:lnTo>
                <a:lnTo>
                  <a:pt x="265645" y="133832"/>
                </a:lnTo>
                <a:lnTo>
                  <a:pt x="258699" y="144741"/>
                </a:lnTo>
                <a:lnTo>
                  <a:pt x="248539" y="151841"/>
                </a:lnTo>
                <a:lnTo>
                  <a:pt x="236359" y="154381"/>
                </a:lnTo>
                <a:lnTo>
                  <a:pt x="224155" y="151841"/>
                </a:lnTo>
                <a:lnTo>
                  <a:pt x="214007" y="144741"/>
                </a:lnTo>
                <a:lnTo>
                  <a:pt x="207060" y="133832"/>
                </a:lnTo>
                <a:lnTo>
                  <a:pt x="204495" y="119900"/>
                </a:lnTo>
                <a:lnTo>
                  <a:pt x="207060" y="105867"/>
                </a:lnTo>
                <a:lnTo>
                  <a:pt x="214007" y="94957"/>
                </a:lnTo>
                <a:lnTo>
                  <a:pt x="224155" y="87896"/>
                </a:lnTo>
                <a:lnTo>
                  <a:pt x="236359" y="85382"/>
                </a:lnTo>
                <a:lnTo>
                  <a:pt x="248539" y="87896"/>
                </a:lnTo>
                <a:lnTo>
                  <a:pt x="258699" y="94957"/>
                </a:lnTo>
                <a:lnTo>
                  <a:pt x="265645" y="105867"/>
                </a:lnTo>
                <a:lnTo>
                  <a:pt x="268224" y="119900"/>
                </a:lnTo>
                <a:lnTo>
                  <a:pt x="268224" y="73685"/>
                </a:lnTo>
                <a:lnTo>
                  <a:pt x="258368" y="67195"/>
                </a:lnTo>
                <a:lnTo>
                  <a:pt x="236359" y="62941"/>
                </a:lnTo>
                <a:lnTo>
                  <a:pt x="214325" y="67195"/>
                </a:lnTo>
                <a:lnTo>
                  <a:pt x="196303" y="79044"/>
                </a:lnTo>
                <a:lnTo>
                  <a:pt x="184150" y="97078"/>
                </a:lnTo>
                <a:lnTo>
                  <a:pt x="179692" y="119900"/>
                </a:lnTo>
                <a:lnTo>
                  <a:pt x="184150" y="142608"/>
                </a:lnTo>
                <a:lnTo>
                  <a:pt x="196303" y="160629"/>
                </a:lnTo>
                <a:lnTo>
                  <a:pt x="214325" y="172504"/>
                </a:lnTo>
                <a:lnTo>
                  <a:pt x="236359" y="176784"/>
                </a:lnTo>
                <a:lnTo>
                  <a:pt x="258368" y="172504"/>
                </a:lnTo>
                <a:lnTo>
                  <a:pt x="276377" y="160629"/>
                </a:lnTo>
                <a:lnTo>
                  <a:pt x="280593" y="154381"/>
                </a:lnTo>
                <a:lnTo>
                  <a:pt x="288544" y="142608"/>
                </a:lnTo>
                <a:lnTo>
                  <a:pt x="293001" y="119900"/>
                </a:lnTo>
                <a:close/>
              </a:path>
              <a:path w="693419" h="227965">
                <a:moveTo>
                  <a:pt x="416636" y="119900"/>
                </a:moveTo>
                <a:lnTo>
                  <a:pt x="412178" y="97078"/>
                </a:lnTo>
                <a:lnTo>
                  <a:pt x="404291" y="85382"/>
                </a:lnTo>
                <a:lnTo>
                  <a:pt x="400011" y="79044"/>
                </a:lnTo>
                <a:lnTo>
                  <a:pt x="391833" y="73672"/>
                </a:lnTo>
                <a:lnTo>
                  <a:pt x="391833" y="119900"/>
                </a:lnTo>
                <a:lnTo>
                  <a:pt x="389255" y="133832"/>
                </a:lnTo>
                <a:lnTo>
                  <a:pt x="382320" y="144741"/>
                </a:lnTo>
                <a:lnTo>
                  <a:pt x="372173" y="151841"/>
                </a:lnTo>
                <a:lnTo>
                  <a:pt x="359994" y="154381"/>
                </a:lnTo>
                <a:lnTo>
                  <a:pt x="347789" y="151841"/>
                </a:lnTo>
                <a:lnTo>
                  <a:pt x="337642" y="144741"/>
                </a:lnTo>
                <a:lnTo>
                  <a:pt x="330695" y="133832"/>
                </a:lnTo>
                <a:lnTo>
                  <a:pt x="328129" y="119900"/>
                </a:lnTo>
                <a:lnTo>
                  <a:pt x="330695" y="105867"/>
                </a:lnTo>
                <a:lnTo>
                  <a:pt x="337642" y="94957"/>
                </a:lnTo>
                <a:lnTo>
                  <a:pt x="347789" y="87896"/>
                </a:lnTo>
                <a:lnTo>
                  <a:pt x="359994" y="85382"/>
                </a:lnTo>
                <a:lnTo>
                  <a:pt x="372173" y="87896"/>
                </a:lnTo>
                <a:lnTo>
                  <a:pt x="382320" y="94957"/>
                </a:lnTo>
                <a:lnTo>
                  <a:pt x="389255" y="105867"/>
                </a:lnTo>
                <a:lnTo>
                  <a:pt x="391833" y="119900"/>
                </a:lnTo>
                <a:lnTo>
                  <a:pt x="391833" y="73672"/>
                </a:lnTo>
                <a:lnTo>
                  <a:pt x="382003" y="67195"/>
                </a:lnTo>
                <a:lnTo>
                  <a:pt x="359994" y="62941"/>
                </a:lnTo>
                <a:lnTo>
                  <a:pt x="337959" y="67195"/>
                </a:lnTo>
                <a:lnTo>
                  <a:pt x="319938" y="79044"/>
                </a:lnTo>
                <a:lnTo>
                  <a:pt x="307784" y="97078"/>
                </a:lnTo>
                <a:lnTo>
                  <a:pt x="303326" y="119900"/>
                </a:lnTo>
                <a:lnTo>
                  <a:pt x="307784" y="142608"/>
                </a:lnTo>
                <a:lnTo>
                  <a:pt x="319938" y="160629"/>
                </a:lnTo>
                <a:lnTo>
                  <a:pt x="337959" y="172504"/>
                </a:lnTo>
                <a:lnTo>
                  <a:pt x="359994" y="176784"/>
                </a:lnTo>
                <a:lnTo>
                  <a:pt x="382003" y="172504"/>
                </a:lnTo>
                <a:lnTo>
                  <a:pt x="400011" y="160629"/>
                </a:lnTo>
                <a:lnTo>
                  <a:pt x="404228" y="154381"/>
                </a:lnTo>
                <a:lnTo>
                  <a:pt x="412178" y="142608"/>
                </a:lnTo>
                <a:lnTo>
                  <a:pt x="416636" y="119900"/>
                </a:lnTo>
                <a:close/>
              </a:path>
              <a:path w="693419" h="227965">
                <a:moveTo>
                  <a:pt x="535139" y="66408"/>
                </a:moveTo>
                <a:lnTo>
                  <a:pt x="513295" y="66408"/>
                </a:lnTo>
                <a:lnTo>
                  <a:pt x="513295" y="120116"/>
                </a:lnTo>
                <a:lnTo>
                  <a:pt x="510971" y="133819"/>
                </a:lnTo>
                <a:lnTo>
                  <a:pt x="504571" y="144678"/>
                </a:lnTo>
                <a:lnTo>
                  <a:pt x="495007" y="151815"/>
                </a:lnTo>
                <a:lnTo>
                  <a:pt x="483171" y="154381"/>
                </a:lnTo>
                <a:lnTo>
                  <a:pt x="471043" y="151815"/>
                </a:lnTo>
                <a:lnTo>
                  <a:pt x="461048" y="144678"/>
                </a:lnTo>
                <a:lnTo>
                  <a:pt x="454253" y="133819"/>
                </a:lnTo>
                <a:lnTo>
                  <a:pt x="451739" y="120116"/>
                </a:lnTo>
                <a:lnTo>
                  <a:pt x="454253" y="106235"/>
                </a:lnTo>
                <a:lnTo>
                  <a:pt x="461048" y="95237"/>
                </a:lnTo>
                <a:lnTo>
                  <a:pt x="471043" y="87998"/>
                </a:lnTo>
                <a:lnTo>
                  <a:pt x="483171" y="85382"/>
                </a:lnTo>
                <a:lnTo>
                  <a:pt x="495007" y="87998"/>
                </a:lnTo>
                <a:lnTo>
                  <a:pt x="504571" y="95237"/>
                </a:lnTo>
                <a:lnTo>
                  <a:pt x="510971" y="106235"/>
                </a:lnTo>
                <a:lnTo>
                  <a:pt x="513295" y="120116"/>
                </a:lnTo>
                <a:lnTo>
                  <a:pt x="513295" y="66408"/>
                </a:lnTo>
                <a:lnTo>
                  <a:pt x="511619" y="66408"/>
                </a:lnTo>
                <a:lnTo>
                  <a:pt x="511619" y="75692"/>
                </a:lnTo>
                <a:lnTo>
                  <a:pt x="510730" y="75692"/>
                </a:lnTo>
                <a:lnTo>
                  <a:pt x="505650" y="70878"/>
                </a:lnTo>
                <a:lnTo>
                  <a:pt x="498856" y="66814"/>
                </a:lnTo>
                <a:lnTo>
                  <a:pt x="490575" y="63995"/>
                </a:lnTo>
                <a:lnTo>
                  <a:pt x="481037" y="62941"/>
                </a:lnTo>
                <a:lnTo>
                  <a:pt x="460667" y="67360"/>
                </a:lnTo>
                <a:lnTo>
                  <a:pt x="443395" y="79476"/>
                </a:lnTo>
                <a:lnTo>
                  <a:pt x="431419" y="97624"/>
                </a:lnTo>
                <a:lnTo>
                  <a:pt x="426935" y="120116"/>
                </a:lnTo>
                <a:lnTo>
                  <a:pt x="431419" y="142417"/>
                </a:lnTo>
                <a:lnTo>
                  <a:pt x="443395" y="160413"/>
                </a:lnTo>
                <a:lnTo>
                  <a:pt x="460667" y="172415"/>
                </a:lnTo>
                <a:lnTo>
                  <a:pt x="481037" y="176784"/>
                </a:lnTo>
                <a:lnTo>
                  <a:pt x="490575" y="175742"/>
                </a:lnTo>
                <a:lnTo>
                  <a:pt x="498856" y="172910"/>
                </a:lnTo>
                <a:lnTo>
                  <a:pt x="505650" y="168783"/>
                </a:lnTo>
                <a:lnTo>
                  <a:pt x="510730" y="163855"/>
                </a:lnTo>
                <a:lnTo>
                  <a:pt x="511619" y="163855"/>
                </a:lnTo>
                <a:lnTo>
                  <a:pt x="494017" y="203339"/>
                </a:lnTo>
                <a:lnTo>
                  <a:pt x="481457" y="205498"/>
                </a:lnTo>
                <a:lnTo>
                  <a:pt x="471157" y="203631"/>
                </a:lnTo>
                <a:lnTo>
                  <a:pt x="462991" y="198831"/>
                </a:lnTo>
                <a:lnTo>
                  <a:pt x="456946" y="192290"/>
                </a:lnTo>
                <a:lnTo>
                  <a:pt x="453009" y="185204"/>
                </a:lnTo>
                <a:lnTo>
                  <a:pt x="431406" y="194271"/>
                </a:lnTo>
                <a:lnTo>
                  <a:pt x="437997" y="205892"/>
                </a:lnTo>
                <a:lnTo>
                  <a:pt x="448500" y="216738"/>
                </a:lnTo>
                <a:lnTo>
                  <a:pt x="462965" y="224751"/>
                </a:lnTo>
                <a:lnTo>
                  <a:pt x="481457" y="227876"/>
                </a:lnTo>
                <a:lnTo>
                  <a:pt x="502107" y="224523"/>
                </a:lnTo>
                <a:lnTo>
                  <a:pt x="519201" y="214007"/>
                </a:lnTo>
                <a:lnTo>
                  <a:pt x="524573" y="205498"/>
                </a:lnTo>
                <a:lnTo>
                  <a:pt x="530834" y="195605"/>
                </a:lnTo>
                <a:lnTo>
                  <a:pt x="535114" y="168783"/>
                </a:lnTo>
                <a:lnTo>
                  <a:pt x="535139" y="163855"/>
                </a:lnTo>
                <a:lnTo>
                  <a:pt x="535139" y="154381"/>
                </a:lnTo>
                <a:lnTo>
                  <a:pt x="535139" y="85382"/>
                </a:lnTo>
                <a:lnTo>
                  <a:pt x="535139" y="75692"/>
                </a:lnTo>
                <a:lnTo>
                  <a:pt x="535139" y="66408"/>
                </a:lnTo>
                <a:close/>
              </a:path>
              <a:path w="693419" h="227965">
                <a:moveTo>
                  <a:pt x="577138" y="6591"/>
                </a:moveTo>
                <a:lnTo>
                  <a:pt x="552348" y="6591"/>
                </a:lnTo>
                <a:lnTo>
                  <a:pt x="552348" y="173342"/>
                </a:lnTo>
                <a:lnTo>
                  <a:pt x="577138" y="173342"/>
                </a:lnTo>
                <a:lnTo>
                  <a:pt x="577138" y="6591"/>
                </a:lnTo>
                <a:close/>
              </a:path>
              <a:path w="693419" h="227965">
                <a:moveTo>
                  <a:pt x="693229" y="105664"/>
                </a:moveTo>
                <a:lnTo>
                  <a:pt x="664159" y="68529"/>
                </a:lnTo>
                <a:lnTo>
                  <a:pt x="664159" y="97015"/>
                </a:lnTo>
                <a:lnTo>
                  <a:pt x="613689" y="118160"/>
                </a:lnTo>
                <a:lnTo>
                  <a:pt x="616267" y="103695"/>
                </a:lnTo>
                <a:lnTo>
                  <a:pt x="623481" y="93306"/>
                </a:lnTo>
                <a:lnTo>
                  <a:pt x="633183" y="87045"/>
                </a:lnTo>
                <a:lnTo>
                  <a:pt x="643216" y="84950"/>
                </a:lnTo>
                <a:lnTo>
                  <a:pt x="653034" y="84950"/>
                </a:lnTo>
                <a:lnTo>
                  <a:pt x="661377" y="89903"/>
                </a:lnTo>
                <a:lnTo>
                  <a:pt x="664044" y="96710"/>
                </a:lnTo>
                <a:lnTo>
                  <a:pt x="664159" y="97015"/>
                </a:lnTo>
                <a:lnTo>
                  <a:pt x="664159" y="68529"/>
                </a:lnTo>
                <a:lnTo>
                  <a:pt x="661606" y="66814"/>
                </a:lnTo>
                <a:lnTo>
                  <a:pt x="642353" y="62941"/>
                </a:lnTo>
                <a:lnTo>
                  <a:pt x="621766" y="67081"/>
                </a:lnTo>
                <a:lnTo>
                  <a:pt x="604812" y="78727"/>
                </a:lnTo>
                <a:lnTo>
                  <a:pt x="593331" y="96710"/>
                </a:lnTo>
                <a:lnTo>
                  <a:pt x="589102" y="119900"/>
                </a:lnTo>
                <a:lnTo>
                  <a:pt x="593344" y="142240"/>
                </a:lnTo>
                <a:lnTo>
                  <a:pt x="605078" y="160299"/>
                </a:lnTo>
                <a:lnTo>
                  <a:pt x="622833" y="172389"/>
                </a:lnTo>
                <a:lnTo>
                  <a:pt x="645109" y="176784"/>
                </a:lnTo>
                <a:lnTo>
                  <a:pt x="662508" y="174155"/>
                </a:lnTo>
                <a:lnTo>
                  <a:pt x="676021" y="167652"/>
                </a:lnTo>
                <a:lnTo>
                  <a:pt x="685850" y="159423"/>
                </a:lnTo>
                <a:lnTo>
                  <a:pt x="689902" y="154381"/>
                </a:lnTo>
                <a:lnTo>
                  <a:pt x="692175" y="151574"/>
                </a:lnTo>
                <a:lnTo>
                  <a:pt x="672934" y="138633"/>
                </a:lnTo>
                <a:lnTo>
                  <a:pt x="667664" y="145097"/>
                </a:lnTo>
                <a:lnTo>
                  <a:pt x="661365" y="150063"/>
                </a:lnTo>
                <a:lnTo>
                  <a:pt x="653808" y="153301"/>
                </a:lnTo>
                <a:lnTo>
                  <a:pt x="653592" y="153301"/>
                </a:lnTo>
                <a:lnTo>
                  <a:pt x="645109" y="154381"/>
                </a:lnTo>
                <a:lnTo>
                  <a:pt x="636333" y="153301"/>
                </a:lnTo>
                <a:lnTo>
                  <a:pt x="628929" y="150063"/>
                </a:lnTo>
                <a:lnTo>
                  <a:pt x="622693" y="144640"/>
                </a:lnTo>
                <a:lnTo>
                  <a:pt x="617753" y="137109"/>
                </a:lnTo>
                <a:lnTo>
                  <a:pt x="663232" y="118160"/>
                </a:lnTo>
                <a:lnTo>
                  <a:pt x="693229" y="105664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782660" y="285669"/>
            <a:ext cx="329565" cy="332105"/>
            <a:chOff x="782660" y="285669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782660" y="285669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979" y="355686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43884" rIns="0" bIns="0" rtlCol="0" vert="horz">
            <a:spAutoFit/>
          </a:bodyPr>
          <a:lstStyle/>
          <a:p>
            <a:pPr marL="391795">
              <a:lnSpc>
                <a:spcPct val="100000"/>
              </a:lnSpc>
              <a:spcBef>
                <a:spcPts val="100"/>
              </a:spcBef>
            </a:pPr>
            <a:r>
              <a:rPr dirty="0" sz="2200" b="0">
                <a:solidFill>
                  <a:srgbClr val="4285F4"/>
                </a:solidFill>
                <a:latin typeface="Arial"/>
                <a:cs typeface="Arial"/>
              </a:rPr>
              <a:t>Review</a:t>
            </a:r>
            <a:r>
              <a:rPr dirty="0" sz="2200" spc="-4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285F4"/>
                </a:solidFill>
                <a:latin typeface="Arial"/>
                <a:cs typeface="Arial"/>
              </a:rPr>
              <a:t>Reminders</a:t>
            </a:r>
            <a:r>
              <a:rPr dirty="0" sz="2200" spc="-4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285F4"/>
                </a:solidFill>
                <a:latin typeface="Arial"/>
                <a:cs typeface="Arial"/>
              </a:rPr>
              <a:t>|</a:t>
            </a:r>
            <a:r>
              <a:rPr dirty="0" sz="2200" spc="-4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285F4"/>
                </a:solidFill>
                <a:latin typeface="Arial"/>
                <a:cs typeface="Arial"/>
              </a:rPr>
              <a:t>Contributor:</a:t>
            </a:r>
            <a:r>
              <a:rPr dirty="0" sz="2200" spc="-4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spc="-20" b="0">
                <a:solidFill>
                  <a:srgbClr val="4285F4"/>
                </a:solidFill>
                <a:latin typeface="Arial"/>
                <a:cs typeface="Arial"/>
              </a:rPr>
              <a:t>Eric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09650" y="1178858"/>
            <a:ext cx="5636895" cy="324739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algn="just" marL="328930" indent="-316230">
              <a:lnSpc>
                <a:spcPct val="100000"/>
              </a:lnSpc>
              <a:spcBef>
                <a:spcPts val="600"/>
              </a:spcBef>
              <a:buFont typeface="Arial"/>
              <a:buChar char="●"/>
              <a:tabLst>
                <a:tab pos="328930" algn="l"/>
              </a:tabLst>
            </a:pP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What:</a:t>
            </a:r>
            <a:r>
              <a:rPr dirty="0" sz="1400" spc="-10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400" spc="-5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80858A"/>
                </a:solidFill>
                <a:latin typeface="Arial"/>
                <a:cs typeface="Arial"/>
              </a:rPr>
              <a:t>Goal</a:t>
            </a:r>
            <a:endParaRPr sz="1400">
              <a:latin typeface="Arial"/>
              <a:cs typeface="Arial"/>
            </a:endParaRPr>
          </a:p>
          <a:p>
            <a:pPr algn="just" lvl="1" marL="786130" marR="116205" indent="-316230">
              <a:lnSpc>
                <a:spcPct val="130000"/>
              </a:lnSpc>
              <a:buChar char="○"/>
              <a:tabLst>
                <a:tab pos="787400" algn="l"/>
              </a:tabLst>
            </a:pP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To</a:t>
            </a:r>
            <a:r>
              <a:rPr dirty="0" sz="14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design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build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completely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new,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reliable,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feature-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rich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review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reminder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system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to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replace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AnkiDroid's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old,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non- 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functional</a:t>
            </a:r>
            <a:r>
              <a:rPr dirty="0" sz="1400" spc="-3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one.</a:t>
            </a:r>
            <a:endParaRPr sz="1400">
              <a:latin typeface="Arial"/>
              <a:cs typeface="Arial"/>
            </a:endParaRPr>
          </a:p>
          <a:p>
            <a:pPr algn="just" marL="328930" indent="-316230">
              <a:lnSpc>
                <a:spcPct val="100000"/>
              </a:lnSpc>
              <a:spcBef>
                <a:spcPts val="85"/>
              </a:spcBef>
              <a:buFont typeface="Arial"/>
              <a:buChar char="●"/>
              <a:tabLst>
                <a:tab pos="328930" algn="l"/>
              </a:tabLst>
            </a:pP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Why:</a:t>
            </a:r>
            <a:r>
              <a:rPr dirty="0" sz="1400" spc="-10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400" spc="-5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80858A"/>
                </a:solidFill>
                <a:latin typeface="Arial"/>
                <a:cs typeface="Arial"/>
              </a:rPr>
              <a:t>Problem</a:t>
            </a:r>
            <a:endParaRPr sz="1400">
              <a:latin typeface="Arial"/>
              <a:cs typeface="Arial"/>
            </a:endParaRPr>
          </a:p>
          <a:p>
            <a:pPr algn="just" lvl="1" marL="786130" marR="90805" indent="-316230">
              <a:lnSpc>
                <a:spcPct val="130000"/>
              </a:lnSpc>
              <a:buChar char="○"/>
              <a:tabLst>
                <a:tab pos="787400" algn="l"/>
              </a:tabLst>
            </a:pP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400" spc="-3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existing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notification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system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had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been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completely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broken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for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over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5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years,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leading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to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it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being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one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of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most</a:t>
            </a:r>
            <a:r>
              <a:rPr dirty="0" sz="1400" spc="-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common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persistent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user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complaints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on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Google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Play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Store.</a:t>
            </a:r>
            <a:endParaRPr sz="1400">
              <a:latin typeface="Arial"/>
              <a:cs typeface="Arial"/>
            </a:endParaRPr>
          </a:p>
          <a:p>
            <a:pPr algn="just" marL="328930" indent="-316230">
              <a:lnSpc>
                <a:spcPct val="100000"/>
              </a:lnSpc>
              <a:spcBef>
                <a:spcPts val="85"/>
              </a:spcBef>
              <a:buFont typeface="Arial"/>
              <a:buChar char="●"/>
              <a:tabLst>
                <a:tab pos="328930" algn="l"/>
              </a:tabLst>
            </a:pP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How:</a:t>
            </a:r>
            <a:r>
              <a:rPr dirty="0" sz="1400" spc="-10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Key</a:t>
            </a:r>
            <a:r>
              <a:rPr dirty="0" sz="1400" spc="-5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80858A"/>
                </a:solidFill>
                <a:latin typeface="Arial"/>
                <a:cs typeface="Arial"/>
              </a:rPr>
              <a:t>Achievements</a:t>
            </a:r>
            <a:endParaRPr sz="1400">
              <a:latin typeface="Arial"/>
              <a:cs typeface="Arial"/>
            </a:endParaRPr>
          </a:p>
          <a:p>
            <a:pPr lvl="1" marL="787400" marR="5080" indent="-317500">
              <a:lnSpc>
                <a:spcPct val="130000"/>
              </a:lnSpc>
              <a:buChar char="○"/>
              <a:tabLst>
                <a:tab pos="787400" algn="l"/>
              </a:tabLst>
            </a:pP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new,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comprehensive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reminder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system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was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built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from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scratch,</a:t>
            </a:r>
            <a:r>
              <a:rPr dirty="0" sz="14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featuring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reliable,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customizable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(global/deck-specific)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notifications,</a:t>
            </a:r>
            <a:r>
              <a:rPr dirty="0" sz="1400" spc="-2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advanced</a:t>
            </a:r>
            <a:r>
              <a:rPr dirty="0" sz="1400" spc="-2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filters,</a:t>
            </a:r>
            <a:r>
              <a:rPr dirty="0" sz="14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and</a:t>
            </a:r>
            <a:r>
              <a:rPr dirty="0" sz="1400" spc="-2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</a:t>
            </a:r>
            <a:r>
              <a:rPr dirty="0" sz="1400" spc="-2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clean</a:t>
            </a:r>
            <a:r>
              <a:rPr dirty="0" sz="1400" spc="-25">
                <a:solidFill>
                  <a:srgbClr val="80858A"/>
                </a:solidFill>
                <a:latin typeface="Arial"/>
                <a:cs typeface="Arial"/>
              </a:rPr>
              <a:t> UI.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764" y="376802"/>
            <a:ext cx="1563990" cy="16312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14081" y="36309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5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74"/>
                </a:lnTo>
                <a:lnTo>
                  <a:pt x="116522" y="146977"/>
                </a:lnTo>
                <a:lnTo>
                  <a:pt x="88938" y="152666"/>
                </a:lnTo>
                <a:lnTo>
                  <a:pt x="64236" y="147624"/>
                </a:lnTo>
                <a:lnTo>
                  <a:pt x="44284" y="133870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47"/>
                </a:lnTo>
                <a:lnTo>
                  <a:pt x="44284" y="42938"/>
                </a:lnTo>
                <a:lnTo>
                  <a:pt x="64236" y="29184"/>
                </a:lnTo>
                <a:lnTo>
                  <a:pt x="88938" y="24155"/>
                </a:lnTo>
                <a:lnTo>
                  <a:pt x="102285" y="25488"/>
                </a:lnTo>
                <a:lnTo>
                  <a:pt x="113830" y="29146"/>
                </a:lnTo>
                <a:lnTo>
                  <a:pt x="123736" y="34620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32"/>
                </a:lnTo>
                <a:lnTo>
                  <a:pt x="123634" y="6997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20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196"/>
                </a:lnTo>
                <a:lnTo>
                  <a:pt x="150114" y="152006"/>
                </a:lnTo>
                <a:lnTo>
                  <a:pt x="169837" y="109728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5">
                <a:moveTo>
                  <a:pt x="293001" y="119900"/>
                </a:moveTo>
                <a:lnTo>
                  <a:pt x="288544" y="97078"/>
                </a:lnTo>
                <a:lnTo>
                  <a:pt x="280657" y="85382"/>
                </a:lnTo>
                <a:lnTo>
                  <a:pt x="276377" y="79044"/>
                </a:lnTo>
                <a:lnTo>
                  <a:pt x="268224" y="73685"/>
                </a:lnTo>
                <a:lnTo>
                  <a:pt x="268224" y="119900"/>
                </a:lnTo>
                <a:lnTo>
                  <a:pt x="265645" y="133832"/>
                </a:lnTo>
                <a:lnTo>
                  <a:pt x="258699" y="144741"/>
                </a:lnTo>
                <a:lnTo>
                  <a:pt x="248539" y="151841"/>
                </a:lnTo>
                <a:lnTo>
                  <a:pt x="236359" y="154381"/>
                </a:lnTo>
                <a:lnTo>
                  <a:pt x="224155" y="151841"/>
                </a:lnTo>
                <a:lnTo>
                  <a:pt x="214007" y="144741"/>
                </a:lnTo>
                <a:lnTo>
                  <a:pt x="207060" y="133832"/>
                </a:lnTo>
                <a:lnTo>
                  <a:pt x="204495" y="119900"/>
                </a:lnTo>
                <a:lnTo>
                  <a:pt x="207060" y="105867"/>
                </a:lnTo>
                <a:lnTo>
                  <a:pt x="214007" y="94957"/>
                </a:lnTo>
                <a:lnTo>
                  <a:pt x="224155" y="87896"/>
                </a:lnTo>
                <a:lnTo>
                  <a:pt x="236359" y="85382"/>
                </a:lnTo>
                <a:lnTo>
                  <a:pt x="248539" y="87896"/>
                </a:lnTo>
                <a:lnTo>
                  <a:pt x="258699" y="94957"/>
                </a:lnTo>
                <a:lnTo>
                  <a:pt x="265645" y="105867"/>
                </a:lnTo>
                <a:lnTo>
                  <a:pt x="268224" y="119900"/>
                </a:lnTo>
                <a:lnTo>
                  <a:pt x="268224" y="73685"/>
                </a:lnTo>
                <a:lnTo>
                  <a:pt x="258368" y="67195"/>
                </a:lnTo>
                <a:lnTo>
                  <a:pt x="236359" y="62941"/>
                </a:lnTo>
                <a:lnTo>
                  <a:pt x="214325" y="67195"/>
                </a:lnTo>
                <a:lnTo>
                  <a:pt x="196303" y="79044"/>
                </a:lnTo>
                <a:lnTo>
                  <a:pt x="184150" y="97078"/>
                </a:lnTo>
                <a:lnTo>
                  <a:pt x="179692" y="119900"/>
                </a:lnTo>
                <a:lnTo>
                  <a:pt x="184150" y="142608"/>
                </a:lnTo>
                <a:lnTo>
                  <a:pt x="196303" y="160629"/>
                </a:lnTo>
                <a:lnTo>
                  <a:pt x="214325" y="172504"/>
                </a:lnTo>
                <a:lnTo>
                  <a:pt x="236359" y="176784"/>
                </a:lnTo>
                <a:lnTo>
                  <a:pt x="258368" y="172504"/>
                </a:lnTo>
                <a:lnTo>
                  <a:pt x="276377" y="160629"/>
                </a:lnTo>
                <a:lnTo>
                  <a:pt x="280593" y="154381"/>
                </a:lnTo>
                <a:lnTo>
                  <a:pt x="288544" y="142608"/>
                </a:lnTo>
                <a:lnTo>
                  <a:pt x="293001" y="119900"/>
                </a:lnTo>
                <a:close/>
              </a:path>
              <a:path w="693419" h="227965">
                <a:moveTo>
                  <a:pt x="416636" y="119900"/>
                </a:moveTo>
                <a:lnTo>
                  <a:pt x="412178" y="97078"/>
                </a:lnTo>
                <a:lnTo>
                  <a:pt x="404291" y="85382"/>
                </a:lnTo>
                <a:lnTo>
                  <a:pt x="400011" y="79044"/>
                </a:lnTo>
                <a:lnTo>
                  <a:pt x="391833" y="73672"/>
                </a:lnTo>
                <a:lnTo>
                  <a:pt x="391833" y="119900"/>
                </a:lnTo>
                <a:lnTo>
                  <a:pt x="389255" y="133832"/>
                </a:lnTo>
                <a:lnTo>
                  <a:pt x="382320" y="144741"/>
                </a:lnTo>
                <a:lnTo>
                  <a:pt x="372173" y="151841"/>
                </a:lnTo>
                <a:lnTo>
                  <a:pt x="359994" y="154381"/>
                </a:lnTo>
                <a:lnTo>
                  <a:pt x="347789" y="151841"/>
                </a:lnTo>
                <a:lnTo>
                  <a:pt x="337642" y="144741"/>
                </a:lnTo>
                <a:lnTo>
                  <a:pt x="330695" y="133832"/>
                </a:lnTo>
                <a:lnTo>
                  <a:pt x="328129" y="119900"/>
                </a:lnTo>
                <a:lnTo>
                  <a:pt x="330695" y="105867"/>
                </a:lnTo>
                <a:lnTo>
                  <a:pt x="337642" y="94957"/>
                </a:lnTo>
                <a:lnTo>
                  <a:pt x="347789" y="87896"/>
                </a:lnTo>
                <a:lnTo>
                  <a:pt x="359994" y="85382"/>
                </a:lnTo>
                <a:lnTo>
                  <a:pt x="372173" y="87896"/>
                </a:lnTo>
                <a:lnTo>
                  <a:pt x="382320" y="94957"/>
                </a:lnTo>
                <a:lnTo>
                  <a:pt x="389255" y="105867"/>
                </a:lnTo>
                <a:lnTo>
                  <a:pt x="391833" y="119900"/>
                </a:lnTo>
                <a:lnTo>
                  <a:pt x="391833" y="73672"/>
                </a:lnTo>
                <a:lnTo>
                  <a:pt x="382003" y="67195"/>
                </a:lnTo>
                <a:lnTo>
                  <a:pt x="359994" y="62941"/>
                </a:lnTo>
                <a:lnTo>
                  <a:pt x="337959" y="67195"/>
                </a:lnTo>
                <a:lnTo>
                  <a:pt x="319938" y="79044"/>
                </a:lnTo>
                <a:lnTo>
                  <a:pt x="307784" y="97078"/>
                </a:lnTo>
                <a:lnTo>
                  <a:pt x="303326" y="119900"/>
                </a:lnTo>
                <a:lnTo>
                  <a:pt x="307784" y="142608"/>
                </a:lnTo>
                <a:lnTo>
                  <a:pt x="319938" y="160629"/>
                </a:lnTo>
                <a:lnTo>
                  <a:pt x="337959" y="172504"/>
                </a:lnTo>
                <a:lnTo>
                  <a:pt x="359994" y="176784"/>
                </a:lnTo>
                <a:lnTo>
                  <a:pt x="382003" y="172504"/>
                </a:lnTo>
                <a:lnTo>
                  <a:pt x="400011" y="160629"/>
                </a:lnTo>
                <a:lnTo>
                  <a:pt x="404228" y="154381"/>
                </a:lnTo>
                <a:lnTo>
                  <a:pt x="412178" y="142608"/>
                </a:lnTo>
                <a:lnTo>
                  <a:pt x="416636" y="119900"/>
                </a:lnTo>
                <a:close/>
              </a:path>
              <a:path w="693419" h="227965">
                <a:moveTo>
                  <a:pt x="535139" y="66408"/>
                </a:moveTo>
                <a:lnTo>
                  <a:pt x="513295" y="66408"/>
                </a:lnTo>
                <a:lnTo>
                  <a:pt x="513295" y="120116"/>
                </a:lnTo>
                <a:lnTo>
                  <a:pt x="510971" y="133819"/>
                </a:lnTo>
                <a:lnTo>
                  <a:pt x="504571" y="144678"/>
                </a:lnTo>
                <a:lnTo>
                  <a:pt x="495007" y="151815"/>
                </a:lnTo>
                <a:lnTo>
                  <a:pt x="483171" y="154381"/>
                </a:lnTo>
                <a:lnTo>
                  <a:pt x="471043" y="151815"/>
                </a:lnTo>
                <a:lnTo>
                  <a:pt x="461048" y="144678"/>
                </a:lnTo>
                <a:lnTo>
                  <a:pt x="454253" y="133819"/>
                </a:lnTo>
                <a:lnTo>
                  <a:pt x="451739" y="120116"/>
                </a:lnTo>
                <a:lnTo>
                  <a:pt x="454253" y="106235"/>
                </a:lnTo>
                <a:lnTo>
                  <a:pt x="461048" y="95237"/>
                </a:lnTo>
                <a:lnTo>
                  <a:pt x="471043" y="87998"/>
                </a:lnTo>
                <a:lnTo>
                  <a:pt x="483171" y="85382"/>
                </a:lnTo>
                <a:lnTo>
                  <a:pt x="495007" y="87998"/>
                </a:lnTo>
                <a:lnTo>
                  <a:pt x="504571" y="95237"/>
                </a:lnTo>
                <a:lnTo>
                  <a:pt x="510971" y="106235"/>
                </a:lnTo>
                <a:lnTo>
                  <a:pt x="513295" y="120116"/>
                </a:lnTo>
                <a:lnTo>
                  <a:pt x="513295" y="66408"/>
                </a:lnTo>
                <a:lnTo>
                  <a:pt x="511619" y="66408"/>
                </a:lnTo>
                <a:lnTo>
                  <a:pt x="511619" y="75692"/>
                </a:lnTo>
                <a:lnTo>
                  <a:pt x="510730" y="75692"/>
                </a:lnTo>
                <a:lnTo>
                  <a:pt x="505650" y="70878"/>
                </a:lnTo>
                <a:lnTo>
                  <a:pt x="498856" y="66814"/>
                </a:lnTo>
                <a:lnTo>
                  <a:pt x="490575" y="63995"/>
                </a:lnTo>
                <a:lnTo>
                  <a:pt x="481037" y="62941"/>
                </a:lnTo>
                <a:lnTo>
                  <a:pt x="460667" y="67360"/>
                </a:lnTo>
                <a:lnTo>
                  <a:pt x="443395" y="79476"/>
                </a:lnTo>
                <a:lnTo>
                  <a:pt x="431419" y="97624"/>
                </a:lnTo>
                <a:lnTo>
                  <a:pt x="426935" y="120116"/>
                </a:lnTo>
                <a:lnTo>
                  <a:pt x="431419" y="142417"/>
                </a:lnTo>
                <a:lnTo>
                  <a:pt x="443395" y="160413"/>
                </a:lnTo>
                <a:lnTo>
                  <a:pt x="460667" y="172415"/>
                </a:lnTo>
                <a:lnTo>
                  <a:pt x="481037" y="176784"/>
                </a:lnTo>
                <a:lnTo>
                  <a:pt x="490575" y="175742"/>
                </a:lnTo>
                <a:lnTo>
                  <a:pt x="498856" y="172910"/>
                </a:lnTo>
                <a:lnTo>
                  <a:pt x="505650" y="168783"/>
                </a:lnTo>
                <a:lnTo>
                  <a:pt x="510730" y="163855"/>
                </a:lnTo>
                <a:lnTo>
                  <a:pt x="511619" y="163855"/>
                </a:lnTo>
                <a:lnTo>
                  <a:pt x="494017" y="203339"/>
                </a:lnTo>
                <a:lnTo>
                  <a:pt x="481457" y="205498"/>
                </a:lnTo>
                <a:lnTo>
                  <a:pt x="471157" y="203631"/>
                </a:lnTo>
                <a:lnTo>
                  <a:pt x="462991" y="198831"/>
                </a:lnTo>
                <a:lnTo>
                  <a:pt x="456946" y="192290"/>
                </a:lnTo>
                <a:lnTo>
                  <a:pt x="453009" y="185204"/>
                </a:lnTo>
                <a:lnTo>
                  <a:pt x="431406" y="194271"/>
                </a:lnTo>
                <a:lnTo>
                  <a:pt x="437997" y="205892"/>
                </a:lnTo>
                <a:lnTo>
                  <a:pt x="448500" y="216738"/>
                </a:lnTo>
                <a:lnTo>
                  <a:pt x="462965" y="224751"/>
                </a:lnTo>
                <a:lnTo>
                  <a:pt x="481457" y="227876"/>
                </a:lnTo>
                <a:lnTo>
                  <a:pt x="502107" y="224523"/>
                </a:lnTo>
                <a:lnTo>
                  <a:pt x="519201" y="214007"/>
                </a:lnTo>
                <a:lnTo>
                  <a:pt x="524573" y="205498"/>
                </a:lnTo>
                <a:lnTo>
                  <a:pt x="530834" y="195605"/>
                </a:lnTo>
                <a:lnTo>
                  <a:pt x="535114" y="168783"/>
                </a:lnTo>
                <a:lnTo>
                  <a:pt x="535139" y="163855"/>
                </a:lnTo>
                <a:lnTo>
                  <a:pt x="535139" y="154381"/>
                </a:lnTo>
                <a:lnTo>
                  <a:pt x="535139" y="85382"/>
                </a:lnTo>
                <a:lnTo>
                  <a:pt x="535139" y="75692"/>
                </a:lnTo>
                <a:lnTo>
                  <a:pt x="535139" y="66408"/>
                </a:lnTo>
                <a:close/>
              </a:path>
              <a:path w="693419" h="227965">
                <a:moveTo>
                  <a:pt x="577138" y="6591"/>
                </a:moveTo>
                <a:lnTo>
                  <a:pt x="552348" y="6591"/>
                </a:lnTo>
                <a:lnTo>
                  <a:pt x="552348" y="173342"/>
                </a:lnTo>
                <a:lnTo>
                  <a:pt x="577138" y="173342"/>
                </a:lnTo>
                <a:lnTo>
                  <a:pt x="577138" y="6591"/>
                </a:lnTo>
                <a:close/>
              </a:path>
              <a:path w="693419" h="227965">
                <a:moveTo>
                  <a:pt x="693229" y="105664"/>
                </a:moveTo>
                <a:lnTo>
                  <a:pt x="664159" y="68529"/>
                </a:lnTo>
                <a:lnTo>
                  <a:pt x="664159" y="97015"/>
                </a:lnTo>
                <a:lnTo>
                  <a:pt x="613689" y="118160"/>
                </a:lnTo>
                <a:lnTo>
                  <a:pt x="616267" y="103695"/>
                </a:lnTo>
                <a:lnTo>
                  <a:pt x="623481" y="93306"/>
                </a:lnTo>
                <a:lnTo>
                  <a:pt x="633183" y="87045"/>
                </a:lnTo>
                <a:lnTo>
                  <a:pt x="643216" y="84950"/>
                </a:lnTo>
                <a:lnTo>
                  <a:pt x="653034" y="84950"/>
                </a:lnTo>
                <a:lnTo>
                  <a:pt x="661377" y="89903"/>
                </a:lnTo>
                <a:lnTo>
                  <a:pt x="664044" y="96710"/>
                </a:lnTo>
                <a:lnTo>
                  <a:pt x="664159" y="97015"/>
                </a:lnTo>
                <a:lnTo>
                  <a:pt x="664159" y="68529"/>
                </a:lnTo>
                <a:lnTo>
                  <a:pt x="661606" y="66814"/>
                </a:lnTo>
                <a:lnTo>
                  <a:pt x="642353" y="62941"/>
                </a:lnTo>
                <a:lnTo>
                  <a:pt x="621766" y="67081"/>
                </a:lnTo>
                <a:lnTo>
                  <a:pt x="604812" y="78727"/>
                </a:lnTo>
                <a:lnTo>
                  <a:pt x="593331" y="96710"/>
                </a:lnTo>
                <a:lnTo>
                  <a:pt x="589102" y="119900"/>
                </a:lnTo>
                <a:lnTo>
                  <a:pt x="593344" y="142240"/>
                </a:lnTo>
                <a:lnTo>
                  <a:pt x="605078" y="160299"/>
                </a:lnTo>
                <a:lnTo>
                  <a:pt x="622833" y="172389"/>
                </a:lnTo>
                <a:lnTo>
                  <a:pt x="645109" y="176784"/>
                </a:lnTo>
                <a:lnTo>
                  <a:pt x="662508" y="174155"/>
                </a:lnTo>
                <a:lnTo>
                  <a:pt x="676021" y="167652"/>
                </a:lnTo>
                <a:lnTo>
                  <a:pt x="685850" y="159423"/>
                </a:lnTo>
                <a:lnTo>
                  <a:pt x="689902" y="154381"/>
                </a:lnTo>
                <a:lnTo>
                  <a:pt x="692175" y="151574"/>
                </a:lnTo>
                <a:lnTo>
                  <a:pt x="672934" y="138633"/>
                </a:lnTo>
                <a:lnTo>
                  <a:pt x="667664" y="145097"/>
                </a:lnTo>
                <a:lnTo>
                  <a:pt x="661365" y="150063"/>
                </a:lnTo>
                <a:lnTo>
                  <a:pt x="653808" y="153301"/>
                </a:lnTo>
                <a:lnTo>
                  <a:pt x="653592" y="153301"/>
                </a:lnTo>
                <a:lnTo>
                  <a:pt x="645109" y="154381"/>
                </a:lnTo>
                <a:lnTo>
                  <a:pt x="636333" y="153301"/>
                </a:lnTo>
                <a:lnTo>
                  <a:pt x="628929" y="150063"/>
                </a:lnTo>
                <a:lnTo>
                  <a:pt x="622693" y="144640"/>
                </a:lnTo>
                <a:lnTo>
                  <a:pt x="617753" y="137109"/>
                </a:lnTo>
                <a:lnTo>
                  <a:pt x="663232" y="118160"/>
                </a:lnTo>
                <a:lnTo>
                  <a:pt x="693229" y="105664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782660" y="285669"/>
            <a:ext cx="329565" cy="332105"/>
            <a:chOff x="782660" y="285669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782660" y="285669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1979" y="355686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9950" y="659316"/>
            <a:ext cx="6663055" cy="662940"/>
          </a:xfrm>
          <a:prstGeom prst="rect"/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5"/>
              </a:spcBef>
            </a:pPr>
            <a:r>
              <a:rPr dirty="0" sz="2200" b="0">
                <a:solidFill>
                  <a:srgbClr val="4285F4"/>
                </a:solidFill>
                <a:latin typeface="Arial"/>
                <a:cs typeface="Arial"/>
              </a:rPr>
              <a:t>AnkiDroid</a:t>
            </a:r>
            <a:r>
              <a:rPr dirty="0" sz="2200" spc="-5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285F4"/>
                </a:solidFill>
                <a:latin typeface="Arial"/>
                <a:cs typeface="Arial"/>
              </a:rPr>
              <a:t>Tablet</a:t>
            </a:r>
            <a:r>
              <a:rPr dirty="0" sz="2200" spc="-5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285F4"/>
                </a:solidFill>
                <a:latin typeface="Arial"/>
                <a:cs typeface="Arial"/>
              </a:rPr>
              <a:t>&amp;</a:t>
            </a:r>
            <a:r>
              <a:rPr dirty="0" sz="2200" spc="-5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285F4"/>
                </a:solidFill>
                <a:latin typeface="Arial"/>
                <a:cs typeface="Arial"/>
              </a:rPr>
              <a:t>Chromebook</a:t>
            </a:r>
            <a:r>
              <a:rPr dirty="0" sz="2200" spc="-5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285F4"/>
                </a:solidFill>
                <a:latin typeface="Arial"/>
                <a:cs typeface="Arial"/>
              </a:rPr>
              <a:t>UI</a:t>
            </a:r>
            <a:r>
              <a:rPr dirty="0" sz="2200" spc="-5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b="0">
                <a:solidFill>
                  <a:srgbClr val="4285F4"/>
                </a:solidFill>
                <a:latin typeface="Arial"/>
                <a:cs typeface="Arial"/>
              </a:rPr>
              <a:t>|</a:t>
            </a:r>
            <a:r>
              <a:rPr dirty="0" sz="2200" spc="-5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spc="-10" b="0">
                <a:solidFill>
                  <a:srgbClr val="4285F4"/>
                </a:solidFill>
                <a:latin typeface="Arial"/>
                <a:cs typeface="Arial"/>
              </a:rPr>
              <a:t>Contributor:</a:t>
            </a:r>
            <a:r>
              <a:rPr dirty="0" sz="2200" spc="-5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200" spc="-20" b="0">
                <a:solidFill>
                  <a:srgbClr val="4285F4"/>
                </a:solidFill>
                <a:latin typeface="Arial"/>
                <a:cs typeface="Arial"/>
              </a:rPr>
              <a:t>Hari </a:t>
            </a:r>
            <a:r>
              <a:rPr dirty="0" sz="2200" spc="-10" b="0">
                <a:solidFill>
                  <a:srgbClr val="4285F4"/>
                </a:solidFill>
                <a:latin typeface="Arial"/>
                <a:cs typeface="Arial"/>
              </a:rPr>
              <a:t>Srinivasan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09650" y="1528051"/>
            <a:ext cx="5383530" cy="261493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600"/>
              </a:spcBef>
              <a:buFont typeface="Arial"/>
              <a:buChar char="●"/>
              <a:tabLst>
                <a:tab pos="329565" algn="l"/>
              </a:tabLst>
            </a:pP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Why:</a:t>
            </a:r>
            <a:r>
              <a:rPr dirty="0" sz="1400" spc="-10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400" spc="-5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80858A"/>
                </a:solidFill>
                <a:latin typeface="Arial"/>
                <a:cs typeface="Arial"/>
              </a:rPr>
              <a:t>Problem</a:t>
            </a:r>
            <a:endParaRPr sz="1400">
              <a:latin typeface="Arial"/>
              <a:cs typeface="Arial"/>
            </a:endParaRPr>
          </a:p>
          <a:p>
            <a:pPr lvl="1" marL="787400" marR="5080" indent="-317500">
              <a:lnSpc>
                <a:spcPct val="130000"/>
              </a:lnSpc>
              <a:buChar char="○"/>
              <a:tabLst>
                <a:tab pos="787400" algn="l"/>
              </a:tabLst>
            </a:pP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400" spc="-2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existing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AnkiDroid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interface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was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designed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for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phones,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resulting</a:t>
            </a:r>
            <a:r>
              <a:rPr dirty="0" sz="1400" spc="-2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poor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usability,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wasted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space,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lack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80858A"/>
                </a:solidFill>
                <a:latin typeface="Arial"/>
                <a:cs typeface="Arial"/>
              </a:rPr>
              <a:t>of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desktop-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standard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features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(like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mouse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controls)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on</a:t>
            </a:r>
            <a:r>
              <a:rPr dirty="0" sz="1400" spc="-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large screens.</a:t>
            </a:r>
            <a:endParaRPr sz="14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spcBef>
                <a:spcPts val="1240"/>
              </a:spcBef>
              <a:buFont typeface="Arial"/>
              <a:buChar char="●"/>
              <a:tabLst>
                <a:tab pos="329565" algn="l"/>
              </a:tabLst>
            </a:pP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How:</a:t>
            </a:r>
            <a:r>
              <a:rPr dirty="0" sz="1400" spc="-10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80858A"/>
                </a:solidFill>
                <a:latin typeface="Arial"/>
                <a:cs typeface="Arial"/>
              </a:rPr>
              <a:t>Key</a:t>
            </a:r>
            <a:r>
              <a:rPr dirty="0" sz="1400" spc="-5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80858A"/>
                </a:solidFill>
                <a:latin typeface="Arial"/>
                <a:cs typeface="Arial"/>
              </a:rPr>
              <a:t>Achievements</a:t>
            </a:r>
            <a:endParaRPr sz="1400">
              <a:latin typeface="Arial"/>
              <a:cs typeface="Arial"/>
            </a:endParaRPr>
          </a:p>
          <a:p>
            <a:pPr lvl="1" marL="787400" marR="94615" indent="-317500">
              <a:lnSpc>
                <a:spcPct val="130000"/>
              </a:lnSpc>
              <a:buChar char="○"/>
              <a:tabLst>
                <a:tab pos="787400" algn="l"/>
              </a:tabLst>
            </a:pP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400" spc="-2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project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introduced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resizable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dual-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pane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layouts,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enhanced</a:t>
            </a:r>
            <a:r>
              <a:rPr dirty="0" sz="1400" spc="-3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mouse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support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(like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right-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click),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live</a:t>
            </a:r>
            <a:r>
              <a:rPr dirty="0" sz="14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80858A"/>
                </a:solidFill>
                <a:latin typeface="Arial"/>
                <a:cs typeface="Arial"/>
              </a:rPr>
              <a:t>note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previewer to create</a:t>
            </a:r>
            <a:r>
              <a:rPr dirty="0" sz="1400" spc="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a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desktop-</a:t>
            </a:r>
            <a:r>
              <a:rPr dirty="0" sz="1400">
                <a:solidFill>
                  <a:srgbClr val="80858A"/>
                </a:solidFill>
                <a:latin typeface="Arial"/>
                <a:cs typeface="Arial"/>
              </a:rPr>
              <a:t>like</a:t>
            </a:r>
            <a:r>
              <a:rPr dirty="0" sz="1400" spc="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80858A"/>
                </a:solidFill>
                <a:latin typeface="Arial"/>
                <a:cs typeface="Arial"/>
              </a:rPr>
              <a:t>experience.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45135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3145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Shivay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Lamba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8089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Kubeflow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517030"/>
            <a:ext cx="731012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Project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11: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Support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Postgres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Kubeflow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Pipelines backend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1638551"/>
            <a:ext cx="7856855" cy="2022475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7365">
              <a:lnSpc>
                <a:spcPct val="113500"/>
              </a:lnSpc>
              <a:spcBef>
                <a:spcPts val="245"/>
              </a:spcBef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Goal</a:t>
            </a:r>
            <a:r>
              <a:rPr dirty="0" sz="1800" spc="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1800" spc="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Implement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Lucida Sans"/>
                <a:cs typeface="Lucida Sans"/>
              </a:rPr>
              <a:t>support</a:t>
            </a:r>
            <a:r>
              <a:rPr dirty="0" sz="1200" spc="-6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for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PostgreSQL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as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>
                <a:solidFill>
                  <a:srgbClr val="212121"/>
                </a:solidFill>
                <a:latin typeface="Lucida Sans"/>
                <a:cs typeface="Lucida Sans"/>
              </a:rPr>
              <a:t>an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Lucida Sans"/>
                <a:cs typeface="Lucida Sans"/>
              </a:rPr>
              <a:t>alternative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to</a:t>
            </a:r>
            <a:r>
              <a:rPr dirty="0" sz="1200" spc="-6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Lucida Sans"/>
                <a:cs typeface="Lucida Sans"/>
              </a:rPr>
              <a:t>MySQL/MariaDB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in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Kubeflow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Lucida Sans"/>
                <a:cs typeface="Lucida Sans"/>
              </a:rPr>
              <a:t>Pipelines (</a:t>
            </a:r>
            <a:r>
              <a:rPr dirty="0" u="sng" sz="105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Courier New"/>
                <a:cs typeface="Courier New"/>
                <a:hlinkClick r:id="rId2"/>
              </a:rPr>
              <a:t>kubeflow/pipelines#9813</a:t>
            </a:r>
            <a:r>
              <a:rPr dirty="0" sz="1200" spc="-10">
                <a:solidFill>
                  <a:srgbClr val="212121"/>
                </a:solidFill>
                <a:latin typeface="Lucida Sans"/>
                <a:cs typeface="Lucida Sans"/>
              </a:rPr>
              <a:t>)</a:t>
            </a:r>
            <a:endParaRPr sz="1200">
              <a:latin typeface="Lucida Sans"/>
              <a:cs typeface="Lucida Sans"/>
            </a:endParaRPr>
          </a:p>
          <a:p>
            <a:pPr marL="927100" marR="128270" indent="-304800">
              <a:lnSpc>
                <a:spcPct val="114999"/>
              </a:lnSpc>
              <a:spcBef>
                <a:spcPts val="1230"/>
              </a:spcBef>
              <a:buFont typeface="Arial"/>
              <a:buChar char="○"/>
              <a:tabLst>
                <a:tab pos="927100" algn="l"/>
              </a:tabLst>
            </a:pP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Kubeflow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Lucida Sans"/>
                <a:cs typeface="Lucida Sans"/>
              </a:rPr>
              <a:t>Pipelines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must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store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 information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about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pipelines,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experiments,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runs,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and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artifacts 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in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a 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database.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 Currently,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Lucida Sans"/>
                <a:cs typeface="Lucida Sans"/>
              </a:rPr>
              <a:t>the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only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database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45">
                <a:solidFill>
                  <a:srgbClr val="212121"/>
                </a:solidFill>
                <a:latin typeface="Lucida Sans"/>
                <a:cs typeface="Lucida Sans"/>
              </a:rPr>
              <a:t>it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 supports 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is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Lucida Sans"/>
                <a:cs typeface="Lucida Sans"/>
              </a:rPr>
              <a:t>MySQL/MariaDB.</a:t>
            </a:r>
            <a:endParaRPr sz="1200">
              <a:latin typeface="Lucida Sans"/>
              <a:cs typeface="Lucida Sans"/>
            </a:endParaRPr>
          </a:p>
          <a:p>
            <a:pPr marL="927100" marR="5080" indent="-304800">
              <a:lnSpc>
                <a:spcPct val="114999"/>
              </a:lnSpc>
              <a:buFont typeface="Arial"/>
              <a:buChar char="○"/>
              <a:tabLst>
                <a:tab pos="927100" algn="l"/>
              </a:tabLst>
            </a:pPr>
            <a:r>
              <a:rPr dirty="0" sz="1200">
                <a:solidFill>
                  <a:srgbClr val="212121"/>
                </a:solidFill>
                <a:latin typeface="Lucida Sans"/>
                <a:cs typeface="Lucida Sans"/>
              </a:rPr>
              <a:t>We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Lucida Sans"/>
                <a:cs typeface="Lucida Sans"/>
              </a:rPr>
              <a:t>plan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to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Lucida Sans"/>
                <a:cs typeface="Lucida Sans"/>
              </a:rPr>
              <a:t>support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PostgreSQL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as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>
                <a:solidFill>
                  <a:srgbClr val="212121"/>
                </a:solidFill>
                <a:latin typeface="Lucida Sans"/>
                <a:cs typeface="Lucida Sans"/>
              </a:rPr>
              <a:t>an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Lucida Sans"/>
                <a:cs typeface="Lucida Sans"/>
              </a:rPr>
              <a:t>alternative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to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Lucida Sans"/>
                <a:cs typeface="Lucida Sans"/>
              </a:rPr>
              <a:t>MySQL/MariaDB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so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5">
                <a:solidFill>
                  <a:srgbClr val="212121"/>
                </a:solidFill>
                <a:latin typeface="Lucida Sans"/>
                <a:cs typeface="Lucida Sans"/>
              </a:rPr>
              <a:t>users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45">
                <a:solidFill>
                  <a:srgbClr val="212121"/>
                </a:solidFill>
                <a:latin typeface="Lucida Sans"/>
                <a:cs typeface="Lucida Sans"/>
              </a:rPr>
              <a:t>will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>
                <a:solidFill>
                  <a:srgbClr val="212121"/>
                </a:solidFill>
                <a:latin typeface="Lucida Sans"/>
                <a:cs typeface="Lucida Sans"/>
              </a:rPr>
              <a:t>be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able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0">
                <a:solidFill>
                  <a:srgbClr val="212121"/>
                </a:solidFill>
                <a:latin typeface="Lucida Sans"/>
                <a:cs typeface="Lucida Sans"/>
              </a:rPr>
              <a:t>to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Lucida Sans"/>
                <a:cs typeface="Lucida Sans"/>
              </a:rPr>
              <a:t>reuse 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existing 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databases,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and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PostgreSQL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45">
                <a:solidFill>
                  <a:srgbClr val="212121"/>
                </a:solidFill>
                <a:latin typeface="Lucida Sans"/>
                <a:cs typeface="Lucida Sans"/>
              </a:rPr>
              <a:t>will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>
                <a:solidFill>
                  <a:srgbClr val="212121"/>
                </a:solidFill>
                <a:latin typeface="Lucida Sans"/>
                <a:cs typeface="Lucida Sans"/>
              </a:rPr>
              <a:t>be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>
                <a:solidFill>
                  <a:srgbClr val="212121"/>
                </a:solidFill>
                <a:latin typeface="Lucida Sans"/>
                <a:cs typeface="Lucida Sans"/>
              </a:rPr>
              <a:t>a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good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use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case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20">
                <a:solidFill>
                  <a:srgbClr val="212121"/>
                </a:solidFill>
                <a:latin typeface="Lucida Sans"/>
                <a:cs typeface="Lucida Sans"/>
              </a:rPr>
              <a:t>for</a:t>
            </a:r>
            <a:r>
              <a:rPr dirty="0" sz="1200" spc="-5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40">
                <a:solidFill>
                  <a:srgbClr val="212121"/>
                </a:solidFill>
                <a:latin typeface="Lucida Sans"/>
                <a:cs typeface="Lucida Sans"/>
              </a:rPr>
              <a:t>supporting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35">
                <a:solidFill>
                  <a:srgbClr val="212121"/>
                </a:solidFill>
                <a:latin typeface="Lucida Sans"/>
                <a:cs typeface="Lucida Sans"/>
              </a:rPr>
              <a:t>multiple</a:t>
            </a:r>
            <a:r>
              <a:rPr dirty="0" sz="1200" spc="-5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200" spc="-10">
                <a:solidFill>
                  <a:srgbClr val="212121"/>
                </a:solidFill>
                <a:latin typeface="Lucida Sans"/>
                <a:cs typeface="Lucida Sans"/>
              </a:rPr>
              <a:t>databases.</a:t>
            </a:r>
            <a:endParaRPr sz="12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dirty="0" sz="1800">
                <a:solidFill>
                  <a:srgbClr val="212121"/>
                </a:solidFill>
                <a:latin typeface="Lucida Sans"/>
                <a:cs typeface="Lucida Sans"/>
              </a:rPr>
              <a:t>Mentee</a:t>
            </a:r>
            <a:r>
              <a:rPr dirty="0" sz="1800" spc="-105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800">
                <a:solidFill>
                  <a:srgbClr val="212121"/>
                </a:solidFill>
                <a:latin typeface="Lucida Sans"/>
                <a:cs typeface="Lucida Sans"/>
              </a:rPr>
              <a:t>-</a:t>
            </a:r>
            <a:r>
              <a:rPr dirty="0" sz="1800" spc="-100">
                <a:solidFill>
                  <a:srgbClr val="212121"/>
                </a:solidFill>
                <a:latin typeface="Lucida Sans"/>
                <a:cs typeface="Lucida Sans"/>
              </a:rPr>
              <a:t> </a:t>
            </a:r>
            <a:r>
              <a:rPr dirty="0" sz="1800" spc="-10">
                <a:solidFill>
                  <a:srgbClr val="212121"/>
                </a:solidFill>
                <a:latin typeface="Lucida Sans"/>
                <a:cs typeface="Lucida Sans"/>
              </a:rPr>
              <a:t>Yunkai</a:t>
            </a:r>
            <a:endParaRPr sz="18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4346" y="90024"/>
            <a:ext cx="8720455" cy="5053965"/>
            <a:chOff x="364346" y="90024"/>
            <a:chExt cx="8720455" cy="50539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346" y="152400"/>
              <a:ext cx="8720112" cy="49911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939" y="90024"/>
              <a:ext cx="6939318" cy="505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549" y="159725"/>
            <a:ext cx="7439494" cy="48240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49072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9659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Shubham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20" b="0">
                <a:solidFill>
                  <a:srgbClr val="4285F4"/>
                </a:solidFill>
                <a:latin typeface="Arial"/>
                <a:cs typeface="Arial"/>
              </a:rPr>
              <a:t>Jain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60833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Keploy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6812280" cy="5143500"/>
            <a:chOff x="0" y="0"/>
            <a:chExt cx="681228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11873" cy="51434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1777" y="3179076"/>
              <a:ext cx="2887827" cy="165169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6943852" y="3914800"/>
            <a:ext cx="14808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Contributor: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Gaurav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90601" y="1379169"/>
            <a:ext cx="1684655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0000"/>
                </a:solidFill>
              </a:rPr>
              <a:t>Code</a:t>
            </a:r>
            <a:r>
              <a:rPr dirty="0" sz="1400" spc="-15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Review</a:t>
            </a:r>
            <a:r>
              <a:rPr dirty="0" sz="1400" spc="-10">
                <a:solidFill>
                  <a:srgbClr val="000000"/>
                </a:solidFill>
              </a:rPr>
              <a:t> Agent</a:t>
            </a:r>
            <a:endParaRPr sz="1400"/>
          </a:p>
        </p:txBody>
      </p:sp>
      <p:sp>
        <p:nvSpPr>
          <p:cNvPr id="7" name="object 7" descr=""/>
          <p:cNvSpPr txBox="1"/>
          <p:nvPr/>
        </p:nvSpPr>
        <p:spPr>
          <a:xfrm>
            <a:off x="6943852" y="1909127"/>
            <a:ext cx="1931035" cy="1602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9700">
              <a:lnSpc>
                <a:spcPct val="114999"/>
              </a:lnSpc>
              <a:spcBef>
                <a:spcPts val="100"/>
              </a:spcBef>
              <a:buAutoNum type="arabicPeriod"/>
              <a:tabLst>
                <a:tab pos="152400" algn="l"/>
              </a:tabLst>
            </a:pPr>
            <a:r>
              <a:rPr dirty="0" sz="1000">
                <a:latin typeface="Arial"/>
                <a:cs typeface="Arial"/>
              </a:rPr>
              <a:t>Generate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code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reviews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for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PRs </a:t>
            </a:r>
            <a:r>
              <a:rPr dirty="0" sz="1000">
                <a:latin typeface="Arial"/>
                <a:cs typeface="Arial"/>
              </a:rPr>
              <a:t>with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open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source</a:t>
            </a:r>
            <a:r>
              <a:rPr dirty="0" sz="1000" spc="-10">
                <a:latin typeface="Arial"/>
                <a:cs typeface="Arial"/>
              </a:rPr>
              <a:t> models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000">
                <a:latin typeface="Arial"/>
                <a:cs typeface="Arial"/>
              </a:rPr>
              <a:t>like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Gemma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6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1000">
              <a:latin typeface="Arial"/>
              <a:cs typeface="Arial"/>
            </a:endParaRPr>
          </a:p>
          <a:p>
            <a:pPr marL="152400" indent="-139700">
              <a:lnSpc>
                <a:spcPct val="100000"/>
              </a:lnSpc>
              <a:buAutoNum type="arabicPeriod" startAt="2"/>
              <a:tabLst>
                <a:tab pos="152400" algn="l"/>
              </a:tabLst>
            </a:pPr>
            <a:r>
              <a:rPr dirty="0" sz="1000">
                <a:latin typeface="Arial"/>
                <a:cs typeface="Arial"/>
              </a:rPr>
              <a:t>Can be run fully</a:t>
            </a:r>
            <a:r>
              <a:rPr dirty="0" sz="1000" spc="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air-gapped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 startAt="2"/>
            </a:pP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0"/>
              </a:spcBef>
              <a:buFont typeface="Arial"/>
              <a:buAutoNum type="arabicPeriod" startAt="2"/>
            </a:pPr>
            <a:endParaRPr sz="1000">
              <a:latin typeface="Arial"/>
              <a:cs typeface="Arial"/>
            </a:endParaRPr>
          </a:p>
          <a:p>
            <a:pPr marL="152400" indent="-139700">
              <a:lnSpc>
                <a:spcPct val="100000"/>
              </a:lnSpc>
              <a:buAutoNum type="arabicPeriod" startAt="2"/>
              <a:tabLst>
                <a:tab pos="152400" algn="l"/>
              </a:tabLst>
            </a:pPr>
            <a:r>
              <a:rPr dirty="0" sz="1000">
                <a:latin typeface="Arial"/>
                <a:cs typeface="Arial"/>
              </a:rPr>
              <a:t>OOTB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supports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github.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02170" y="934890"/>
            <a:ext cx="1134424" cy="3693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2012" y="0"/>
            <a:ext cx="8972550" cy="5143500"/>
            <a:chOff x="172012" y="0"/>
            <a:chExt cx="8972550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9952" y="0"/>
              <a:ext cx="6984047" cy="34720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952" y="2526118"/>
              <a:ext cx="6984047" cy="261738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72012" y="4123270"/>
              <a:ext cx="2209800" cy="182880"/>
            </a:xfrm>
            <a:custGeom>
              <a:avLst/>
              <a:gdLst/>
              <a:ahLst/>
              <a:cxnLst/>
              <a:rect l="l" t="t" r="r" b="b"/>
              <a:pathLst>
                <a:path w="2209800" h="182879">
                  <a:moveTo>
                    <a:pt x="2209482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2209482" y="182879"/>
                  </a:lnTo>
                  <a:lnTo>
                    <a:pt x="22094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59312" y="4107345"/>
            <a:ext cx="22339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Contributor:</a:t>
            </a:r>
            <a:r>
              <a:rPr dirty="0" sz="1200" b="1">
                <a:latin typeface="Arial"/>
                <a:cs typeface="Arial"/>
              </a:rPr>
              <a:t> Ahmed </a:t>
            </a:r>
            <a:r>
              <a:rPr dirty="0" sz="1200" spc="-10" b="1">
                <a:latin typeface="Arial"/>
                <a:cs typeface="Arial"/>
              </a:rPr>
              <a:t>Mamdouh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42774" y="1323124"/>
            <a:ext cx="2473325" cy="182880"/>
          </a:xfrm>
          <a:custGeom>
            <a:avLst/>
            <a:gdLst/>
            <a:ahLst/>
            <a:cxnLst/>
            <a:rect l="l" t="t" r="r" b="b"/>
            <a:pathLst>
              <a:path w="2473325" h="182880">
                <a:moveTo>
                  <a:pt x="2472982" y="0"/>
                </a:moveTo>
                <a:lnTo>
                  <a:pt x="0" y="0"/>
                </a:lnTo>
                <a:lnTo>
                  <a:pt x="0" y="182879"/>
                </a:lnTo>
                <a:lnTo>
                  <a:pt x="2472982" y="182879"/>
                </a:lnTo>
                <a:lnTo>
                  <a:pt x="24729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0074" y="1307198"/>
            <a:ext cx="2496820" cy="20827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0000"/>
                </a:solidFill>
              </a:rPr>
              <a:t>Performance</a:t>
            </a:r>
            <a:r>
              <a:rPr dirty="0" sz="1200" spc="-25">
                <a:solidFill>
                  <a:srgbClr val="000000"/>
                </a:solidFill>
              </a:rPr>
              <a:t> </a:t>
            </a:r>
            <a:r>
              <a:rPr dirty="0" sz="1200">
                <a:solidFill>
                  <a:srgbClr val="000000"/>
                </a:solidFill>
              </a:rPr>
              <a:t>and</a:t>
            </a:r>
            <a:r>
              <a:rPr dirty="0" sz="1200" spc="-25">
                <a:solidFill>
                  <a:srgbClr val="000000"/>
                </a:solidFill>
              </a:rPr>
              <a:t> </a:t>
            </a:r>
            <a:r>
              <a:rPr dirty="0" sz="1200">
                <a:solidFill>
                  <a:srgbClr val="000000"/>
                </a:solidFill>
              </a:rPr>
              <a:t>Security</a:t>
            </a:r>
            <a:r>
              <a:rPr dirty="0" sz="1200" spc="-25">
                <a:solidFill>
                  <a:srgbClr val="000000"/>
                </a:solidFill>
              </a:rPr>
              <a:t> </a:t>
            </a:r>
            <a:r>
              <a:rPr dirty="0" sz="1200" spc="-10">
                <a:solidFill>
                  <a:srgbClr val="000000"/>
                </a:solidFill>
              </a:rPr>
              <a:t>Testing</a:t>
            </a:r>
            <a:endParaRPr sz="1200"/>
          </a:p>
        </p:txBody>
      </p:sp>
      <p:sp>
        <p:nvSpPr>
          <p:cNvPr id="9" name="object 9" descr=""/>
          <p:cNvSpPr/>
          <p:nvPr/>
        </p:nvSpPr>
        <p:spPr>
          <a:xfrm>
            <a:off x="142773" y="2403258"/>
            <a:ext cx="2837815" cy="795655"/>
          </a:xfrm>
          <a:custGeom>
            <a:avLst/>
            <a:gdLst/>
            <a:ahLst/>
            <a:cxnLst/>
            <a:rect l="l" t="t" r="r" b="b"/>
            <a:pathLst>
              <a:path w="2837815" h="795655">
                <a:moveTo>
                  <a:pt x="2161959" y="0"/>
                </a:moveTo>
                <a:lnTo>
                  <a:pt x="457200" y="0"/>
                </a:lnTo>
                <a:lnTo>
                  <a:pt x="457200" y="106680"/>
                </a:lnTo>
                <a:lnTo>
                  <a:pt x="2161959" y="106680"/>
                </a:lnTo>
                <a:lnTo>
                  <a:pt x="2161959" y="0"/>
                </a:lnTo>
                <a:close/>
              </a:path>
              <a:path w="2837815" h="795655">
                <a:moveTo>
                  <a:pt x="2837434" y="643128"/>
                </a:moveTo>
                <a:lnTo>
                  <a:pt x="0" y="643128"/>
                </a:lnTo>
                <a:lnTo>
                  <a:pt x="0" y="795528"/>
                </a:lnTo>
                <a:lnTo>
                  <a:pt x="2837434" y="795528"/>
                </a:lnTo>
                <a:lnTo>
                  <a:pt x="2837434" y="643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30074" y="1739404"/>
            <a:ext cx="2862580" cy="2091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Simple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and</a:t>
            </a:r>
            <a:r>
              <a:rPr dirty="0" sz="1000" spc="-10">
                <a:latin typeface="Arial"/>
                <a:cs typeface="Arial"/>
              </a:rPr>
              <a:t> automatic: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000">
              <a:latin typeface="Arial"/>
              <a:cs typeface="Arial"/>
            </a:endParaRPr>
          </a:p>
          <a:p>
            <a:pPr marL="152400" indent="-139700">
              <a:lnSpc>
                <a:spcPct val="100000"/>
              </a:lnSpc>
              <a:buAutoNum type="arabicPeriod"/>
              <a:tabLst>
                <a:tab pos="152400" algn="l"/>
              </a:tabLst>
            </a:pPr>
            <a:r>
              <a:rPr dirty="0" sz="1000">
                <a:latin typeface="Arial"/>
                <a:cs typeface="Arial"/>
              </a:rPr>
              <a:t>Performance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tests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for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APIs</a:t>
            </a:r>
            <a:endParaRPr sz="1000">
              <a:latin typeface="Arial"/>
              <a:cs typeface="Arial"/>
            </a:endParaRPr>
          </a:p>
          <a:p>
            <a:pPr lvl="1" marL="469265" indent="-272415">
              <a:lnSpc>
                <a:spcPct val="100000"/>
              </a:lnSpc>
              <a:spcBef>
                <a:spcPts val="185"/>
              </a:spcBef>
              <a:buChar char="●"/>
              <a:tabLst>
                <a:tab pos="469265" algn="l"/>
              </a:tabLst>
            </a:pP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Request</a:t>
            </a:r>
            <a:r>
              <a:rPr dirty="0" sz="700" spc="-2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count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and</a:t>
            </a:r>
            <a:r>
              <a:rPr dirty="0" sz="700" spc="-2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failure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1F2228"/>
                </a:solidFill>
                <a:latin typeface="Arial"/>
                <a:cs typeface="Arial"/>
              </a:rPr>
              <a:t>rates</a:t>
            </a:r>
            <a:endParaRPr sz="700">
              <a:latin typeface="Arial"/>
              <a:cs typeface="Arial"/>
            </a:endParaRPr>
          </a:p>
          <a:p>
            <a:pPr lvl="1" marL="469265" indent="-272415">
              <a:lnSpc>
                <a:spcPct val="100000"/>
              </a:lnSpc>
              <a:spcBef>
                <a:spcPts val="125"/>
              </a:spcBef>
              <a:buChar char="●"/>
              <a:tabLst>
                <a:tab pos="469265" algn="l"/>
              </a:tabLst>
            </a:pP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Response</a:t>
            </a:r>
            <a:r>
              <a:rPr dirty="0" sz="700" spc="-2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time</a:t>
            </a:r>
            <a:r>
              <a:rPr dirty="0" sz="700" spc="-2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percentiles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(P90,</a:t>
            </a:r>
            <a:r>
              <a:rPr dirty="0" sz="700" spc="-2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P95,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P99)</a:t>
            </a:r>
            <a:endParaRPr sz="700">
              <a:latin typeface="Arial"/>
              <a:cs typeface="Arial"/>
            </a:endParaRPr>
          </a:p>
          <a:p>
            <a:pPr lvl="1" marL="469265" indent="-272415">
              <a:lnSpc>
                <a:spcPct val="100000"/>
              </a:lnSpc>
              <a:spcBef>
                <a:spcPts val="125"/>
              </a:spcBef>
              <a:buChar char="●"/>
              <a:tabLst>
                <a:tab pos="469265" algn="l"/>
              </a:tabLst>
            </a:pP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Throughput</a:t>
            </a:r>
            <a:r>
              <a:rPr dirty="0" sz="700" spc="-3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(requests</a:t>
            </a:r>
            <a:r>
              <a:rPr dirty="0" sz="700" spc="-3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per</a:t>
            </a:r>
            <a:r>
              <a:rPr dirty="0" sz="700" spc="-2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1F2228"/>
                </a:solidFill>
                <a:latin typeface="Arial"/>
                <a:cs typeface="Arial"/>
              </a:rPr>
              <a:t>second)</a:t>
            </a:r>
            <a:endParaRPr sz="700">
              <a:latin typeface="Arial"/>
              <a:cs typeface="Arial"/>
            </a:endParaRPr>
          </a:p>
          <a:p>
            <a:pPr lvl="1" marL="469265" indent="-272415">
              <a:lnSpc>
                <a:spcPct val="100000"/>
              </a:lnSpc>
              <a:spcBef>
                <a:spcPts val="130"/>
              </a:spcBef>
              <a:buChar char="●"/>
              <a:tabLst>
                <a:tab pos="469265" algn="l"/>
              </a:tabLst>
            </a:pP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Data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transfer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(bytes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1F2228"/>
                </a:solidFill>
                <a:latin typeface="Arial"/>
                <a:cs typeface="Arial"/>
              </a:rPr>
              <a:t>sent/received)</a:t>
            </a:r>
            <a:endParaRPr sz="700">
              <a:latin typeface="Arial"/>
              <a:cs typeface="Arial"/>
            </a:endParaRPr>
          </a:p>
          <a:p>
            <a:pPr lvl="1" marL="469265" indent="-272415">
              <a:lnSpc>
                <a:spcPct val="100000"/>
              </a:lnSpc>
              <a:spcBef>
                <a:spcPts val="125"/>
              </a:spcBef>
              <a:buChar char="●"/>
              <a:tabLst>
                <a:tab pos="469265" algn="l"/>
              </a:tabLst>
            </a:pP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Virtual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user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count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over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time</a:t>
            </a:r>
            <a:endParaRPr sz="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15"/>
              </a:spcBef>
              <a:buClr>
                <a:srgbClr val="1F2228"/>
              </a:buClr>
              <a:buFont typeface="Arial"/>
              <a:buChar char="●"/>
            </a:pPr>
            <a:endParaRPr sz="700">
              <a:latin typeface="Arial"/>
              <a:cs typeface="Arial"/>
            </a:endParaRPr>
          </a:p>
          <a:p>
            <a:pPr marL="152400" indent="-139700">
              <a:lnSpc>
                <a:spcPct val="100000"/>
              </a:lnSpc>
              <a:buAutoNum type="arabicPeriod"/>
              <a:tabLst>
                <a:tab pos="152400" algn="l"/>
              </a:tabLst>
            </a:pPr>
            <a:r>
              <a:rPr dirty="0" sz="1000">
                <a:latin typeface="Arial"/>
                <a:cs typeface="Arial"/>
              </a:rPr>
              <a:t>Common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security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vulnerabilities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analysis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of</a:t>
            </a:r>
            <a:r>
              <a:rPr dirty="0" sz="1000" spc="-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APs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 sz="1000">
              <a:latin typeface="Arial"/>
              <a:cs typeface="Arial"/>
            </a:endParaRPr>
          </a:p>
          <a:p>
            <a:pPr lvl="1" marL="469265" indent="-272415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Vulnerability</a:t>
            </a:r>
            <a:r>
              <a:rPr dirty="0" sz="700" spc="-1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count</a:t>
            </a:r>
            <a:r>
              <a:rPr dirty="0" sz="700" spc="-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by</a:t>
            </a:r>
            <a:r>
              <a:rPr dirty="0" sz="700" spc="-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1F2228"/>
                </a:solidFill>
                <a:latin typeface="Arial"/>
                <a:cs typeface="Arial"/>
              </a:rPr>
              <a:t>severity</a:t>
            </a:r>
            <a:endParaRPr sz="700">
              <a:latin typeface="Arial"/>
              <a:cs typeface="Arial"/>
            </a:endParaRPr>
          </a:p>
          <a:p>
            <a:pPr lvl="1" marL="469265" indent="-272415">
              <a:lnSpc>
                <a:spcPct val="100000"/>
              </a:lnSpc>
              <a:spcBef>
                <a:spcPts val="125"/>
              </a:spcBef>
              <a:buChar char="●"/>
              <a:tabLst>
                <a:tab pos="469265" algn="l"/>
              </a:tabLst>
            </a:pP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Check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pass/fail</a:t>
            </a:r>
            <a:r>
              <a:rPr dirty="0" sz="700" spc="-2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1F2228"/>
                </a:solidFill>
                <a:latin typeface="Arial"/>
                <a:cs typeface="Arial"/>
              </a:rPr>
              <a:t>status</a:t>
            </a:r>
            <a:endParaRPr sz="700">
              <a:latin typeface="Arial"/>
              <a:cs typeface="Arial"/>
            </a:endParaRPr>
          </a:p>
          <a:p>
            <a:pPr lvl="1" marL="469265" indent="-272415">
              <a:lnSpc>
                <a:spcPct val="100000"/>
              </a:lnSpc>
              <a:spcBef>
                <a:spcPts val="130"/>
              </a:spcBef>
              <a:buChar char="●"/>
              <a:tabLst>
                <a:tab pos="469265" algn="l"/>
              </a:tabLst>
            </a:pP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Custom</a:t>
            </a:r>
            <a:r>
              <a:rPr dirty="0" sz="700" spc="-3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rule</a:t>
            </a:r>
            <a:r>
              <a:rPr dirty="0" sz="700" spc="-3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evaluation</a:t>
            </a:r>
            <a:r>
              <a:rPr dirty="0" sz="700" spc="-2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1F2228"/>
                </a:solidFill>
                <a:latin typeface="Arial"/>
                <a:cs typeface="Arial"/>
              </a:rPr>
              <a:t>results</a:t>
            </a:r>
            <a:endParaRPr sz="700">
              <a:latin typeface="Arial"/>
              <a:cs typeface="Arial"/>
            </a:endParaRPr>
          </a:p>
          <a:p>
            <a:pPr lvl="1" marL="469265" indent="-272415">
              <a:lnSpc>
                <a:spcPct val="100000"/>
              </a:lnSpc>
              <a:spcBef>
                <a:spcPts val="125"/>
              </a:spcBef>
              <a:buChar char="●"/>
              <a:tabLst>
                <a:tab pos="469265" algn="l"/>
              </a:tabLst>
            </a:pP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Allowlist</a:t>
            </a:r>
            <a:r>
              <a:rPr dirty="0" sz="700" spc="-40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>
                <a:solidFill>
                  <a:srgbClr val="1F2228"/>
                </a:solidFill>
                <a:latin typeface="Arial"/>
                <a:cs typeface="Arial"/>
              </a:rPr>
              <a:t>filtering</a:t>
            </a:r>
            <a:r>
              <a:rPr dirty="0" sz="700" spc="-25">
                <a:solidFill>
                  <a:srgbClr val="1F2228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1F2228"/>
                </a:solidFill>
                <a:latin typeface="Arial"/>
                <a:cs typeface="Arial"/>
              </a:rPr>
              <a:t>statistics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650" y="742326"/>
            <a:ext cx="1134424" cy="369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424" y="1040484"/>
            <a:ext cx="669861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2630" algn="l"/>
                <a:tab pos="404876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Sanju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Tiwari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(Mentor)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01224" y="4895761"/>
            <a:ext cx="7562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DBpedia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237" y="490978"/>
            <a:ext cx="1563990" cy="16312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038565" y="477260"/>
            <a:ext cx="693420" cy="227965"/>
            <a:chOff x="1038565" y="477260"/>
            <a:chExt cx="693420" cy="22796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565" y="477260"/>
              <a:ext cx="293004" cy="1767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501" y="483858"/>
              <a:ext cx="266284" cy="22128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881" y="540205"/>
              <a:ext cx="113316" cy="113842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607135" y="399844"/>
            <a:ext cx="329565" cy="332105"/>
            <a:chOff x="607135" y="399844"/>
            <a:chExt cx="329565" cy="332105"/>
          </a:xfrm>
        </p:grpSpPr>
        <p:sp>
          <p:nvSpPr>
            <p:cNvPr id="10" name="object 10" descr=""/>
            <p:cNvSpPr/>
            <p:nvPr/>
          </p:nvSpPr>
          <p:spPr>
            <a:xfrm>
              <a:off x="607135" y="399844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454" y="469860"/>
              <a:ext cx="190209" cy="191731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792650" y="2716745"/>
            <a:ext cx="7074534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71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The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DBpedia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Association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was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founded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in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2014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to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support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DBpedia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and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the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DBpedia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Community.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002A43"/>
                </a:solidFill>
                <a:latin typeface="Arial"/>
                <a:cs typeface="Arial"/>
              </a:rPr>
              <a:t>The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DBpedia</a:t>
            </a:r>
            <a:r>
              <a:rPr dirty="0" sz="1200" spc="459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Association</a:t>
            </a:r>
            <a:r>
              <a:rPr dirty="0" sz="1200" spc="46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is</a:t>
            </a:r>
            <a:r>
              <a:rPr dirty="0" sz="1200" spc="459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currently</a:t>
            </a:r>
            <a:r>
              <a:rPr dirty="0" sz="1200" spc="46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situated</a:t>
            </a:r>
            <a:r>
              <a:rPr dirty="0" sz="1200" spc="459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in</a:t>
            </a:r>
            <a:r>
              <a:rPr dirty="0" sz="1200" spc="46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Leipzig,</a:t>
            </a:r>
            <a:r>
              <a:rPr dirty="0" sz="1200" spc="46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Germany</a:t>
            </a:r>
            <a:r>
              <a:rPr dirty="0" sz="1200" spc="459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and</a:t>
            </a:r>
            <a:r>
              <a:rPr dirty="0" sz="1200" spc="46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affiliated</a:t>
            </a:r>
            <a:r>
              <a:rPr dirty="0" sz="1200" spc="459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with</a:t>
            </a:r>
            <a:r>
              <a:rPr dirty="0" sz="1200" spc="46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the</a:t>
            </a:r>
            <a:r>
              <a:rPr dirty="0" sz="1200" spc="46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2A43"/>
                </a:solidFill>
                <a:latin typeface="Arial"/>
                <a:cs typeface="Arial"/>
              </a:rPr>
              <a:t>non-profit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organisation</a:t>
            </a:r>
            <a:r>
              <a:rPr dirty="0" sz="1200" spc="-3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u="sng" sz="120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Institute</a:t>
            </a:r>
            <a:r>
              <a:rPr dirty="0" u="sng" sz="1200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sng" sz="120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for</a:t>
            </a:r>
            <a:r>
              <a:rPr dirty="0" u="sng" sz="1200" spc="-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sng" sz="120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Applied</a:t>
            </a:r>
            <a:r>
              <a:rPr dirty="0" u="sng" sz="1200" spc="-3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sng" sz="120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7"/>
              </a:rPr>
              <a:t>Informatics</a:t>
            </a:r>
            <a:r>
              <a:rPr dirty="0" sz="1200" spc="-3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2A43"/>
                </a:solidFill>
                <a:latin typeface="Arial"/>
                <a:cs typeface="Arial"/>
              </a:rPr>
              <a:t>(InfAI)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</a:pP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DBpedia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is</a:t>
            </a:r>
            <a:r>
              <a:rPr dirty="0" sz="1200" spc="10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large</a:t>
            </a:r>
            <a:r>
              <a:rPr dirty="0" sz="1200" spc="10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community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driven</a:t>
            </a:r>
            <a:r>
              <a:rPr dirty="0" sz="1200" spc="10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project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that</a:t>
            </a:r>
            <a:r>
              <a:rPr dirty="0" sz="1200" spc="10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aims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to</a:t>
            </a:r>
            <a:r>
              <a:rPr dirty="0" sz="1200" spc="10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extract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structured</a:t>
            </a:r>
            <a:r>
              <a:rPr dirty="0" sz="1200" spc="10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information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from</a:t>
            </a:r>
            <a:r>
              <a:rPr dirty="0" sz="1200" spc="10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2A43"/>
                </a:solidFill>
                <a:latin typeface="Arial"/>
                <a:cs typeface="Arial"/>
              </a:rPr>
              <a:t>wikipedia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and</a:t>
            </a:r>
            <a:r>
              <a:rPr dirty="0" sz="1200" spc="-1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make</a:t>
            </a:r>
            <a:r>
              <a:rPr dirty="0" sz="1200" spc="-1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it</a:t>
            </a:r>
            <a:r>
              <a:rPr dirty="0" sz="1200" spc="-1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available</a:t>
            </a:r>
            <a:r>
              <a:rPr dirty="0" sz="1200" spc="-1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on</a:t>
            </a:r>
            <a:r>
              <a:rPr dirty="0" sz="1200" spc="-1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the</a:t>
            </a:r>
            <a:r>
              <a:rPr dirty="0" sz="1200" spc="-1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web</a:t>
            </a:r>
            <a:r>
              <a:rPr dirty="0" sz="1200" spc="-1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as</a:t>
            </a:r>
            <a:r>
              <a:rPr dirty="0" sz="1200" spc="-1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Linked</a:t>
            </a:r>
            <a:r>
              <a:rPr dirty="0" sz="1200" spc="-1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002A43"/>
                </a:solidFill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It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takes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the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2A43"/>
                </a:solidFill>
                <a:latin typeface="Arial"/>
                <a:cs typeface="Arial"/>
              </a:rPr>
              <a:t>semi-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structured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data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from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the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wikipedia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infoboxes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and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cpnvert</a:t>
            </a:r>
            <a:r>
              <a:rPr dirty="0" sz="1200" spc="95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into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a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2A43"/>
                </a:solidFill>
                <a:latin typeface="Arial"/>
                <a:cs typeface="Arial"/>
              </a:rPr>
              <a:t>Knowledge-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Graph</a:t>
            </a:r>
            <a:r>
              <a:rPr dirty="0" sz="1200" spc="90">
                <a:solidFill>
                  <a:srgbClr val="002A43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002A43"/>
                </a:solidFill>
                <a:latin typeface="Arial"/>
                <a:cs typeface="Arial"/>
              </a:rPr>
              <a:t>by </a:t>
            </a:r>
            <a:r>
              <a:rPr dirty="0" sz="1200">
                <a:solidFill>
                  <a:srgbClr val="002A43"/>
                </a:solidFill>
                <a:latin typeface="Arial"/>
                <a:cs typeface="Arial"/>
              </a:rPr>
              <a:t>using</a:t>
            </a:r>
            <a:r>
              <a:rPr dirty="0" sz="1200" spc="-20">
                <a:solidFill>
                  <a:srgbClr val="002A43"/>
                </a:solidFill>
                <a:latin typeface="Arial"/>
                <a:cs typeface="Arial"/>
              </a:rPr>
              <a:t> RDF.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694123" y="273300"/>
            <a:ext cx="2430145" cy="400685"/>
          </a:xfrm>
          <a:custGeom>
            <a:avLst/>
            <a:gdLst/>
            <a:ahLst/>
            <a:cxnLst/>
            <a:rect l="l" t="t" r="r" b="b"/>
            <a:pathLst>
              <a:path w="2430145" h="400684">
                <a:moveTo>
                  <a:pt x="2429700" y="0"/>
                </a:moveTo>
                <a:lnTo>
                  <a:pt x="0" y="0"/>
                </a:lnTo>
                <a:lnTo>
                  <a:pt x="0" y="400202"/>
                </a:lnTo>
                <a:lnTo>
                  <a:pt x="2429700" y="400202"/>
                </a:lnTo>
                <a:lnTo>
                  <a:pt x="2429700" y="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785550" y="364724"/>
            <a:ext cx="1778635" cy="213360"/>
          </a:xfrm>
          <a:prstGeom prst="rect">
            <a:avLst/>
          </a:prstGeom>
          <a:solidFill>
            <a:srgbClr val="EDFF4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50"/>
              </a:lnSpc>
            </a:pPr>
            <a:r>
              <a:rPr dirty="0" sz="1400" b="1">
                <a:latin typeface="Arial"/>
                <a:cs typeface="Arial"/>
              </a:rPr>
              <a:t>DBpedia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Association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82025" y="0"/>
            <a:ext cx="561975" cy="7389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9478" y="0"/>
            <a:ext cx="6154521" cy="29104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074" y="875454"/>
            <a:ext cx="265176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0000"/>
                </a:solidFill>
              </a:rPr>
              <a:t>Dashboard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for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Modular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Metrics</a:t>
            </a:r>
            <a:endParaRPr sz="1400"/>
          </a:p>
        </p:txBody>
      </p:sp>
      <p:sp>
        <p:nvSpPr>
          <p:cNvPr id="4" name="object 4" descr=""/>
          <p:cNvSpPr txBox="1"/>
          <p:nvPr/>
        </p:nvSpPr>
        <p:spPr>
          <a:xfrm>
            <a:off x="130074" y="1088814"/>
            <a:ext cx="1111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Arial"/>
                <a:cs typeface="Arial"/>
              </a:rPr>
              <a:t>Visualization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0074" y="1219967"/>
            <a:ext cx="334264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Centralized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dashboard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to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view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quality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metrics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across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repos </a:t>
            </a:r>
            <a:r>
              <a:rPr dirty="0" sz="1000">
                <a:latin typeface="Arial"/>
                <a:cs typeface="Arial"/>
              </a:rPr>
              <a:t>like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test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code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coverage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650" y="311101"/>
            <a:ext cx="1134424" cy="3693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7094" y="2806522"/>
            <a:ext cx="4396905" cy="229590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30087" y="1728482"/>
            <a:ext cx="4039235" cy="3018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latin typeface="Arial"/>
                <a:cs typeface="Arial"/>
              </a:rPr>
              <a:t>Contributor: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Swapnendu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Banerjee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48895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API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Contract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 marL="48895" marR="990600" indent="139700">
              <a:lnSpc>
                <a:spcPct val="114999"/>
              </a:lnSpc>
              <a:spcBef>
                <a:spcPts val="600"/>
              </a:spcBef>
              <a:buAutoNum type="arabicPeriod"/>
              <a:tabLst>
                <a:tab pos="188595" algn="l"/>
              </a:tabLst>
            </a:pPr>
            <a:r>
              <a:rPr dirty="0" sz="1000">
                <a:latin typeface="Arial"/>
                <a:cs typeface="Arial"/>
              </a:rPr>
              <a:t>automatically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generate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client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side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contract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tests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for </a:t>
            </a:r>
            <a:r>
              <a:rPr dirty="0" sz="1000">
                <a:latin typeface="Arial"/>
                <a:cs typeface="Arial"/>
              </a:rPr>
              <a:t>playwright</a:t>
            </a:r>
            <a:r>
              <a:rPr dirty="0" sz="1000" spc="-4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tests</a:t>
            </a:r>
            <a:endParaRPr sz="1000">
              <a:latin typeface="Arial"/>
              <a:cs typeface="Arial"/>
            </a:endParaRPr>
          </a:p>
          <a:p>
            <a:pPr marL="188595" indent="-139700">
              <a:lnSpc>
                <a:spcPct val="100000"/>
              </a:lnSpc>
              <a:spcBef>
                <a:spcPts val="180"/>
              </a:spcBef>
              <a:buAutoNum type="arabicPeriod"/>
              <a:tabLst>
                <a:tab pos="188595" algn="l"/>
              </a:tabLst>
            </a:pPr>
            <a:r>
              <a:rPr dirty="0" sz="1000">
                <a:latin typeface="Arial"/>
                <a:cs typeface="Arial"/>
              </a:rPr>
              <a:t>Implement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server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side</a:t>
            </a:r>
            <a:r>
              <a:rPr dirty="0" sz="1000" spc="-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contract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testing</a:t>
            </a:r>
            <a:endParaRPr sz="1000">
              <a:latin typeface="Arial"/>
              <a:cs typeface="Arial"/>
            </a:endParaRPr>
          </a:p>
          <a:p>
            <a:pPr marL="48895">
              <a:lnSpc>
                <a:spcPct val="100000"/>
              </a:lnSpc>
              <a:spcBef>
                <a:spcPts val="1105"/>
              </a:spcBef>
            </a:pPr>
            <a:r>
              <a:rPr dirty="0" sz="1200" spc="-10" b="1">
                <a:latin typeface="Arial"/>
                <a:cs typeface="Arial"/>
              </a:rPr>
              <a:t>Contributor: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Harsh</a:t>
            </a:r>
            <a:r>
              <a:rPr dirty="0" sz="1200" spc="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Vashishtha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12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Code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Indexer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for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Efficient</a:t>
            </a:r>
            <a:r>
              <a:rPr dirty="0" sz="1400" spc="-1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Retrieval</a:t>
            </a:r>
            <a:endParaRPr sz="1400">
              <a:latin typeface="Arial"/>
              <a:cs typeface="Arial"/>
            </a:endParaRPr>
          </a:p>
          <a:p>
            <a:pPr marL="30480" marR="5080">
              <a:lnSpc>
                <a:spcPct val="114999"/>
              </a:lnSpc>
              <a:spcBef>
                <a:spcPts val="555"/>
              </a:spcBef>
            </a:pP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GraphRAG</a:t>
            </a:r>
            <a:r>
              <a:rPr dirty="0" sz="1200" spc="-3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system</a:t>
            </a:r>
            <a:r>
              <a:rPr dirty="0" sz="12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integrated</a:t>
            </a:r>
            <a:r>
              <a:rPr dirty="0" sz="1200" spc="-3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including</a:t>
            </a:r>
            <a:r>
              <a:rPr dirty="0" sz="12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codebase</a:t>
            </a:r>
            <a:r>
              <a:rPr dirty="0" sz="12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F2023"/>
                </a:solidFill>
                <a:latin typeface="Arial"/>
                <a:cs typeface="Arial"/>
              </a:rPr>
              <a:t>indexing,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dynamic</a:t>
            </a:r>
            <a:r>
              <a:rPr dirty="0" sz="12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index</a:t>
            </a:r>
            <a:r>
              <a:rPr dirty="0" sz="12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updates,</a:t>
            </a:r>
            <a:r>
              <a:rPr dirty="0" sz="1200" spc="-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hybrid</a:t>
            </a:r>
            <a:r>
              <a:rPr dirty="0" sz="1200" spc="-2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context</a:t>
            </a:r>
            <a:r>
              <a:rPr dirty="0" sz="1200" spc="-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1F2023"/>
                </a:solidFill>
                <a:latin typeface="Arial"/>
                <a:cs typeface="Arial"/>
              </a:rPr>
              <a:t>retrieval</a:t>
            </a:r>
            <a:endParaRPr sz="1200">
              <a:latin typeface="Arial"/>
              <a:cs typeface="Arial"/>
            </a:endParaRPr>
          </a:p>
          <a:p>
            <a:pPr marL="30480">
              <a:lnSpc>
                <a:spcPct val="100000"/>
              </a:lnSpc>
              <a:spcBef>
                <a:spcPts val="1245"/>
              </a:spcBef>
            </a:pPr>
            <a:r>
              <a:rPr dirty="0" sz="1200" spc="-10" b="1">
                <a:latin typeface="Arial"/>
                <a:cs typeface="Arial"/>
              </a:rPr>
              <a:t>Contributor:</a:t>
            </a:r>
            <a:r>
              <a:rPr dirty="0" sz="1200" spc="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Sparshh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522605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1089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Bawantha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Thilan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29550" y="3794035"/>
            <a:ext cx="47224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OpenMRS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-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Performance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Testing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Enhancement</a:t>
            </a:r>
            <a:r>
              <a:rPr dirty="0" sz="1500" spc="-4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Project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621424" y="3645496"/>
            <a:ext cx="1728470" cy="894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900" spc="-10">
                <a:solidFill>
                  <a:srgbClr val="45228B"/>
                </a:solidFill>
                <a:latin typeface="Arial"/>
                <a:cs typeface="Arial"/>
              </a:rPr>
              <a:t>Maintained</a:t>
            </a:r>
            <a:r>
              <a:rPr dirty="0" sz="1900" spc="-30">
                <a:solidFill>
                  <a:srgbClr val="45228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45228B"/>
                </a:solidFill>
                <a:latin typeface="Arial"/>
                <a:cs typeface="Arial"/>
              </a:rPr>
              <a:t>by</a:t>
            </a:r>
            <a:r>
              <a:rPr dirty="0" sz="1900" spc="-25">
                <a:solidFill>
                  <a:srgbClr val="45228B"/>
                </a:solidFill>
                <a:latin typeface="Arial"/>
                <a:cs typeface="Arial"/>
              </a:rPr>
              <a:t> </a:t>
            </a:r>
            <a:r>
              <a:rPr dirty="0" sz="1900" spc="-50">
                <a:solidFill>
                  <a:srgbClr val="45228B"/>
                </a:solidFill>
                <a:latin typeface="Arial"/>
                <a:cs typeface="Arial"/>
              </a:rPr>
              <a:t>a </a:t>
            </a:r>
            <a:r>
              <a:rPr dirty="0" sz="1900" spc="-10" b="1">
                <a:solidFill>
                  <a:srgbClr val="45228B"/>
                </a:solidFill>
                <a:latin typeface="Arial"/>
                <a:cs typeface="Arial"/>
              </a:rPr>
              <a:t>global community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663353" y="3660521"/>
            <a:ext cx="195580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45228B"/>
                </a:solidFill>
                <a:latin typeface="Arial"/>
                <a:cs typeface="Arial"/>
              </a:rPr>
              <a:t>For</a:t>
            </a:r>
            <a:r>
              <a:rPr dirty="0" sz="1900" spc="-15">
                <a:solidFill>
                  <a:srgbClr val="45228B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45228B"/>
                </a:solidFill>
                <a:latin typeface="Arial"/>
                <a:cs typeface="Arial"/>
              </a:rPr>
              <a:t>low-resource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900" spc="-10">
                <a:solidFill>
                  <a:srgbClr val="45228B"/>
                </a:solidFill>
                <a:latin typeface="Arial"/>
                <a:cs typeface="Arial"/>
              </a:rPr>
              <a:t>settings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6225" y="3660521"/>
            <a:ext cx="235839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45228B"/>
                </a:solidFill>
                <a:latin typeface="Arial"/>
                <a:cs typeface="Arial"/>
              </a:rPr>
              <a:t>Open</a:t>
            </a:r>
            <a:r>
              <a:rPr dirty="0" sz="1900" spc="-65">
                <a:solidFill>
                  <a:srgbClr val="45228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45228B"/>
                </a:solidFill>
                <a:latin typeface="Arial"/>
                <a:cs typeface="Arial"/>
              </a:rPr>
              <a:t>source</a:t>
            </a:r>
            <a:r>
              <a:rPr dirty="0" sz="1900" spc="-60">
                <a:solidFill>
                  <a:srgbClr val="45228B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45228B"/>
                </a:solidFill>
                <a:latin typeface="Arial"/>
                <a:cs typeface="Arial"/>
              </a:rPr>
              <a:t>Medical </a:t>
            </a:r>
            <a:r>
              <a:rPr dirty="0" sz="1900" b="1">
                <a:solidFill>
                  <a:srgbClr val="45228B"/>
                </a:solidFill>
                <a:latin typeface="Arial"/>
                <a:cs typeface="Arial"/>
              </a:rPr>
              <a:t>Record</a:t>
            </a:r>
            <a:r>
              <a:rPr dirty="0" sz="1900" spc="-70" b="1">
                <a:solidFill>
                  <a:srgbClr val="45228B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45228B"/>
                </a:solidFill>
                <a:latin typeface="Arial"/>
                <a:cs typeface="Arial"/>
              </a:rPr>
              <a:t>System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824" y="1601533"/>
            <a:ext cx="2809443" cy="198536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6604" y="1771256"/>
            <a:ext cx="2225268" cy="168318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2429" y="2121192"/>
            <a:ext cx="3102724" cy="98332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1168" y="885275"/>
            <a:ext cx="2212568" cy="56052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8613" y="317282"/>
            <a:ext cx="5810885" cy="426720"/>
          </a:xfrm>
          <a:prstGeom prst="rect"/>
          <a:solidFill>
            <a:srgbClr val="4285F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00"/>
              </a:lnSpc>
            </a:pP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800" spc="-5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dirty="0" sz="2800" spc="-5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seconds…</a:t>
            </a:r>
            <a:r>
              <a:rPr dirty="0" sz="2800" spc="-5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800" spc="-5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800" spc="-5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0">
                <a:solidFill>
                  <a:srgbClr val="FFFFFF"/>
                </a:solidFill>
                <a:latin typeface="Arial"/>
                <a:cs typeface="Arial"/>
              </a:rPr>
              <a:t>OpenMRS?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15" y="4724400"/>
            <a:ext cx="1140357" cy="13456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874" y="165924"/>
            <a:ext cx="8553907" cy="423539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15" y="4724400"/>
            <a:ext cx="1140357" cy="1345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8239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solidFill>
                  <a:srgbClr val="000000"/>
                </a:solidFill>
              </a:rPr>
              <a:t>How</a:t>
            </a:r>
            <a:r>
              <a:rPr dirty="0" sz="2300" spc="-20">
                <a:solidFill>
                  <a:srgbClr val="000000"/>
                </a:solidFill>
              </a:rPr>
              <a:t> </a:t>
            </a:r>
            <a:r>
              <a:rPr dirty="0" sz="2300">
                <a:solidFill>
                  <a:srgbClr val="000000"/>
                </a:solidFill>
              </a:rPr>
              <a:t>It</a:t>
            </a:r>
            <a:r>
              <a:rPr dirty="0" sz="2300" spc="-5">
                <a:solidFill>
                  <a:srgbClr val="000000"/>
                </a:solidFill>
              </a:rPr>
              <a:t> </a:t>
            </a:r>
            <a:r>
              <a:rPr dirty="0" sz="2300">
                <a:solidFill>
                  <a:srgbClr val="000000"/>
                </a:solidFill>
              </a:rPr>
              <a:t>Helped</a:t>
            </a:r>
            <a:r>
              <a:rPr dirty="0" sz="2300" spc="-5">
                <a:solidFill>
                  <a:srgbClr val="000000"/>
                </a:solidFill>
              </a:rPr>
              <a:t> </a:t>
            </a:r>
            <a:r>
              <a:rPr dirty="0" sz="2300" spc="-10">
                <a:solidFill>
                  <a:srgbClr val="000000"/>
                </a:solidFill>
              </a:rPr>
              <a:t>Developers</a:t>
            </a:r>
            <a:endParaRPr sz="2300"/>
          </a:p>
        </p:txBody>
      </p:sp>
      <p:sp>
        <p:nvSpPr>
          <p:cNvPr id="4" name="object 4" descr=""/>
          <p:cNvSpPr txBox="1"/>
          <p:nvPr/>
        </p:nvSpPr>
        <p:spPr>
          <a:xfrm>
            <a:off x="568774" y="1489569"/>
            <a:ext cx="4935855" cy="112966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74015" indent="-361315">
              <a:lnSpc>
                <a:spcPct val="100000"/>
              </a:lnSpc>
              <a:spcBef>
                <a:spcPts val="475"/>
              </a:spcBef>
              <a:buFont typeface="Arial"/>
              <a:buChar char="●"/>
              <a:tabLst>
                <a:tab pos="374015" algn="l"/>
              </a:tabLst>
            </a:pPr>
            <a:r>
              <a:rPr dirty="0" sz="2100" b="1">
                <a:latin typeface="Arial"/>
                <a:cs typeface="Arial"/>
              </a:rPr>
              <a:t>Data</a:t>
            </a:r>
            <a:r>
              <a:rPr dirty="0" sz="2100" spc="-35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driven</a:t>
            </a:r>
            <a:r>
              <a:rPr dirty="0" sz="2100" spc="-35" b="1">
                <a:latin typeface="Arial"/>
                <a:cs typeface="Arial"/>
              </a:rPr>
              <a:t> </a:t>
            </a:r>
            <a:r>
              <a:rPr dirty="0" sz="2100" b="1">
                <a:latin typeface="Arial"/>
                <a:cs typeface="Arial"/>
              </a:rPr>
              <a:t>debugging</a:t>
            </a:r>
            <a:r>
              <a:rPr dirty="0" sz="2100">
                <a:latin typeface="Arial"/>
                <a:cs typeface="Arial"/>
              </a:rPr>
              <a:t>.</a:t>
            </a:r>
            <a:r>
              <a:rPr dirty="0" sz="2100" spc="-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no</a:t>
            </a:r>
            <a:r>
              <a:rPr dirty="0" sz="2100" spc="-3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guessing.</a:t>
            </a:r>
            <a:endParaRPr sz="2100">
              <a:latin typeface="Arial"/>
              <a:cs typeface="Arial"/>
            </a:endParaRPr>
          </a:p>
          <a:p>
            <a:pPr marL="374015" indent="-361315">
              <a:lnSpc>
                <a:spcPct val="100000"/>
              </a:lnSpc>
              <a:spcBef>
                <a:spcPts val="380"/>
              </a:spcBef>
              <a:buFont typeface="Arial"/>
              <a:buChar char="●"/>
              <a:tabLst>
                <a:tab pos="374015" algn="l"/>
              </a:tabLst>
            </a:pPr>
            <a:r>
              <a:rPr dirty="0" sz="2100" b="1">
                <a:latin typeface="Arial"/>
                <a:cs typeface="Arial"/>
              </a:rPr>
              <a:t>Saves</a:t>
            </a:r>
            <a:r>
              <a:rPr dirty="0" sz="2100" spc="-25" b="1">
                <a:latin typeface="Arial"/>
                <a:cs typeface="Arial"/>
              </a:rPr>
              <a:t> </a:t>
            </a:r>
            <a:r>
              <a:rPr dirty="0" sz="2100" spc="-20" b="1">
                <a:latin typeface="Arial"/>
                <a:cs typeface="Arial"/>
              </a:rPr>
              <a:t>time</a:t>
            </a:r>
            <a:endParaRPr sz="2100">
              <a:latin typeface="Arial"/>
              <a:cs typeface="Arial"/>
            </a:endParaRPr>
          </a:p>
          <a:p>
            <a:pPr marL="374015" indent="-361315">
              <a:lnSpc>
                <a:spcPct val="100000"/>
              </a:lnSpc>
              <a:spcBef>
                <a:spcPts val="375"/>
              </a:spcBef>
              <a:buFont typeface="Arial"/>
              <a:buChar char="●"/>
              <a:tabLst>
                <a:tab pos="374015" algn="l"/>
              </a:tabLst>
            </a:pPr>
            <a:r>
              <a:rPr dirty="0" sz="2100" b="1">
                <a:latin typeface="Arial"/>
                <a:cs typeface="Arial"/>
              </a:rPr>
              <a:t>Builds</a:t>
            </a:r>
            <a:r>
              <a:rPr dirty="0" sz="2100" spc="-60" b="1">
                <a:latin typeface="Arial"/>
                <a:cs typeface="Arial"/>
              </a:rPr>
              <a:t> </a:t>
            </a:r>
            <a:r>
              <a:rPr dirty="0" sz="2100" spc="-10" b="1">
                <a:latin typeface="Arial"/>
                <a:cs typeface="Arial"/>
              </a:rPr>
              <a:t>confidence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393498" y="4027093"/>
            <a:ext cx="19812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solidFill>
                  <a:srgbClr val="45228B"/>
                </a:solidFill>
                <a:latin typeface="Arial"/>
                <a:cs typeface="Arial"/>
              </a:rPr>
              <a:t>Ganesh</a:t>
            </a:r>
            <a:r>
              <a:rPr dirty="0" sz="1900" spc="-75" b="1">
                <a:solidFill>
                  <a:srgbClr val="45228B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45228B"/>
                </a:solidFill>
                <a:latin typeface="Arial"/>
                <a:cs typeface="Arial"/>
              </a:rPr>
              <a:t>Devisetti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850" y="2377871"/>
            <a:ext cx="1575600" cy="1575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441198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820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Rudra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Chopra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82475" y="3794035"/>
            <a:ext cx="232283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Eclipse</a:t>
            </a:r>
            <a:r>
              <a:rPr dirty="0" sz="1500" spc="-8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Foundation</a:t>
            </a:r>
            <a:r>
              <a:rPr dirty="0" sz="1500" spc="-8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SW360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512" y="0"/>
            <a:ext cx="9137015" cy="5143500"/>
            <a:chOff x="7512" y="0"/>
            <a:chExt cx="9137015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3573" y="0"/>
              <a:ext cx="3691877" cy="472554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2" y="4762194"/>
              <a:ext cx="9136487" cy="3813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762195"/>
            <a:ext cx="9144000" cy="3813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8125" y="55049"/>
            <a:ext cx="8007743" cy="45747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3907154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3375" algn="l"/>
              </a:tabLst>
            </a:pPr>
            <a:r>
              <a:rPr dirty="0" sz="5500" spc="-20" b="0">
                <a:solidFill>
                  <a:srgbClr val="4285F4"/>
                </a:solidFill>
                <a:latin typeface="Arial"/>
                <a:cs typeface="Arial"/>
              </a:rPr>
              <a:t>Diya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Solanki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9729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Processing</a:t>
            </a:r>
            <a:r>
              <a:rPr dirty="0" sz="1500" spc="-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Foundation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02105" y="799059"/>
            <a:ext cx="901700" cy="163195"/>
            <a:chOff x="1602105" y="799059"/>
            <a:chExt cx="901700" cy="1631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2105" y="799059"/>
              <a:ext cx="251366" cy="16312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6755" y="848337"/>
              <a:ext cx="187345" cy="11036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6571" y="848337"/>
              <a:ext cx="416651" cy="113842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6633" y="800778"/>
            <a:ext cx="216922" cy="161401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2849257" y="799071"/>
            <a:ext cx="573405" cy="163195"/>
          </a:xfrm>
          <a:custGeom>
            <a:avLst/>
            <a:gdLst/>
            <a:ahLst/>
            <a:cxnLst/>
            <a:rect l="l" t="t" r="r" b="b"/>
            <a:pathLst>
              <a:path w="573404" h="163194">
                <a:moveTo>
                  <a:pt x="165188" y="135204"/>
                </a:moveTo>
                <a:lnTo>
                  <a:pt x="148297" y="121031"/>
                </a:lnTo>
                <a:lnTo>
                  <a:pt x="136194" y="131051"/>
                </a:lnTo>
                <a:lnTo>
                  <a:pt x="123063" y="138214"/>
                </a:lnTo>
                <a:lnTo>
                  <a:pt x="108889" y="142506"/>
                </a:lnTo>
                <a:lnTo>
                  <a:pt x="93662" y="143941"/>
                </a:lnTo>
                <a:lnTo>
                  <a:pt x="79311" y="142849"/>
                </a:lnTo>
                <a:lnTo>
                  <a:pt x="43573" y="126479"/>
                </a:lnTo>
                <a:lnTo>
                  <a:pt x="23685" y="81559"/>
                </a:lnTo>
                <a:lnTo>
                  <a:pt x="24930" y="68364"/>
                </a:lnTo>
                <a:lnTo>
                  <a:pt x="54267" y="28981"/>
                </a:lnTo>
                <a:lnTo>
                  <a:pt x="93662" y="19151"/>
                </a:lnTo>
                <a:lnTo>
                  <a:pt x="108102" y="20421"/>
                </a:lnTo>
                <a:lnTo>
                  <a:pt x="121183" y="24218"/>
                </a:lnTo>
                <a:lnTo>
                  <a:pt x="132905" y="30568"/>
                </a:lnTo>
                <a:lnTo>
                  <a:pt x="143268" y="39471"/>
                </a:lnTo>
                <a:lnTo>
                  <a:pt x="159893" y="25501"/>
                </a:lnTo>
                <a:lnTo>
                  <a:pt x="146215" y="14338"/>
                </a:lnTo>
                <a:lnTo>
                  <a:pt x="130619" y="6362"/>
                </a:lnTo>
                <a:lnTo>
                  <a:pt x="113106" y="1587"/>
                </a:lnTo>
                <a:lnTo>
                  <a:pt x="93662" y="0"/>
                </a:lnTo>
                <a:lnTo>
                  <a:pt x="74383" y="1460"/>
                </a:lnTo>
                <a:lnTo>
                  <a:pt x="26708" y="23545"/>
                </a:lnTo>
                <a:lnTo>
                  <a:pt x="1663" y="64846"/>
                </a:lnTo>
                <a:lnTo>
                  <a:pt x="0" y="81559"/>
                </a:lnTo>
                <a:lnTo>
                  <a:pt x="1663" y="98285"/>
                </a:lnTo>
                <a:lnTo>
                  <a:pt x="26708" y="139776"/>
                </a:lnTo>
                <a:lnTo>
                  <a:pt x="74472" y="161658"/>
                </a:lnTo>
                <a:lnTo>
                  <a:pt x="93662" y="163118"/>
                </a:lnTo>
                <a:lnTo>
                  <a:pt x="104203" y="162648"/>
                </a:lnTo>
                <a:lnTo>
                  <a:pt x="142671" y="151777"/>
                </a:lnTo>
                <a:lnTo>
                  <a:pt x="165188" y="135204"/>
                </a:lnTo>
                <a:close/>
              </a:path>
              <a:path w="573404" h="163194">
                <a:moveTo>
                  <a:pt x="301015" y="106210"/>
                </a:moveTo>
                <a:lnTo>
                  <a:pt x="284899" y="67589"/>
                </a:lnTo>
                <a:lnTo>
                  <a:pt x="277863" y="61696"/>
                </a:lnTo>
                <a:lnTo>
                  <a:pt x="277863" y="106210"/>
                </a:lnTo>
                <a:lnTo>
                  <a:pt x="277139" y="114401"/>
                </a:lnTo>
                <a:lnTo>
                  <a:pt x="245795" y="144119"/>
                </a:lnTo>
                <a:lnTo>
                  <a:pt x="237566" y="144792"/>
                </a:lnTo>
                <a:lnTo>
                  <a:pt x="229362" y="144119"/>
                </a:lnTo>
                <a:lnTo>
                  <a:pt x="198031" y="114401"/>
                </a:lnTo>
                <a:lnTo>
                  <a:pt x="197307" y="106210"/>
                </a:lnTo>
                <a:lnTo>
                  <a:pt x="198031" y="98082"/>
                </a:lnTo>
                <a:lnTo>
                  <a:pt x="229450" y="68262"/>
                </a:lnTo>
                <a:lnTo>
                  <a:pt x="237566" y="67589"/>
                </a:lnTo>
                <a:lnTo>
                  <a:pt x="245694" y="68262"/>
                </a:lnTo>
                <a:lnTo>
                  <a:pt x="277139" y="98082"/>
                </a:lnTo>
                <a:lnTo>
                  <a:pt x="277863" y="106210"/>
                </a:lnTo>
                <a:lnTo>
                  <a:pt x="277863" y="61696"/>
                </a:lnTo>
                <a:lnTo>
                  <a:pt x="273367" y="58356"/>
                </a:lnTo>
                <a:lnTo>
                  <a:pt x="262636" y="53314"/>
                </a:lnTo>
                <a:lnTo>
                  <a:pt x="250698" y="50279"/>
                </a:lnTo>
                <a:lnTo>
                  <a:pt x="237566" y="49276"/>
                </a:lnTo>
                <a:lnTo>
                  <a:pt x="224434" y="50279"/>
                </a:lnTo>
                <a:lnTo>
                  <a:pt x="184188" y="74015"/>
                </a:lnTo>
                <a:lnTo>
                  <a:pt x="174129" y="106210"/>
                </a:lnTo>
                <a:lnTo>
                  <a:pt x="175272" y="118071"/>
                </a:lnTo>
                <a:lnTo>
                  <a:pt x="201650" y="154038"/>
                </a:lnTo>
                <a:lnTo>
                  <a:pt x="237566" y="163118"/>
                </a:lnTo>
                <a:lnTo>
                  <a:pt x="250698" y="162102"/>
                </a:lnTo>
                <a:lnTo>
                  <a:pt x="262636" y="159080"/>
                </a:lnTo>
                <a:lnTo>
                  <a:pt x="273367" y="154038"/>
                </a:lnTo>
                <a:lnTo>
                  <a:pt x="282892" y="146977"/>
                </a:lnTo>
                <a:lnTo>
                  <a:pt x="284924" y="144792"/>
                </a:lnTo>
                <a:lnTo>
                  <a:pt x="290830" y="138455"/>
                </a:lnTo>
                <a:lnTo>
                  <a:pt x="296481" y="128816"/>
                </a:lnTo>
                <a:lnTo>
                  <a:pt x="299885" y="118071"/>
                </a:lnTo>
                <a:lnTo>
                  <a:pt x="301015" y="106210"/>
                </a:lnTo>
                <a:close/>
              </a:path>
              <a:path w="573404" h="163194">
                <a:moveTo>
                  <a:pt x="435038" y="3454"/>
                </a:moveTo>
                <a:lnTo>
                  <a:pt x="411861" y="3454"/>
                </a:lnTo>
                <a:lnTo>
                  <a:pt x="411911" y="53403"/>
                </a:lnTo>
                <a:lnTo>
                  <a:pt x="412775" y="65836"/>
                </a:lnTo>
                <a:lnTo>
                  <a:pt x="412889" y="67576"/>
                </a:lnTo>
                <a:lnTo>
                  <a:pt x="412889" y="106197"/>
                </a:lnTo>
                <a:lnTo>
                  <a:pt x="412191" y="114401"/>
                </a:lnTo>
                <a:lnTo>
                  <a:pt x="410108" y="121615"/>
                </a:lnTo>
                <a:lnTo>
                  <a:pt x="410057" y="121780"/>
                </a:lnTo>
                <a:lnTo>
                  <a:pt x="406628" y="128155"/>
                </a:lnTo>
                <a:lnTo>
                  <a:pt x="406527" y="128346"/>
                </a:lnTo>
                <a:lnTo>
                  <a:pt x="373608" y="144780"/>
                </a:lnTo>
                <a:lnTo>
                  <a:pt x="365798" y="144119"/>
                </a:lnTo>
                <a:lnTo>
                  <a:pt x="335064" y="114401"/>
                </a:lnTo>
                <a:lnTo>
                  <a:pt x="334327" y="106197"/>
                </a:lnTo>
                <a:lnTo>
                  <a:pt x="335026" y="98171"/>
                </a:lnTo>
                <a:lnTo>
                  <a:pt x="365633" y="68262"/>
                </a:lnTo>
                <a:lnTo>
                  <a:pt x="373608" y="67576"/>
                </a:lnTo>
                <a:lnTo>
                  <a:pt x="381673" y="68262"/>
                </a:lnTo>
                <a:lnTo>
                  <a:pt x="412191" y="98171"/>
                </a:lnTo>
                <a:lnTo>
                  <a:pt x="412889" y="106197"/>
                </a:lnTo>
                <a:lnTo>
                  <a:pt x="412889" y="67576"/>
                </a:lnTo>
                <a:lnTo>
                  <a:pt x="411861" y="67576"/>
                </a:lnTo>
                <a:lnTo>
                  <a:pt x="407860" y="62039"/>
                </a:lnTo>
                <a:lnTo>
                  <a:pt x="402094" y="57607"/>
                </a:lnTo>
                <a:lnTo>
                  <a:pt x="387159" y="50939"/>
                </a:lnTo>
                <a:lnTo>
                  <a:pt x="378917" y="49263"/>
                </a:lnTo>
                <a:lnTo>
                  <a:pt x="369849" y="49263"/>
                </a:lnTo>
                <a:lnTo>
                  <a:pt x="328282" y="65836"/>
                </a:lnTo>
                <a:lnTo>
                  <a:pt x="311175" y="106197"/>
                </a:lnTo>
                <a:lnTo>
                  <a:pt x="312242" y="117551"/>
                </a:lnTo>
                <a:lnTo>
                  <a:pt x="337400" y="153797"/>
                </a:lnTo>
                <a:lnTo>
                  <a:pt x="369849" y="163118"/>
                </a:lnTo>
                <a:lnTo>
                  <a:pt x="378917" y="163118"/>
                </a:lnTo>
                <a:lnTo>
                  <a:pt x="387159" y="161442"/>
                </a:lnTo>
                <a:lnTo>
                  <a:pt x="402094" y="154749"/>
                </a:lnTo>
                <a:lnTo>
                  <a:pt x="407860" y="150317"/>
                </a:lnTo>
                <a:lnTo>
                  <a:pt x="411861" y="144780"/>
                </a:lnTo>
                <a:lnTo>
                  <a:pt x="412889" y="144780"/>
                </a:lnTo>
                <a:lnTo>
                  <a:pt x="412889" y="159626"/>
                </a:lnTo>
                <a:lnTo>
                  <a:pt x="435038" y="159626"/>
                </a:lnTo>
                <a:lnTo>
                  <a:pt x="435038" y="3454"/>
                </a:lnTo>
                <a:close/>
              </a:path>
              <a:path w="573404" h="163194">
                <a:moveTo>
                  <a:pt x="572922" y="107721"/>
                </a:moveTo>
                <a:lnTo>
                  <a:pt x="571906" y="94640"/>
                </a:lnTo>
                <a:lnTo>
                  <a:pt x="571550" y="93319"/>
                </a:lnTo>
                <a:lnTo>
                  <a:pt x="568858" y="83108"/>
                </a:lnTo>
                <a:lnTo>
                  <a:pt x="563778" y="73113"/>
                </a:lnTo>
                <a:lnTo>
                  <a:pt x="559142" y="67589"/>
                </a:lnTo>
                <a:lnTo>
                  <a:pt x="556679" y="64643"/>
                </a:lnTo>
                <a:lnTo>
                  <a:pt x="548246" y="58216"/>
                </a:lnTo>
                <a:lnTo>
                  <a:pt x="548246" y="93319"/>
                </a:lnTo>
                <a:lnTo>
                  <a:pt x="477469" y="93319"/>
                </a:lnTo>
                <a:lnTo>
                  <a:pt x="479412" y="85890"/>
                </a:lnTo>
                <a:lnTo>
                  <a:pt x="479513" y="85471"/>
                </a:lnTo>
                <a:lnTo>
                  <a:pt x="483679" y="79222"/>
                </a:lnTo>
                <a:lnTo>
                  <a:pt x="496252" y="69913"/>
                </a:lnTo>
                <a:lnTo>
                  <a:pt x="503732" y="67589"/>
                </a:lnTo>
                <a:lnTo>
                  <a:pt x="512495" y="67589"/>
                </a:lnTo>
                <a:lnTo>
                  <a:pt x="547560" y="85890"/>
                </a:lnTo>
                <a:lnTo>
                  <a:pt x="548246" y="93319"/>
                </a:lnTo>
                <a:lnTo>
                  <a:pt x="548246" y="58216"/>
                </a:lnTo>
                <a:lnTo>
                  <a:pt x="547852" y="57912"/>
                </a:lnTo>
                <a:lnTo>
                  <a:pt x="537629" y="53111"/>
                </a:lnTo>
                <a:lnTo>
                  <a:pt x="526237" y="50292"/>
                </a:lnTo>
                <a:lnTo>
                  <a:pt x="526796" y="50292"/>
                </a:lnTo>
                <a:lnTo>
                  <a:pt x="512978" y="49276"/>
                </a:lnTo>
                <a:lnTo>
                  <a:pt x="500227" y="50292"/>
                </a:lnTo>
                <a:lnTo>
                  <a:pt x="488683" y="53340"/>
                </a:lnTo>
                <a:lnTo>
                  <a:pt x="456349" y="83807"/>
                </a:lnTo>
                <a:lnTo>
                  <a:pt x="452069" y="106210"/>
                </a:lnTo>
                <a:lnTo>
                  <a:pt x="453097" y="117373"/>
                </a:lnTo>
                <a:lnTo>
                  <a:pt x="479082" y="154038"/>
                </a:lnTo>
                <a:lnTo>
                  <a:pt x="514502" y="163118"/>
                </a:lnTo>
                <a:lnTo>
                  <a:pt x="523570" y="162636"/>
                </a:lnTo>
                <a:lnTo>
                  <a:pt x="560984" y="146380"/>
                </a:lnTo>
                <a:lnTo>
                  <a:pt x="570877" y="134327"/>
                </a:lnTo>
                <a:lnTo>
                  <a:pt x="550252" y="125628"/>
                </a:lnTo>
                <a:lnTo>
                  <a:pt x="543356" y="134010"/>
                </a:lnTo>
                <a:lnTo>
                  <a:pt x="535266" y="139992"/>
                </a:lnTo>
                <a:lnTo>
                  <a:pt x="525983" y="143586"/>
                </a:lnTo>
                <a:lnTo>
                  <a:pt x="515505" y="144792"/>
                </a:lnTo>
                <a:lnTo>
                  <a:pt x="507733" y="144195"/>
                </a:lnTo>
                <a:lnTo>
                  <a:pt x="476656" y="117373"/>
                </a:lnTo>
                <a:lnTo>
                  <a:pt x="475703" y="109905"/>
                </a:lnTo>
                <a:lnTo>
                  <a:pt x="572643" y="109905"/>
                </a:lnTo>
                <a:lnTo>
                  <a:pt x="572922" y="107721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715708" y="785342"/>
            <a:ext cx="807085" cy="227965"/>
          </a:xfrm>
          <a:custGeom>
            <a:avLst/>
            <a:gdLst/>
            <a:ahLst/>
            <a:cxnLst/>
            <a:rect l="l" t="t" r="r" b="b"/>
            <a:pathLst>
              <a:path w="807085" h="227965">
                <a:moveTo>
                  <a:pt x="198818" y="90043"/>
                </a:moveTo>
                <a:lnTo>
                  <a:pt x="198221" y="84950"/>
                </a:lnTo>
                <a:lnTo>
                  <a:pt x="197294" y="80708"/>
                </a:lnTo>
                <a:lnTo>
                  <a:pt x="103974" y="80708"/>
                </a:lnTo>
                <a:lnTo>
                  <a:pt x="103974" y="104863"/>
                </a:lnTo>
                <a:lnTo>
                  <a:pt x="170141" y="104863"/>
                </a:lnTo>
                <a:lnTo>
                  <a:pt x="168033" y="114287"/>
                </a:lnTo>
                <a:lnTo>
                  <a:pt x="135597" y="146977"/>
                </a:lnTo>
                <a:lnTo>
                  <a:pt x="103492" y="152666"/>
                </a:lnTo>
                <a:lnTo>
                  <a:pt x="74752" y="147637"/>
                </a:lnTo>
                <a:lnTo>
                  <a:pt x="51523" y="133883"/>
                </a:lnTo>
                <a:lnTo>
                  <a:pt x="35991" y="113449"/>
                </a:lnTo>
                <a:lnTo>
                  <a:pt x="30327" y="88392"/>
                </a:lnTo>
                <a:lnTo>
                  <a:pt x="35991" y="63360"/>
                </a:lnTo>
                <a:lnTo>
                  <a:pt x="51523" y="42938"/>
                </a:lnTo>
                <a:lnTo>
                  <a:pt x="74752" y="29197"/>
                </a:lnTo>
                <a:lnTo>
                  <a:pt x="103492" y="24155"/>
                </a:lnTo>
                <a:lnTo>
                  <a:pt x="119024" y="25501"/>
                </a:lnTo>
                <a:lnTo>
                  <a:pt x="132461" y="29159"/>
                </a:lnTo>
                <a:lnTo>
                  <a:pt x="143992" y="34632"/>
                </a:lnTo>
                <a:lnTo>
                  <a:pt x="153771" y="41402"/>
                </a:lnTo>
                <a:lnTo>
                  <a:pt x="173405" y="24371"/>
                </a:lnTo>
                <a:lnTo>
                  <a:pt x="159829" y="14744"/>
                </a:lnTo>
                <a:lnTo>
                  <a:pt x="143865" y="7010"/>
                </a:lnTo>
                <a:lnTo>
                  <a:pt x="125196" y="1866"/>
                </a:lnTo>
                <a:lnTo>
                  <a:pt x="103492" y="0"/>
                </a:lnTo>
                <a:lnTo>
                  <a:pt x="63588" y="6959"/>
                </a:lnTo>
                <a:lnTo>
                  <a:pt x="30657" y="25933"/>
                </a:lnTo>
                <a:lnTo>
                  <a:pt x="8255" y="54025"/>
                </a:lnTo>
                <a:lnTo>
                  <a:pt x="0" y="88392"/>
                </a:lnTo>
                <a:lnTo>
                  <a:pt x="8255" y="122758"/>
                </a:lnTo>
                <a:lnTo>
                  <a:pt x="30657" y="150863"/>
                </a:lnTo>
                <a:lnTo>
                  <a:pt x="63588" y="169837"/>
                </a:lnTo>
                <a:lnTo>
                  <a:pt x="103492" y="176796"/>
                </a:lnTo>
                <a:lnTo>
                  <a:pt x="124904" y="175209"/>
                </a:lnTo>
                <a:lnTo>
                  <a:pt x="174688" y="152006"/>
                </a:lnTo>
                <a:lnTo>
                  <a:pt x="197637" y="109740"/>
                </a:lnTo>
                <a:lnTo>
                  <a:pt x="198818" y="95516"/>
                </a:lnTo>
                <a:lnTo>
                  <a:pt x="198818" y="90043"/>
                </a:lnTo>
                <a:close/>
              </a:path>
              <a:path w="807085" h="227965">
                <a:moveTo>
                  <a:pt x="340982" y="119913"/>
                </a:moveTo>
                <a:lnTo>
                  <a:pt x="335788" y="97078"/>
                </a:lnTo>
                <a:lnTo>
                  <a:pt x="326618" y="85394"/>
                </a:lnTo>
                <a:lnTo>
                  <a:pt x="321640" y="79044"/>
                </a:lnTo>
                <a:lnTo>
                  <a:pt x="312140" y="73685"/>
                </a:lnTo>
                <a:lnTo>
                  <a:pt x="312140" y="119913"/>
                </a:lnTo>
                <a:lnTo>
                  <a:pt x="309143" y="133845"/>
                </a:lnTo>
                <a:lnTo>
                  <a:pt x="301053" y="144741"/>
                </a:lnTo>
                <a:lnTo>
                  <a:pt x="289242" y="151853"/>
                </a:lnTo>
                <a:lnTo>
                  <a:pt x="275056" y="154393"/>
                </a:lnTo>
                <a:lnTo>
                  <a:pt x="260858" y="151853"/>
                </a:lnTo>
                <a:lnTo>
                  <a:pt x="249047" y="144741"/>
                </a:lnTo>
                <a:lnTo>
                  <a:pt x="240969" y="133845"/>
                </a:lnTo>
                <a:lnTo>
                  <a:pt x="237972" y="119913"/>
                </a:lnTo>
                <a:lnTo>
                  <a:pt x="240969" y="105867"/>
                </a:lnTo>
                <a:lnTo>
                  <a:pt x="249047" y="94970"/>
                </a:lnTo>
                <a:lnTo>
                  <a:pt x="260858" y="87909"/>
                </a:lnTo>
                <a:lnTo>
                  <a:pt x="275056" y="85394"/>
                </a:lnTo>
                <a:lnTo>
                  <a:pt x="289242" y="87909"/>
                </a:lnTo>
                <a:lnTo>
                  <a:pt x="301053" y="94970"/>
                </a:lnTo>
                <a:lnTo>
                  <a:pt x="309143" y="105867"/>
                </a:lnTo>
                <a:lnTo>
                  <a:pt x="312140" y="119913"/>
                </a:lnTo>
                <a:lnTo>
                  <a:pt x="312140" y="73685"/>
                </a:lnTo>
                <a:lnTo>
                  <a:pt x="300672" y="67208"/>
                </a:lnTo>
                <a:lnTo>
                  <a:pt x="275056" y="62953"/>
                </a:lnTo>
                <a:lnTo>
                  <a:pt x="249415" y="67208"/>
                </a:lnTo>
                <a:lnTo>
                  <a:pt x="228447" y="79044"/>
                </a:lnTo>
                <a:lnTo>
                  <a:pt x="214299" y="97078"/>
                </a:lnTo>
                <a:lnTo>
                  <a:pt x="209105" y="119913"/>
                </a:lnTo>
                <a:lnTo>
                  <a:pt x="214299" y="142621"/>
                </a:lnTo>
                <a:lnTo>
                  <a:pt x="228447" y="160642"/>
                </a:lnTo>
                <a:lnTo>
                  <a:pt x="249415" y="172516"/>
                </a:lnTo>
                <a:lnTo>
                  <a:pt x="275056" y="176796"/>
                </a:lnTo>
                <a:lnTo>
                  <a:pt x="300672" y="172516"/>
                </a:lnTo>
                <a:lnTo>
                  <a:pt x="321640" y="160642"/>
                </a:lnTo>
                <a:lnTo>
                  <a:pt x="326542" y="154393"/>
                </a:lnTo>
                <a:lnTo>
                  <a:pt x="335788" y="142621"/>
                </a:lnTo>
                <a:lnTo>
                  <a:pt x="340982" y="119913"/>
                </a:lnTo>
                <a:close/>
              </a:path>
              <a:path w="807085" h="227965">
                <a:moveTo>
                  <a:pt x="484847" y="119913"/>
                </a:moveTo>
                <a:lnTo>
                  <a:pt x="479653" y="97078"/>
                </a:lnTo>
                <a:lnTo>
                  <a:pt x="470484" y="85394"/>
                </a:lnTo>
                <a:lnTo>
                  <a:pt x="465505" y="79044"/>
                </a:lnTo>
                <a:lnTo>
                  <a:pt x="455980" y="73672"/>
                </a:lnTo>
                <a:lnTo>
                  <a:pt x="455980" y="119913"/>
                </a:lnTo>
                <a:lnTo>
                  <a:pt x="452983" y="133845"/>
                </a:lnTo>
                <a:lnTo>
                  <a:pt x="444906" y="144741"/>
                </a:lnTo>
                <a:lnTo>
                  <a:pt x="433108" y="151853"/>
                </a:lnTo>
                <a:lnTo>
                  <a:pt x="418922" y="154393"/>
                </a:lnTo>
                <a:lnTo>
                  <a:pt x="404723" y="151853"/>
                </a:lnTo>
                <a:lnTo>
                  <a:pt x="392912" y="144741"/>
                </a:lnTo>
                <a:lnTo>
                  <a:pt x="384835" y="133845"/>
                </a:lnTo>
                <a:lnTo>
                  <a:pt x="381838" y="119913"/>
                </a:lnTo>
                <a:lnTo>
                  <a:pt x="384835" y="105867"/>
                </a:lnTo>
                <a:lnTo>
                  <a:pt x="392912" y="94970"/>
                </a:lnTo>
                <a:lnTo>
                  <a:pt x="404723" y="87909"/>
                </a:lnTo>
                <a:lnTo>
                  <a:pt x="418922" y="85394"/>
                </a:lnTo>
                <a:lnTo>
                  <a:pt x="433108" y="87909"/>
                </a:lnTo>
                <a:lnTo>
                  <a:pt x="444906" y="94970"/>
                </a:lnTo>
                <a:lnTo>
                  <a:pt x="452983" y="105867"/>
                </a:lnTo>
                <a:lnTo>
                  <a:pt x="455980" y="119913"/>
                </a:lnTo>
                <a:lnTo>
                  <a:pt x="455980" y="73672"/>
                </a:lnTo>
                <a:lnTo>
                  <a:pt x="444550" y="67208"/>
                </a:lnTo>
                <a:lnTo>
                  <a:pt x="418922" y="62953"/>
                </a:lnTo>
                <a:lnTo>
                  <a:pt x="393280" y="67208"/>
                </a:lnTo>
                <a:lnTo>
                  <a:pt x="372313" y="79044"/>
                </a:lnTo>
                <a:lnTo>
                  <a:pt x="358165" y="97078"/>
                </a:lnTo>
                <a:lnTo>
                  <a:pt x="352971" y="119913"/>
                </a:lnTo>
                <a:lnTo>
                  <a:pt x="358165" y="142621"/>
                </a:lnTo>
                <a:lnTo>
                  <a:pt x="372313" y="160642"/>
                </a:lnTo>
                <a:lnTo>
                  <a:pt x="393280" y="172516"/>
                </a:lnTo>
                <a:lnTo>
                  <a:pt x="418922" y="176796"/>
                </a:lnTo>
                <a:lnTo>
                  <a:pt x="444550" y="172516"/>
                </a:lnTo>
                <a:lnTo>
                  <a:pt x="465505" y="160642"/>
                </a:lnTo>
                <a:lnTo>
                  <a:pt x="470408" y="154393"/>
                </a:lnTo>
                <a:lnTo>
                  <a:pt x="479653" y="142621"/>
                </a:lnTo>
                <a:lnTo>
                  <a:pt x="484847" y="119913"/>
                </a:lnTo>
                <a:close/>
              </a:path>
              <a:path w="807085" h="227965">
                <a:moveTo>
                  <a:pt x="622757" y="66421"/>
                </a:moveTo>
                <a:lnTo>
                  <a:pt x="597344" y="66421"/>
                </a:lnTo>
                <a:lnTo>
                  <a:pt x="597344" y="120129"/>
                </a:lnTo>
                <a:lnTo>
                  <a:pt x="594626" y="133832"/>
                </a:lnTo>
                <a:lnTo>
                  <a:pt x="587184" y="144678"/>
                </a:lnTo>
                <a:lnTo>
                  <a:pt x="576059" y="151815"/>
                </a:lnTo>
                <a:lnTo>
                  <a:pt x="562279" y="154393"/>
                </a:lnTo>
                <a:lnTo>
                  <a:pt x="548170" y="151815"/>
                </a:lnTo>
                <a:lnTo>
                  <a:pt x="536536" y="144678"/>
                </a:lnTo>
                <a:lnTo>
                  <a:pt x="528624" y="133832"/>
                </a:lnTo>
                <a:lnTo>
                  <a:pt x="525703" y="120129"/>
                </a:lnTo>
                <a:lnTo>
                  <a:pt x="528624" y="106235"/>
                </a:lnTo>
                <a:lnTo>
                  <a:pt x="536536" y="95237"/>
                </a:lnTo>
                <a:lnTo>
                  <a:pt x="548170" y="87998"/>
                </a:lnTo>
                <a:lnTo>
                  <a:pt x="562279" y="85394"/>
                </a:lnTo>
                <a:lnTo>
                  <a:pt x="576059" y="87998"/>
                </a:lnTo>
                <a:lnTo>
                  <a:pt x="587184" y="95237"/>
                </a:lnTo>
                <a:lnTo>
                  <a:pt x="594626" y="106235"/>
                </a:lnTo>
                <a:lnTo>
                  <a:pt x="597344" y="120129"/>
                </a:lnTo>
                <a:lnTo>
                  <a:pt x="597344" y="66421"/>
                </a:lnTo>
                <a:lnTo>
                  <a:pt x="595388" y="66421"/>
                </a:lnTo>
                <a:lnTo>
                  <a:pt x="595388" y="75704"/>
                </a:lnTo>
                <a:lnTo>
                  <a:pt x="594347" y="75704"/>
                </a:lnTo>
                <a:lnTo>
                  <a:pt x="588441" y="70891"/>
                </a:lnTo>
                <a:lnTo>
                  <a:pt x="580529" y="66814"/>
                </a:lnTo>
                <a:lnTo>
                  <a:pt x="570903" y="64008"/>
                </a:lnTo>
                <a:lnTo>
                  <a:pt x="559803" y="62953"/>
                </a:lnTo>
                <a:lnTo>
                  <a:pt x="536092" y="67360"/>
                </a:lnTo>
                <a:lnTo>
                  <a:pt x="516001" y="79489"/>
                </a:lnTo>
                <a:lnTo>
                  <a:pt x="502056" y="97637"/>
                </a:lnTo>
                <a:lnTo>
                  <a:pt x="496849" y="120129"/>
                </a:lnTo>
                <a:lnTo>
                  <a:pt x="502056" y="142430"/>
                </a:lnTo>
                <a:lnTo>
                  <a:pt x="516001" y="160413"/>
                </a:lnTo>
                <a:lnTo>
                  <a:pt x="536092" y="172427"/>
                </a:lnTo>
                <a:lnTo>
                  <a:pt x="559803" y="176796"/>
                </a:lnTo>
                <a:lnTo>
                  <a:pt x="570903" y="175742"/>
                </a:lnTo>
                <a:lnTo>
                  <a:pt x="580529" y="172923"/>
                </a:lnTo>
                <a:lnTo>
                  <a:pt x="588441" y="168795"/>
                </a:lnTo>
                <a:lnTo>
                  <a:pt x="594347" y="163868"/>
                </a:lnTo>
                <a:lnTo>
                  <a:pt x="595388" y="163868"/>
                </a:lnTo>
                <a:lnTo>
                  <a:pt x="574916" y="203352"/>
                </a:lnTo>
                <a:lnTo>
                  <a:pt x="560285" y="205511"/>
                </a:lnTo>
                <a:lnTo>
                  <a:pt x="548297" y="203644"/>
                </a:lnTo>
                <a:lnTo>
                  <a:pt x="538797" y="198843"/>
                </a:lnTo>
                <a:lnTo>
                  <a:pt x="531761" y="192303"/>
                </a:lnTo>
                <a:lnTo>
                  <a:pt x="527177" y="185216"/>
                </a:lnTo>
                <a:lnTo>
                  <a:pt x="502043" y="194284"/>
                </a:lnTo>
                <a:lnTo>
                  <a:pt x="509714" y="205905"/>
                </a:lnTo>
                <a:lnTo>
                  <a:pt x="521931" y="216738"/>
                </a:lnTo>
                <a:lnTo>
                  <a:pt x="538759" y="224764"/>
                </a:lnTo>
                <a:lnTo>
                  <a:pt x="560285" y="227888"/>
                </a:lnTo>
                <a:lnTo>
                  <a:pt x="584314" y="224536"/>
                </a:lnTo>
                <a:lnTo>
                  <a:pt x="617753" y="195618"/>
                </a:lnTo>
                <a:lnTo>
                  <a:pt x="622757" y="163868"/>
                </a:lnTo>
                <a:lnTo>
                  <a:pt x="622757" y="154393"/>
                </a:lnTo>
                <a:lnTo>
                  <a:pt x="622757" y="85394"/>
                </a:lnTo>
                <a:lnTo>
                  <a:pt x="622757" y="75704"/>
                </a:lnTo>
                <a:lnTo>
                  <a:pt x="622757" y="66421"/>
                </a:lnTo>
                <a:close/>
              </a:path>
              <a:path w="807085" h="227965">
                <a:moveTo>
                  <a:pt x="671614" y="6604"/>
                </a:moveTo>
                <a:lnTo>
                  <a:pt x="642785" y="6604"/>
                </a:lnTo>
                <a:lnTo>
                  <a:pt x="642785" y="173355"/>
                </a:lnTo>
                <a:lnTo>
                  <a:pt x="671614" y="173355"/>
                </a:lnTo>
                <a:lnTo>
                  <a:pt x="671614" y="6604"/>
                </a:lnTo>
                <a:close/>
              </a:path>
              <a:path w="807085" h="227965">
                <a:moveTo>
                  <a:pt x="806729" y="105676"/>
                </a:moveTo>
                <a:lnTo>
                  <a:pt x="803770" y="99174"/>
                </a:lnTo>
                <a:lnTo>
                  <a:pt x="797560" y="88328"/>
                </a:lnTo>
                <a:lnTo>
                  <a:pt x="797471" y="88150"/>
                </a:lnTo>
                <a:lnTo>
                  <a:pt x="794473" y="84963"/>
                </a:lnTo>
                <a:lnTo>
                  <a:pt x="786384" y="76301"/>
                </a:lnTo>
                <a:lnTo>
                  <a:pt x="772909" y="68554"/>
                </a:lnTo>
                <a:lnTo>
                  <a:pt x="772909" y="97028"/>
                </a:lnTo>
                <a:lnTo>
                  <a:pt x="714171" y="118173"/>
                </a:lnTo>
                <a:lnTo>
                  <a:pt x="736866" y="87058"/>
                </a:lnTo>
                <a:lnTo>
                  <a:pt x="772909" y="97028"/>
                </a:lnTo>
                <a:lnTo>
                  <a:pt x="772909" y="68554"/>
                </a:lnTo>
                <a:lnTo>
                  <a:pt x="769924" y="66827"/>
                </a:lnTo>
                <a:lnTo>
                  <a:pt x="747534" y="62953"/>
                </a:lnTo>
                <a:lnTo>
                  <a:pt x="723569" y="67094"/>
                </a:lnTo>
                <a:lnTo>
                  <a:pt x="703846" y="78727"/>
                </a:lnTo>
                <a:lnTo>
                  <a:pt x="690473" y="96723"/>
                </a:lnTo>
                <a:lnTo>
                  <a:pt x="685558" y="119913"/>
                </a:lnTo>
                <a:lnTo>
                  <a:pt x="690486" y="142252"/>
                </a:lnTo>
                <a:lnTo>
                  <a:pt x="704164" y="160312"/>
                </a:lnTo>
                <a:lnTo>
                  <a:pt x="724814" y="172389"/>
                </a:lnTo>
                <a:lnTo>
                  <a:pt x="750735" y="176796"/>
                </a:lnTo>
                <a:lnTo>
                  <a:pt x="770991" y="174155"/>
                </a:lnTo>
                <a:lnTo>
                  <a:pt x="786714" y="167665"/>
                </a:lnTo>
                <a:lnTo>
                  <a:pt x="798144" y="159435"/>
                </a:lnTo>
                <a:lnTo>
                  <a:pt x="802868" y="154393"/>
                </a:lnTo>
                <a:lnTo>
                  <a:pt x="805510" y="151587"/>
                </a:lnTo>
                <a:lnTo>
                  <a:pt x="783120" y="138645"/>
                </a:lnTo>
                <a:lnTo>
                  <a:pt x="776986" y="145097"/>
                </a:lnTo>
                <a:lnTo>
                  <a:pt x="769658" y="150075"/>
                </a:lnTo>
                <a:lnTo>
                  <a:pt x="760857" y="153301"/>
                </a:lnTo>
                <a:lnTo>
                  <a:pt x="760603" y="153301"/>
                </a:lnTo>
                <a:lnTo>
                  <a:pt x="750735" y="154393"/>
                </a:lnTo>
                <a:lnTo>
                  <a:pt x="740524" y="153301"/>
                </a:lnTo>
                <a:lnTo>
                  <a:pt x="731913" y="150075"/>
                </a:lnTo>
                <a:lnTo>
                  <a:pt x="724649" y="144653"/>
                </a:lnTo>
                <a:lnTo>
                  <a:pt x="718908" y="137121"/>
                </a:lnTo>
                <a:lnTo>
                  <a:pt x="771829" y="118173"/>
                </a:lnTo>
                <a:lnTo>
                  <a:pt x="8067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213634" y="707927"/>
            <a:ext cx="382905" cy="332105"/>
            <a:chOff x="213634" y="707927"/>
            <a:chExt cx="382905" cy="332105"/>
          </a:xfrm>
        </p:grpSpPr>
        <p:sp>
          <p:nvSpPr>
            <p:cNvPr id="10" name="object 10" descr=""/>
            <p:cNvSpPr/>
            <p:nvPr/>
          </p:nvSpPr>
          <p:spPr>
            <a:xfrm>
              <a:off x="213634" y="707927"/>
              <a:ext cx="382905" cy="332105"/>
            </a:xfrm>
            <a:custGeom>
              <a:avLst/>
              <a:gdLst/>
              <a:ahLst/>
              <a:cxnLst/>
              <a:rect l="l" t="t" r="r" b="b"/>
              <a:pathLst>
                <a:path w="382905" h="332105">
                  <a:moveTo>
                    <a:pt x="191345" y="0"/>
                  </a:moveTo>
                  <a:lnTo>
                    <a:pt x="147351" y="38112"/>
                  </a:lnTo>
                  <a:lnTo>
                    <a:pt x="135327" y="48145"/>
                  </a:lnTo>
                  <a:lnTo>
                    <a:pt x="56018" y="48145"/>
                  </a:lnTo>
                  <a:lnTo>
                    <a:pt x="56018" y="117246"/>
                  </a:lnTo>
                  <a:lnTo>
                    <a:pt x="0" y="165887"/>
                  </a:lnTo>
                  <a:lnTo>
                    <a:pt x="56018" y="214401"/>
                  </a:lnTo>
                  <a:lnTo>
                    <a:pt x="56018" y="283108"/>
                  </a:lnTo>
                  <a:lnTo>
                    <a:pt x="135327" y="283108"/>
                  </a:lnTo>
                  <a:lnTo>
                    <a:pt x="191345" y="331622"/>
                  </a:lnTo>
                  <a:lnTo>
                    <a:pt x="247499" y="283108"/>
                  </a:lnTo>
                  <a:lnTo>
                    <a:pt x="326671" y="283108"/>
                  </a:lnTo>
                  <a:lnTo>
                    <a:pt x="326671" y="214401"/>
                  </a:lnTo>
                  <a:lnTo>
                    <a:pt x="382827" y="165887"/>
                  </a:lnTo>
                  <a:lnTo>
                    <a:pt x="326671" y="117246"/>
                  </a:lnTo>
                  <a:lnTo>
                    <a:pt x="326671" y="48145"/>
                  </a:lnTo>
                  <a:lnTo>
                    <a:pt x="246737" y="48145"/>
                  </a:lnTo>
                  <a:lnTo>
                    <a:pt x="191345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303" y="777942"/>
              <a:ext cx="221353" cy="191731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492749" y="4727206"/>
            <a:ext cx="7562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DBpedia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13624" y="198450"/>
            <a:ext cx="5932170" cy="400685"/>
          </a:xfrm>
          <a:custGeom>
            <a:avLst/>
            <a:gdLst/>
            <a:ahLst/>
            <a:cxnLst/>
            <a:rect l="l" t="t" r="r" b="b"/>
            <a:pathLst>
              <a:path w="5932170" h="400684">
                <a:moveTo>
                  <a:pt x="5931598" y="0"/>
                </a:moveTo>
                <a:lnTo>
                  <a:pt x="0" y="0"/>
                </a:lnTo>
                <a:lnTo>
                  <a:pt x="0" y="400202"/>
                </a:lnTo>
                <a:lnTo>
                  <a:pt x="5931598" y="400202"/>
                </a:lnTo>
                <a:lnTo>
                  <a:pt x="5931598" y="0"/>
                </a:lnTo>
                <a:close/>
              </a:path>
            </a:pathLst>
          </a:custGeom>
          <a:solidFill>
            <a:srgbClr val="D9EA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5050" y="289874"/>
            <a:ext cx="2924810" cy="213360"/>
          </a:xfrm>
          <a:prstGeom prst="rect"/>
          <a:solidFill>
            <a:srgbClr val="EDFF4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50"/>
              </a:lnSpc>
            </a:pPr>
            <a:r>
              <a:rPr dirty="0" sz="1400">
                <a:solidFill>
                  <a:srgbClr val="000000"/>
                </a:solidFill>
              </a:rPr>
              <a:t>Sanju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Tiwari,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>
                <a:solidFill>
                  <a:srgbClr val="000000"/>
                </a:solidFill>
              </a:rPr>
              <a:t>DBpedia</a:t>
            </a:r>
            <a:r>
              <a:rPr dirty="0" sz="1400" spc="-20">
                <a:solidFill>
                  <a:srgbClr val="000000"/>
                </a:solidFill>
              </a:rPr>
              <a:t> </a:t>
            </a:r>
            <a:r>
              <a:rPr dirty="0" sz="1400" spc="-10">
                <a:solidFill>
                  <a:srgbClr val="000000"/>
                </a:solidFill>
              </a:rPr>
              <a:t>Association</a:t>
            </a:r>
            <a:endParaRPr sz="1400"/>
          </a:p>
        </p:txBody>
      </p: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0150" y="1201925"/>
            <a:ext cx="4171848" cy="3296373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4862601" y="1186256"/>
            <a:ext cx="4086860" cy="323596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 marR="41275">
              <a:lnSpc>
                <a:spcPct val="115399"/>
              </a:lnSpc>
              <a:spcBef>
                <a:spcPts val="235"/>
              </a:spcBef>
            </a:pPr>
            <a:r>
              <a:rPr dirty="0" sz="1300" b="1">
                <a:solidFill>
                  <a:srgbClr val="1F2023"/>
                </a:solidFill>
                <a:latin typeface="Courier New"/>
                <a:cs typeface="Courier New"/>
              </a:rPr>
              <a:t>GSoC</a:t>
            </a:r>
            <a:r>
              <a:rPr dirty="0" sz="1300" spc="-65" b="1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b="1">
                <a:solidFill>
                  <a:srgbClr val="1F2023"/>
                </a:solidFill>
                <a:latin typeface="Courier New"/>
                <a:cs typeface="Courier New"/>
              </a:rPr>
              <a:t>2022:</a:t>
            </a:r>
            <a:r>
              <a:rPr dirty="0" sz="1300" spc="-65" b="1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27252B"/>
                </a:solidFill>
                <a:latin typeface="Arial"/>
                <a:cs typeface="Arial"/>
              </a:rPr>
              <a:t>Template</a:t>
            </a:r>
            <a:r>
              <a:rPr dirty="0" sz="1300" spc="-30">
                <a:solidFill>
                  <a:srgbClr val="2725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7252B"/>
                </a:solidFill>
                <a:latin typeface="Arial"/>
                <a:cs typeface="Arial"/>
              </a:rPr>
              <a:t>Discovery</a:t>
            </a:r>
            <a:r>
              <a:rPr dirty="0" sz="1300" spc="-30">
                <a:solidFill>
                  <a:srgbClr val="2725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7252B"/>
                </a:solidFill>
                <a:latin typeface="Arial"/>
                <a:cs typeface="Arial"/>
              </a:rPr>
              <a:t>for</a:t>
            </a:r>
            <a:r>
              <a:rPr dirty="0" sz="1300" spc="-30">
                <a:solidFill>
                  <a:srgbClr val="2725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7252B"/>
                </a:solidFill>
                <a:latin typeface="Arial"/>
                <a:cs typeface="Arial"/>
              </a:rPr>
              <a:t>Neural</a:t>
            </a:r>
            <a:r>
              <a:rPr dirty="0" sz="1300" spc="-35">
                <a:solidFill>
                  <a:srgbClr val="2725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7252B"/>
                </a:solidFill>
                <a:latin typeface="Arial"/>
                <a:cs typeface="Arial"/>
              </a:rPr>
              <a:t>Question </a:t>
            </a:r>
            <a:r>
              <a:rPr dirty="0" sz="1300">
                <a:solidFill>
                  <a:srgbClr val="27252B"/>
                </a:solidFill>
                <a:latin typeface="Arial"/>
                <a:cs typeface="Arial"/>
              </a:rPr>
              <a:t>Answering</a:t>
            </a:r>
            <a:r>
              <a:rPr dirty="0" sz="1300" spc="-60">
                <a:solidFill>
                  <a:srgbClr val="27252B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7252B"/>
                </a:solidFill>
                <a:latin typeface="Arial"/>
                <a:cs typeface="Arial"/>
              </a:rPr>
              <a:t>over</a:t>
            </a:r>
            <a:r>
              <a:rPr dirty="0" sz="1300" spc="-55">
                <a:solidFill>
                  <a:srgbClr val="27252B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7252B"/>
                </a:solidFill>
                <a:latin typeface="Arial"/>
                <a:cs typeface="Arial"/>
              </a:rPr>
              <a:t>DBpedia </a:t>
            </a:r>
            <a:r>
              <a:rPr dirty="0" sz="1300" spc="-10">
                <a:solidFill>
                  <a:srgbClr val="1F2023"/>
                </a:solidFill>
                <a:latin typeface="Courier New"/>
                <a:cs typeface="Courier New"/>
              </a:rPr>
              <a:t>https://sauravjoshi23.github.io/GSoC- Neural-QA-Model-DBpedia/</a:t>
            </a:r>
            <a:endParaRPr sz="1300">
              <a:latin typeface="Courier New"/>
              <a:cs typeface="Courier New"/>
            </a:endParaRPr>
          </a:p>
          <a:p>
            <a:pPr marL="12700" marR="202565">
              <a:lnSpc>
                <a:spcPct val="114999"/>
              </a:lnSpc>
            </a:pPr>
            <a:r>
              <a:rPr dirty="0" sz="1300" b="1">
                <a:solidFill>
                  <a:srgbClr val="1F2023"/>
                </a:solidFill>
                <a:latin typeface="Courier New"/>
                <a:cs typeface="Courier New"/>
              </a:rPr>
              <a:t>GSoC</a:t>
            </a:r>
            <a:r>
              <a:rPr dirty="0" sz="1300" spc="-10" b="1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b="1">
                <a:solidFill>
                  <a:srgbClr val="1F2023"/>
                </a:solidFill>
                <a:latin typeface="Courier New"/>
                <a:cs typeface="Courier New"/>
              </a:rPr>
              <a:t>2023:</a:t>
            </a:r>
            <a:r>
              <a:rPr dirty="0" sz="1300" spc="-10" b="1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Courier New"/>
                <a:cs typeface="Courier New"/>
              </a:rPr>
              <a:t>Question-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Answering</a:t>
            </a:r>
            <a:r>
              <a:rPr dirty="0" sz="1300" spc="-10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spc="-20">
                <a:solidFill>
                  <a:srgbClr val="1F2023"/>
                </a:solidFill>
                <a:latin typeface="Courier New"/>
                <a:cs typeface="Courier New"/>
              </a:rPr>
              <a:t>over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DBpedia</a:t>
            </a:r>
            <a:r>
              <a:rPr dirty="0" sz="1300" spc="-25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with</a:t>
            </a:r>
            <a:r>
              <a:rPr dirty="0" sz="1300" spc="-20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Pretrained</a:t>
            </a:r>
            <a:r>
              <a:rPr dirty="0" sz="1300" spc="-20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Courier New"/>
                <a:cs typeface="Courier New"/>
              </a:rPr>
              <a:t>Auto-regressive Models https://mehrzadshm.github.io/GSoC-2023- blog/</a:t>
            </a:r>
            <a:endParaRPr sz="1300">
              <a:latin typeface="Courier New"/>
              <a:cs typeface="Courier New"/>
            </a:endParaRPr>
          </a:p>
          <a:p>
            <a:pPr marL="12700" marR="5080">
              <a:lnSpc>
                <a:spcPct val="114999"/>
              </a:lnSpc>
            </a:pPr>
            <a:r>
              <a:rPr dirty="0" sz="1300" b="1">
                <a:solidFill>
                  <a:srgbClr val="1F2023"/>
                </a:solidFill>
                <a:latin typeface="Courier New"/>
                <a:cs typeface="Courier New"/>
              </a:rPr>
              <a:t>GSoC</a:t>
            </a:r>
            <a:r>
              <a:rPr dirty="0" sz="1300" spc="-20" b="1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b="1">
                <a:solidFill>
                  <a:srgbClr val="1F2023"/>
                </a:solidFill>
                <a:latin typeface="Courier New"/>
                <a:cs typeface="Courier New"/>
              </a:rPr>
              <a:t>2024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:</a:t>
            </a:r>
            <a:r>
              <a:rPr dirty="0" sz="1300" spc="-20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Building</a:t>
            </a:r>
            <a:r>
              <a:rPr dirty="0" sz="1300" spc="-20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the</a:t>
            </a:r>
            <a:r>
              <a:rPr dirty="0" sz="1300" spc="-15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Courier New"/>
                <a:cs typeface="Courier New"/>
              </a:rPr>
              <a:t>Foundational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Architecture</a:t>
            </a:r>
            <a:r>
              <a:rPr dirty="0" sz="1300" spc="-30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of</a:t>
            </a:r>
            <a:r>
              <a:rPr dirty="0" sz="1300" spc="-25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Hindi</a:t>
            </a:r>
            <a:r>
              <a:rPr dirty="0" sz="1300" spc="-30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DBpedia</a:t>
            </a:r>
            <a:r>
              <a:rPr dirty="0" sz="1300" spc="-25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Courier New"/>
                <a:cs typeface="Courier New"/>
              </a:rPr>
              <a:t>Chapter https://deba-iitbh.github.io/deba-gsoc24/ </a:t>
            </a:r>
            <a:r>
              <a:rPr dirty="0" sz="1300" b="1">
                <a:solidFill>
                  <a:srgbClr val="1F2023"/>
                </a:solidFill>
                <a:latin typeface="Courier New"/>
                <a:cs typeface="Courier New"/>
              </a:rPr>
              <a:t>GSoC</a:t>
            </a:r>
            <a:r>
              <a:rPr dirty="0" sz="1300" spc="-15" b="1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b="1">
                <a:solidFill>
                  <a:srgbClr val="1F2023"/>
                </a:solidFill>
                <a:latin typeface="Courier New"/>
                <a:cs typeface="Courier New"/>
              </a:rPr>
              <a:t>2025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:</a:t>
            </a:r>
            <a:r>
              <a:rPr dirty="0" sz="1300" spc="-15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Evals</a:t>
            </a:r>
            <a:r>
              <a:rPr dirty="0" sz="1300" spc="-15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>
                <a:solidFill>
                  <a:srgbClr val="1F2023"/>
                </a:solidFill>
                <a:latin typeface="Courier New"/>
                <a:cs typeface="Courier New"/>
              </a:rPr>
              <a:t>and</a:t>
            </a:r>
            <a:r>
              <a:rPr dirty="0" sz="1300" spc="-15">
                <a:solidFill>
                  <a:srgbClr val="1F2023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Courier New"/>
                <a:cs typeface="Courier New"/>
              </a:rPr>
              <a:t>Enhancements https://advenk.github.io/av-blog/</a:t>
            </a:r>
            <a:endParaRPr sz="1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5507" rIns="0" bIns="0" rtlCol="0" vert="horz">
            <a:spAutoFit/>
          </a:bodyPr>
          <a:lstStyle/>
          <a:p>
            <a:pPr marL="855980">
              <a:lnSpc>
                <a:spcPct val="100000"/>
              </a:lnSpc>
              <a:spcBef>
                <a:spcPts val="100"/>
              </a:spcBef>
            </a:pPr>
            <a:r>
              <a:rPr dirty="0" sz="2900">
                <a:solidFill>
                  <a:srgbClr val="5300A4"/>
                </a:solidFill>
              </a:rPr>
              <a:t>Processing</a:t>
            </a:r>
            <a:r>
              <a:rPr dirty="0" sz="2900" spc="-80">
                <a:solidFill>
                  <a:srgbClr val="5300A4"/>
                </a:solidFill>
              </a:rPr>
              <a:t> </a:t>
            </a:r>
            <a:r>
              <a:rPr dirty="0" sz="2900" spc="-10">
                <a:solidFill>
                  <a:srgbClr val="5300A4"/>
                </a:solidFill>
              </a:rPr>
              <a:t>Foundation</a:t>
            </a:r>
            <a:endParaRPr sz="2900"/>
          </a:p>
        </p:txBody>
      </p:sp>
      <p:sp>
        <p:nvSpPr>
          <p:cNvPr id="3" name="object 3" descr=""/>
          <p:cNvSpPr txBox="1"/>
          <p:nvPr/>
        </p:nvSpPr>
        <p:spPr>
          <a:xfrm>
            <a:off x="290824" y="1194748"/>
            <a:ext cx="8413115" cy="3517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Our</a:t>
            </a:r>
            <a:r>
              <a:rPr dirty="0" sz="1500" spc="-3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13th</a:t>
            </a:r>
            <a:r>
              <a:rPr dirty="0" sz="1500" spc="-3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year</a:t>
            </a:r>
            <a:r>
              <a:rPr dirty="0" sz="1500" spc="-3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participating</a:t>
            </a:r>
            <a:r>
              <a:rPr dirty="0" sz="1500" spc="-3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500" spc="-3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585858"/>
                </a:solidFill>
                <a:latin typeface="Arial"/>
                <a:cs typeface="Arial"/>
              </a:rPr>
              <a:t>GSoC!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&gt;110</a:t>
            </a:r>
            <a:r>
              <a:rPr dirty="0" sz="150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Projects</a:t>
            </a:r>
            <a:r>
              <a:rPr dirty="0" sz="15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since</a:t>
            </a:r>
            <a:r>
              <a:rPr dirty="0" sz="15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585858"/>
                </a:solidFill>
                <a:latin typeface="Arial"/>
                <a:cs typeface="Arial"/>
              </a:rPr>
              <a:t>2011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ts val="1800"/>
              </a:lnSpc>
            </a:pP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Organization</a:t>
            </a:r>
            <a:r>
              <a:rPr dirty="0" sz="1500" spc="-2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585858"/>
                </a:solidFill>
                <a:latin typeface="Arial"/>
                <a:cs typeface="Arial"/>
              </a:rPr>
              <a:t>Mission:</a:t>
            </a:r>
            <a:endParaRPr sz="1500">
              <a:latin typeface="Arial"/>
              <a:cs typeface="Arial"/>
            </a:endParaRPr>
          </a:p>
          <a:p>
            <a:pPr marL="12700" marR="5080">
              <a:lnSpc>
                <a:spcPts val="1920"/>
              </a:lnSpc>
              <a:spcBef>
                <a:spcPts val="60"/>
              </a:spcBef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Our</a:t>
            </a:r>
            <a:r>
              <a:rPr dirty="0" sz="16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mission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promote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software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learning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within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arts,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artistic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learning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within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technology-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related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fields,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celebrate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diverse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communities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that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make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these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fields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vibrant,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liberatory,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innovative.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Our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goal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support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people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all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backgrounds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learning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how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to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program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make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creative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work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code,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especially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those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who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might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not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otherwise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have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access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tools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resources.</a:t>
            </a:r>
            <a:endParaRPr sz="1600">
              <a:latin typeface="Arial"/>
              <a:cs typeface="Arial"/>
            </a:endParaRPr>
          </a:p>
          <a:p>
            <a:pPr algn="just" marL="12700" marR="941069">
              <a:lnSpc>
                <a:spcPct val="100000"/>
              </a:lnSpc>
              <a:spcBef>
                <a:spcPts val="1635"/>
              </a:spcBef>
            </a:pP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r>
              <a:rPr dirty="0" sz="1500" spc="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Contributor:</a:t>
            </a:r>
            <a:r>
              <a:rPr dirty="0" sz="1500" spc="1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Kamakshi</a:t>
            </a:r>
            <a:r>
              <a:rPr dirty="0" sz="1500" spc="17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585858"/>
                </a:solidFill>
                <a:latin typeface="Arial"/>
                <a:cs typeface="Arial"/>
              </a:rPr>
              <a:t>Bali</a:t>
            </a:r>
            <a:r>
              <a:rPr dirty="0" sz="1500" spc="18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(mentored</a:t>
            </a:r>
            <a:r>
              <a:rPr dirty="0" sz="1500" spc="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dirty="0" sz="1500" spc="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Diya</a:t>
            </a:r>
            <a:r>
              <a:rPr dirty="0" sz="1500" spc="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Solanki</a:t>
            </a:r>
            <a:r>
              <a:rPr dirty="0" sz="1500" spc="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dirty="0" sz="1500" spc="17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Tristan</a:t>
            </a:r>
            <a:r>
              <a:rPr dirty="0" sz="1500" spc="1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85858"/>
                </a:solidFill>
                <a:latin typeface="Arial"/>
                <a:cs typeface="Arial"/>
              </a:rPr>
              <a:t>Espinoza)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Enhance</a:t>
            </a:r>
            <a:r>
              <a:rPr dirty="0" sz="15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developer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coding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experience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adding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IntelliSense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features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similar</a:t>
            </a:r>
            <a:r>
              <a:rPr dirty="0" sz="1500" spc="-25">
                <a:solidFill>
                  <a:srgbClr val="585858"/>
                </a:solidFill>
                <a:latin typeface="Arial"/>
                <a:cs typeface="Arial"/>
              </a:rPr>
              <a:t> to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those</a:t>
            </a:r>
            <a:r>
              <a:rPr dirty="0" sz="1500" spc="19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found</a:t>
            </a:r>
            <a:r>
              <a:rPr dirty="0" sz="1500" spc="19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500" spc="19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professional,</a:t>
            </a:r>
            <a:r>
              <a:rPr dirty="0" sz="1500" spc="19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500" spc="-20">
                <a:solidFill>
                  <a:srgbClr val="585858"/>
                </a:solidFill>
                <a:latin typeface="Arial"/>
                <a:cs typeface="Arial"/>
              </a:rPr>
              <a:t>multi-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language</a:t>
            </a:r>
            <a:r>
              <a:rPr dirty="0" sz="1500" spc="19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IDEs,</a:t>
            </a:r>
            <a:r>
              <a:rPr dirty="0" sz="1500" spc="19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while</a:t>
            </a:r>
            <a:r>
              <a:rPr dirty="0" sz="1500" spc="19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continuing</a:t>
            </a:r>
            <a:r>
              <a:rPr dirty="0" sz="1500" spc="19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500" spc="195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dirty="0" sz="1500" spc="-10">
                <a:solidFill>
                  <a:srgbClr val="585858"/>
                </a:solidFill>
                <a:latin typeface="Arial"/>
                <a:cs typeface="Arial"/>
              </a:rPr>
              <a:t>support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Processing’s</a:t>
            </a:r>
            <a:r>
              <a:rPr dirty="0" sz="1500" spc="495">
                <a:solidFill>
                  <a:srgbClr val="585858"/>
                </a:solidFill>
                <a:latin typeface="Arial"/>
                <a:cs typeface="Arial"/>
              </a:rPr>
              <a:t> 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mission</a:t>
            </a:r>
            <a:r>
              <a:rPr dirty="0" sz="1500" spc="495">
                <a:solidFill>
                  <a:srgbClr val="585858"/>
                </a:solidFill>
                <a:latin typeface="Arial"/>
                <a:cs typeface="Arial"/>
              </a:rPr>
              <a:t> 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500" spc="495">
                <a:solidFill>
                  <a:srgbClr val="585858"/>
                </a:solidFill>
                <a:latin typeface="Arial"/>
                <a:cs typeface="Arial"/>
              </a:rPr>
              <a:t> 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making</a:t>
            </a:r>
            <a:r>
              <a:rPr dirty="0" sz="1500" spc="270">
                <a:solidFill>
                  <a:srgbClr val="585858"/>
                </a:solidFill>
                <a:latin typeface="Arial"/>
                <a:cs typeface="Arial"/>
              </a:rPr>
              <a:t>  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coding</a:t>
            </a:r>
            <a:r>
              <a:rPr dirty="0" sz="1500" spc="500">
                <a:solidFill>
                  <a:srgbClr val="585858"/>
                </a:solidFill>
                <a:latin typeface="Arial"/>
                <a:cs typeface="Arial"/>
              </a:rPr>
              <a:t> 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accessible</a:t>
            </a:r>
            <a:r>
              <a:rPr dirty="0" sz="1500" spc="495">
                <a:solidFill>
                  <a:srgbClr val="585858"/>
                </a:solidFill>
                <a:latin typeface="Arial"/>
                <a:cs typeface="Arial"/>
              </a:rPr>
              <a:t>   </a:t>
            </a:r>
            <a:r>
              <a:rPr dirty="0" sz="15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500" spc="495">
                <a:solidFill>
                  <a:srgbClr val="585858"/>
                </a:solidFill>
                <a:latin typeface="Arial"/>
                <a:cs typeface="Arial"/>
              </a:rPr>
              <a:t>   </a:t>
            </a:r>
            <a:r>
              <a:rPr dirty="0" sz="1500" spc="-10">
                <a:solidFill>
                  <a:srgbClr val="585858"/>
                </a:solidFill>
                <a:latin typeface="Arial"/>
                <a:cs typeface="Arial"/>
              </a:rPr>
              <a:t>everyone. </a:t>
            </a:r>
            <a:r>
              <a:rPr dirty="0" u="sng" sz="15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https://p5js.org/contribute/</a:t>
            </a:r>
            <a:r>
              <a:rPr dirty="0" u="sng" sz="1500" spc="-10" b="1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access</a:t>
            </a:r>
            <a:r>
              <a:rPr dirty="0" u="sng" sz="15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/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7153" y="4476953"/>
            <a:ext cx="544399" cy="54439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4445" y="3284715"/>
            <a:ext cx="590475" cy="55573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1575" y="213475"/>
            <a:ext cx="863574" cy="8635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7977" y="3922077"/>
            <a:ext cx="863574" cy="47609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73818" y="2862415"/>
            <a:ext cx="3137535" cy="1882139"/>
            <a:chOff x="3673818" y="2862415"/>
            <a:chExt cx="3137535" cy="1882139"/>
          </a:xfrm>
        </p:grpSpPr>
        <p:sp>
          <p:nvSpPr>
            <p:cNvPr id="3" name="object 3" descr=""/>
            <p:cNvSpPr/>
            <p:nvPr/>
          </p:nvSpPr>
          <p:spPr>
            <a:xfrm>
              <a:off x="3673818" y="4720272"/>
              <a:ext cx="3137535" cy="24130"/>
            </a:xfrm>
            <a:custGeom>
              <a:avLst/>
              <a:gdLst/>
              <a:ahLst/>
              <a:cxnLst/>
              <a:rect l="l" t="t" r="r" b="b"/>
              <a:pathLst>
                <a:path w="3137534" h="24129">
                  <a:moveTo>
                    <a:pt x="0" y="23812"/>
                  </a:moveTo>
                  <a:lnTo>
                    <a:pt x="3137319" y="23812"/>
                  </a:lnTo>
                  <a:lnTo>
                    <a:pt x="3137319" y="0"/>
                  </a:lnTo>
                  <a:lnTo>
                    <a:pt x="0" y="0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rgbClr val="000000">
                <a:alpha val="4470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678580" y="2867177"/>
              <a:ext cx="3128010" cy="1853564"/>
            </a:xfrm>
            <a:custGeom>
              <a:avLst/>
              <a:gdLst/>
              <a:ahLst/>
              <a:cxnLst/>
              <a:rect l="l" t="t" r="r" b="b"/>
              <a:pathLst>
                <a:path w="3128009" h="1853564">
                  <a:moveTo>
                    <a:pt x="3127794" y="0"/>
                  </a:moveTo>
                  <a:lnTo>
                    <a:pt x="0" y="0"/>
                  </a:lnTo>
                  <a:lnTo>
                    <a:pt x="0" y="1853095"/>
                  </a:lnTo>
                  <a:lnTo>
                    <a:pt x="3127794" y="1853095"/>
                  </a:lnTo>
                  <a:lnTo>
                    <a:pt x="312779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78580" y="2867177"/>
              <a:ext cx="3128010" cy="1853564"/>
            </a:xfrm>
            <a:custGeom>
              <a:avLst/>
              <a:gdLst/>
              <a:ahLst/>
              <a:cxnLst/>
              <a:rect l="l" t="t" r="r" b="b"/>
              <a:pathLst>
                <a:path w="3128009" h="1853564">
                  <a:moveTo>
                    <a:pt x="0" y="0"/>
                  </a:moveTo>
                  <a:lnTo>
                    <a:pt x="3127794" y="0"/>
                  </a:lnTo>
                  <a:lnTo>
                    <a:pt x="3127794" y="1853095"/>
                  </a:lnTo>
                  <a:lnTo>
                    <a:pt x="0" y="18530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3673805" y="636237"/>
            <a:ext cx="3137535" cy="2037080"/>
            <a:chOff x="3673805" y="636237"/>
            <a:chExt cx="3137535" cy="2037080"/>
          </a:xfrm>
        </p:grpSpPr>
        <p:sp>
          <p:nvSpPr>
            <p:cNvPr id="7" name="object 7" descr=""/>
            <p:cNvSpPr/>
            <p:nvPr/>
          </p:nvSpPr>
          <p:spPr>
            <a:xfrm>
              <a:off x="3673805" y="2648894"/>
              <a:ext cx="3137535" cy="24130"/>
            </a:xfrm>
            <a:custGeom>
              <a:avLst/>
              <a:gdLst/>
              <a:ahLst/>
              <a:cxnLst/>
              <a:rect l="l" t="t" r="r" b="b"/>
              <a:pathLst>
                <a:path w="3137534" h="24130">
                  <a:moveTo>
                    <a:pt x="0" y="23812"/>
                  </a:moveTo>
                  <a:lnTo>
                    <a:pt x="3137319" y="23812"/>
                  </a:lnTo>
                  <a:lnTo>
                    <a:pt x="3137319" y="0"/>
                  </a:lnTo>
                  <a:lnTo>
                    <a:pt x="0" y="0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rgbClr val="000000">
                <a:alpha val="4470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678567" y="640999"/>
              <a:ext cx="3128010" cy="2008505"/>
            </a:xfrm>
            <a:custGeom>
              <a:avLst/>
              <a:gdLst/>
              <a:ahLst/>
              <a:cxnLst/>
              <a:rect l="l" t="t" r="r" b="b"/>
              <a:pathLst>
                <a:path w="3128009" h="2008505">
                  <a:moveTo>
                    <a:pt x="3127794" y="0"/>
                  </a:moveTo>
                  <a:lnTo>
                    <a:pt x="0" y="0"/>
                  </a:lnTo>
                  <a:lnTo>
                    <a:pt x="0" y="2007895"/>
                  </a:lnTo>
                  <a:lnTo>
                    <a:pt x="3127794" y="2007895"/>
                  </a:lnTo>
                  <a:lnTo>
                    <a:pt x="312779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678567" y="640999"/>
              <a:ext cx="3128010" cy="2008505"/>
            </a:xfrm>
            <a:custGeom>
              <a:avLst/>
              <a:gdLst/>
              <a:ahLst/>
              <a:cxnLst/>
              <a:rect l="l" t="t" r="r" b="b"/>
              <a:pathLst>
                <a:path w="3128009" h="2008505">
                  <a:moveTo>
                    <a:pt x="0" y="0"/>
                  </a:moveTo>
                  <a:lnTo>
                    <a:pt x="3127794" y="0"/>
                  </a:lnTo>
                  <a:lnTo>
                    <a:pt x="3127794" y="2007895"/>
                  </a:lnTo>
                  <a:lnTo>
                    <a:pt x="0" y="20078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400762" y="2862415"/>
            <a:ext cx="3137535" cy="1882139"/>
            <a:chOff x="400762" y="2862415"/>
            <a:chExt cx="3137535" cy="1882139"/>
          </a:xfrm>
        </p:grpSpPr>
        <p:sp>
          <p:nvSpPr>
            <p:cNvPr id="11" name="object 11" descr=""/>
            <p:cNvSpPr/>
            <p:nvPr/>
          </p:nvSpPr>
          <p:spPr>
            <a:xfrm>
              <a:off x="400762" y="4720272"/>
              <a:ext cx="3137535" cy="24130"/>
            </a:xfrm>
            <a:custGeom>
              <a:avLst/>
              <a:gdLst/>
              <a:ahLst/>
              <a:cxnLst/>
              <a:rect l="l" t="t" r="r" b="b"/>
              <a:pathLst>
                <a:path w="3137535" h="24129">
                  <a:moveTo>
                    <a:pt x="0" y="23812"/>
                  </a:moveTo>
                  <a:lnTo>
                    <a:pt x="3137319" y="23812"/>
                  </a:lnTo>
                  <a:lnTo>
                    <a:pt x="3137319" y="0"/>
                  </a:lnTo>
                  <a:lnTo>
                    <a:pt x="0" y="0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rgbClr val="000000">
                <a:alpha val="4470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05524" y="2867177"/>
              <a:ext cx="3128010" cy="1853564"/>
            </a:xfrm>
            <a:custGeom>
              <a:avLst/>
              <a:gdLst/>
              <a:ahLst/>
              <a:cxnLst/>
              <a:rect l="l" t="t" r="r" b="b"/>
              <a:pathLst>
                <a:path w="3128010" h="1853564">
                  <a:moveTo>
                    <a:pt x="3127794" y="0"/>
                  </a:moveTo>
                  <a:lnTo>
                    <a:pt x="0" y="0"/>
                  </a:lnTo>
                  <a:lnTo>
                    <a:pt x="0" y="1853095"/>
                  </a:lnTo>
                  <a:lnTo>
                    <a:pt x="3127794" y="1853095"/>
                  </a:lnTo>
                  <a:lnTo>
                    <a:pt x="312779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05524" y="2867177"/>
              <a:ext cx="3128010" cy="1853564"/>
            </a:xfrm>
            <a:custGeom>
              <a:avLst/>
              <a:gdLst/>
              <a:ahLst/>
              <a:cxnLst/>
              <a:rect l="l" t="t" r="r" b="b"/>
              <a:pathLst>
                <a:path w="3128010" h="1853564">
                  <a:moveTo>
                    <a:pt x="0" y="0"/>
                  </a:moveTo>
                  <a:lnTo>
                    <a:pt x="3127794" y="0"/>
                  </a:lnTo>
                  <a:lnTo>
                    <a:pt x="3127794" y="1853095"/>
                  </a:lnTo>
                  <a:lnTo>
                    <a:pt x="0" y="18530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400749" y="636237"/>
            <a:ext cx="3137535" cy="2037080"/>
            <a:chOff x="400749" y="636237"/>
            <a:chExt cx="3137535" cy="2037080"/>
          </a:xfrm>
        </p:grpSpPr>
        <p:sp>
          <p:nvSpPr>
            <p:cNvPr id="15" name="object 15" descr=""/>
            <p:cNvSpPr/>
            <p:nvPr/>
          </p:nvSpPr>
          <p:spPr>
            <a:xfrm>
              <a:off x="400749" y="2648894"/>
              <a:ext cx="3137535" cy="24130"/>
            </a:xfrm>
            <a:custGeom>
              <a:avLst/>
              <a:gdLst/>
              <a:ahLst/>
              <a:cxnLst/>
              <a:rect l="l" t="t" r="r" b="b"/>
              <a:pathLst>
                <a:path w="3137535" h="24130">
                  <a:moveTo>
                    <a:pt x="0" y="23812"/>
                  </a:moveTo>
                  <a:lnTo>
                    <a:pt x="3137319" y="23812"/>
                  </a:lnTo>
                  <a:lnTo>
                    <a:pt x="3137319" y="0"/>
                  </a:lnTo>
                  <a:lnTo>
                    <a:pt x="0" y="0"/>
                  </a:lnTo>
                  <a:lnTo>
                    <a:pt x="0" y="23812"/>
                  </a:lnTo>
                  <a:close/>
                </a:path>
              </a:pathLst>
            </a:custGeom>
            <a:solidFill>
              <a:srgbClr val="000000">
                <a:alpha val="4470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05512" y="640999"/>
              <a:ext cx="3128010" cy="2008505"/>
            </a:xfrm>
            <a:custGeom>
              <a:avLst/>
              <a:gdLst/>
              <a:ahLst/>
              <a:cxnLst/>
              <a:rect l="l" t="t" r="r" b="b"/>
              <a:pathLst>
                <a:path w="3128010" h="2008505">
                  <a:moveTo>
                    <a:pt x="3127794" y="0"/>
                  </a:moveTo>
                  <a:lnTo>
                    <a:pt x="0" y="0"/>
                  </a:lnTo>
                  <a:lnTo>
                    <a:pt x="0" y="2007895"/>
                  </a:lnTo>
                  <a:lnTo>
                    <a:pt x="3127794" y="2007895"/>
                  </a:lnTo>
                  <a:lnTo>
                    <a:pt x="312779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05512" y="640999"/>
              <a:ext cx="3128010" cy="2008505"/>
            </a:xfrm>
            <a:custGeom>
              <a:avLst/>
              <a:gdLst/>
              <a:ahLst/>
              <a:cxnLst/>
              <a:rect l="l" t="t" r="r" b="b"/>
              <a:pathLst>
                <a:path w="3128010" h="2008505">
                  <a:moveTo>
                    <a:pt x="0" y="0"/>
                  </a:moveTo>
                  <a:lnTo>
                    <a:pt x="3127794" y="0"/>
                  </a:lnTo>
                  <a:lnTo>
                    <a:pt x="3127794" y="2007895"/>
                  </a:lnTo>
                  <a:lnTo>
                    <a:pt x="0" y="20078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599" y="740416"/>
              <a:ext cx="2901619" cy="1809076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4660" y="742354"/>
            <a:ext cx="2855620" cy="180519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613" y="2972028"/>
            <a:ext cx="2901619" cy="1641005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2605" y="2962986"/>
            <a:ext cx="2819755" cy="165907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84249" y="145477"/>
            <a:ext cx="7699375" cy="375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solidFill>
                  <a:srgbClr val="000000"/>
                </a:solidFill>
              </a:rPr>
              <a:t>Intellisense</a:t>
            </a:r>
            <a:r>
              <a:rPr dirty="0" sz="2300" spc="-15">
                <a:solidFill>
                  <a:srgbClr val="000000"/>
                </a:solidFill>
              </a:rPr>
              <a:t> </a:t>
            </a:r>
            <a:r>
              <a:rPr dirty="0" sz="2300">
                <a:solidFill>
                  <a:srgbClr val="000000"/>
                </a:solidFill>
              </a:rPr>
              <a:t>&amp;</a:t>
            </a:r>
            <a:r>
              <a:rPr dirty="0" sz="2300" spc="-10">
                <a:solidFill>
                  <a:srgbClr val="000000"/>
                </a:solidFill>
              </a:rPr>
              <a:t> User-</a:t>
            </a:r>
            <a:r>
              <a:rPr dirty="0" sz="2300">
                <a:solidFill>
                  <a:srgbClr val="000000"/>
                </a:solidFill>
              </a:rPr>
              <a:t>Friendly</a:t>
            </a:r>
            <a:r>
              <a:rPr dirty="0" sz="2300" spc="-10">
                <a:solidFill>
                  <a:srgbClr val="000000"/>
                </a:solidFill>
              </a:rPr>
              <a:t> </a:t>
            </a:r>
            <a:r>
              <a:rPr dirty="0" sz="2300">
                <a:solidFill>
                  <a:srgbClr val="000000"/>
                </a:solidFill>
              </a:rPr>
              <a:t>Features</a:t>
            </a:r>
            <a:r>
              <a:rPr dirty="0" sz="2300" spc="-10">
                <a:solidFill>
                  <a:srgbClr val="000000"/>
                </a:solidFill>
              </a:rPr>
              <a:t> </a:t>
            </a:r>
            <a:r>
              <a:rPr dirty="0" sz="2300">
                <a:solidFill>
                  <a:srgbClr val="000000"/>
                </a:solidFill>
              </a:rPr>
              <a:t>in</a:t>
            </a:r>
            <a:r>
              <a:rPr dirty="0" sz="2300" spc="-10">
                <a:solidFill>
                  <a:srgbClr val="000000"/>
                </a:solidFill>
              </a:rPr>
              <a:t> </a:t>
            </a:r>
            <a:r>
              <a:rPr dirty="0" sz="2300">
                <a:solidFill>
                  <a:srgbClr val="000000"/>
                </a:solidFill>
              </a:rPr>
              <a:t>the</a:t>
            </a:r>
            <a:r>
              <a:rPr dirty="0" sz="2300" spc="-15">
                <a:solidFill>
                  <a:srgbClr val="000000"/>
                </a:solidFill>
              </a:rPr>
              <a:t> </a:t>
            </a:r>
            <a:r>
              <a:rPr dirty="0" sz="2300">
                <a:solidFill>
                  <a:srgbClr val="000000"/>
                </a:solidFill>
              </a:rPr>
              <a:t>p5.js</a:t>
            </a:r>
            <a:r>
              <a:rPr dirty="0" sz="2300" spc="-10">
                <a:solidFill>
                  <a:srgbClr val="000000"/>
                </a:solidFill>
              </a:rPr>
              <a:t> Editor</a:t>
            </a:r>
            <a:endParaRPr sz="2300"/>
          </a:p>
        </p:txBody>
      </p:sp>
      <p:sp>
        <p:nvSpPr>
          <p:cNvPr id="23" name="object 23" descr=""/>
          <p:cNvSpPr txBox="1"/>
          <p:nvPr/>
        </p:nvSpPr>
        <p:spPr>
          <a:xfrm>
            <a:off x="842474" y="2639186"/>
            <a:ext cx="21755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1.</a:t>
            </a:r>
            <a:r>
              <a:rPr dirty="0" sz="1200" spc="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Context-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Aware</a:t>
            </a:r>
            <a:r>
              <a:rPr dirty="0" sz="1200" spc="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Autocomplete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77725" y="4747043"/>
            <a:ext cx="23806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2.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 User-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Defined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Code</a:t>
            </a:r>
            <a:r>
              <a:rPr dirty="0" sz="12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Suggestions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170921" y="2650096"/>
            <a:ext cx="1938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3.</a:t>
            </a:r>
            <a:r>
              <a:rPr dirty="0" sz="1200" spc="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Context-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Aware</a:t>
            </a:r>
            <a:r>
              <a:rPr dirty="0" sz="1200" spc="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Renaming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170921" y="4747043"/>
            <a:ext cx="14147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4.</a:t>
            </a:r>
            <a:r>
              <a:rPr dirty="0" sz="12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Jump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2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Definition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67153" y="4476953"/>
            <a:ext cx="544399" cy="544398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6951624" y="773887"/>
            <a:ext cx="2009775" cy="3352165"/>
          </a:xfrm>
          <a:prstGeom prst="rect">
            <a:avLst/>
          </a:prstGeom>
          <a:solidFill>
            <a:srgbClr val="E4DAF0"/>
          </a:solidFill>
          <a:ln w="9524">
            <a:solidFill>
              <a:srgbClr val="585858"/>
            </a:solidFill>
          </a:ln>
        </p:spPr>
        <p:txBody>
          <a:bodyPr wrap="square" lIns="0" tIns="137160" rIns="0" bIns="0" rtlCol="0" vert="horz">
            <a:spAutoFit/>
          </a:bodyPr>
          <a:lstStyle/>
          <a:p>
            <a:pPr marL="257175" marR="485775">
              <a:lnSpc>
                <a:spcPct val="100000"/>
              </a:lnSpc>
              <a:spcBef>
                <a:spcPts val="1080"/>
              </a:spcBef>
            </a:pPr>
            <a:r>
              <a:rPr dirty="0" sz="1500" spc="-10">
                <a:solidFill>
                  <a:srgbClr val="585858"/>
                </a:solidFill>
                <a:latin typeface="Arial"/>
                <a:cs typeface="Arial"/>
              </a:rPr>
              <a:t>Accessibility Improvements:</a:t>
            </a:r>
            <a:endParaRPr sz="1500">
              <a:latin typeface="Arial"/>
              <a:cs typeface="Arial"/>
            </a:endParaRPr>
          </a:p>
          <a:p>
            <a:pPr marL="257175" marR="211454" indent="93345">
              <a:lnSpc>
                <a:spcPct val="100000"/>
              </a:lnSpc>
              <a:spcBef>
                <a:spcPts val="1445"/>
              </a:spcBef>
              <a:buChar char="-"/>
              <a:tabLst>
                <a:tab pos="350520" algn="l"/>
              </a:tabLst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ARIA</a:t>
            </a:r>
            <a:r>
              <a:rPr dirty="0" sz="12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roles</a:t>
            </a:r>
            <a:r>
              <a:rPr dirty="0" sz="12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announce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200" spc="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Context-</a:t>
            </a:r>
            <a:r>
              <a:rPr dirty="0" sz="1200" spc="-20">
                <a:solidFill>
                  <a:srgbClr val="585858"/>
                </a:solidFill>
                <a:latin typeface="Arial"/>
                <a:cs typeface="Arial"/>
              </a:rPr>
              <a:t>Aware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renaming.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85858"/>
              </a:buClr>
              <a:buFont typeface="Arial"/>
              <a:buChar char="-"/>
            </a:pPr>
            <a:endParaRPr sz="1200">
              <a:latin typeface="Arial"/>
              <a:cs typeface="Arial"/>
            </a:endParaRPr>
          </a:p>
          <a:p>
            <a:pPr marL="257175" marR="390525" indent="93345">
              <a:lnSpc>
                <a:spcPct val="100000"/>
              </a:lnSpc>
              <a:buChar char="-"/>
              <a:tabLst>
                <a:tab pos="350520" algn="l"/>
              </a:tabLst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Jump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 Definition: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Announced</a:t>
            </a:r>
            <a:r>
              <a:rPr dirty="0" sz="12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when</a:t>
            </a:r>
            <a:r>
              <a:rPr dirty="0" sz="12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585858"/>
                </a:solidFill>
                <a:latin typeface="Arial"/>
                <a:cs typeface="Arial"/>
              </a:rPr>
              <a:t>a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jump</a:t>
            </a:r>
            <a:r>
              <a:rPr dirty="0" sz="12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occurs.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85858"/>
              </a:buClr>
              <a:buFont typeface="Arial"/>
              <a:buChar char="-"/>
            </a:pPr>
            <a:endParaRPr sz="1200">
              <a:latin typeface="Arial"/>
              <a:cs typeface="Arial"/>
            </a:endParaRPr>
          </a:p>
          <a:p>
            <a:pPr marL="257175" marR="236854" indent="93345">
              <a:lnSpc>
                <a:spcPct val="100000"/>
              </a:lnSpc>
              <a:buChar char="-"/>
              <a:tabLst>
                <a:tab pos="350520" algn="l"/>
              </a:tabLst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All</a:t>
            </a:r>
            <a:r>
              <a:rPr dirty="0" sz="12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actions</a:t>
            </a:r>
            <a:r>
              <a:rPr dirty="0" sz="12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can </a:t>
            </a:r>
            <a:r>
              <a:rPr dirty="0" sz="1200" spc="-25">
                <a:solidFill>
                  <a:srgbClr val="585858"/>
                </a:solidFill>
                <a:latin typeface="Arial"/>
                <a:cs typeface="Arial"/>
              </a:rPr>
              <a:t>be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triggered</a:t>
            </a:r>
            <a:r>
              <a:rPr dirty="0" sz="12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via</a:t>
            </a:r>
            <a:r>
              <a:rPr dirty="0" sz="12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keyboard shortcuts.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761" y="82523"/>
            <a:ext cx="7890979" cy="263855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73189" y="3121126"/>
            <a:ext cx="7521575" cy="147383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dirty="0" sz="1400">
                <a:latin typeface="Arial"/>
                <a:cs typeface="Arial"/>
              </a:rPr>
              <a:t>All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3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PF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GSoC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2025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projects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will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also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be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presented</a:t>
            </a:r>
            <a:r>
              <a:rPr dirty="0" sz="1400" spc="-1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at</a:t>
            </a:r>
            <a:r>
              <a:rPr dirty="0" sz="1400" spc="3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Open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Assembly</a:t>
            </a:r>
            <a:r>
              <a:rPr dirty="0" sz="1500" spc="-20">
                <a:latin typeface="Arial"/>
                <a:cs typeface="Arial"/>
              </a:rPr>
              <a:t> 2025.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95"/>
              </a:spcBef>
            </a:pPr>
            <a:r>
              <a:rPr dirty="0" sz="1500" b="1">
                <a:latin typeface="Arial"/>
                <a:cs typeface="Arial"/>
              </a:rPr>
              <a:t>Date: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Wednesday,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October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29,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2025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9C4AFF"/>
                </a:solidFill>
                <a:latin typeface="Arial"/>
                <a:cs typeface="Arial"/>
              </a:rPr>
              <a:t>|</a:t>
            </a:r>
            <a:r>
              <a:rPr dirty="0" sz="1500" spc="-20" b="1">
                <a:solidFill>
                  <a:srgbClr val="9C4AFF"/>
                </a:solidFill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Time: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1:00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-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3:30pm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EST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9C4AFF"/>
                </a:solidFill>
                <a:latin typeface="Arial"/>
                <a:cs typeface="Arial"/>
              </a:rPr>
              <a:t>|</a:t>
            </a:r>
            <a:r>
              <a:rPr dirty="0" sz="1500" spc="365" b="1">
                <a:solidFill>
                  <a:srgbClr val="9C4AFF"/>
                </a:solidFill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Format:</a:t>
            </a:r>
            <a:r>
              <a:rPr dirty="0" sz="1500" spc="370" b="1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Free,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Virtual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1500">
              <a:latin typeface="Arial"/>
              <a:cs typeface="Arial"/>
            </a:endParaRPr>
          </a:p>
          <a:p>
            <a:pPr marL="946785">
              <a:lnSpc>
                <a:spcPct val="100000"/>
              </a:lnSpc>
            </a:pPr>
            <a:r>
              <a:rPr dirty="0" u="sng" sz="18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https://openassembly.processingfoundation.org/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522414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8035" algn="l"/>
                <a:tab pos="4201795" algn="l"/>
              </a:tabLst>
            </a:pPr>
            <a:r>
              <a:rPr dirty="0" sz="5500" spc="-50" b="0">
                <a:solidFill>
                  <a:srgbClr val="4285F4"/>
                </a:solidFill>
                <a:latin typeface="Arial"/>
                <a:cs typeface="Arial"/>
              </a:rPr>
              <a:t>M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Viswanath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25" b="0">
                <a:solidFill>
                  <a:srgbClr val="4285F4"/>
                </a:solidFill>
                <a:latin typeface="Arial"/>
                <a:cs typeface="Arial"/>
              </a:rPr>
              <a:t>Sai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8561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Prometheus</a:t>
            </a:r>
            <a:r>
              <a:rPr dirty="0" sz="1500" spc="-9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Operator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77139" y="3572319"/>
            <a:ext cx="4442460" cy="1134110"/>
          </a:xfrm>
          <a:custGeom>
            <a:avLst/>
            <a:gdLst/>
            <a:ahLst/>
            <a:cxnLst/>
            <a:rect l="l" t="t" r="r" b="b"/>
            <a:pathLst>
              <a:path w="4442460" h="1134110">
                <a:moveTo>
                  <a:pt x="188963" y="1133703"/>
                </a:moveTo>
                <a:lnTo>
                  <a:pt x="4253151" y="1133703"/>
                </a:lnTo>
                <a:lnTo>
                  <a:pt x="4303139" y="1126905"/>
                </a:lnTo>
                <a:lnTo>
                  <a:pt x="4348208" y="1107751"/>
                </a:lnTo>
                <a:lnTo>
                  <a:pt x="4386499" y="1078099"/>
                </a:lnTo>
                <a:lnTo>
                  <a:pt x="4416151" y="1039810"/>
                </a:lnTo>
                <a:lnTo>
                  <a:pt x="4435306" y="994741"/>
                </a:lnTo>
                <a:lnTo>
                  <a:pt x="4442104" y="944752"/>
                </a:lnTo>
                <a:lnTo>
                  <a:pt x="4442104" y="0"/>
                </a:lnTo>
                <a:lnTo>
                  <a:pt x="0" y="0"/>
                </a:lnTo>
                <a:lnTo>
                  <a:pt x="0" y="944752"/>
                </a:lnTo>
                <a:lnTo>
                  <a:pt x="6798" y="994741"/>
                </a:lnTo>
                <a:lnTo>
                  <a:pt x="25955" y="1039810"/>
                </a:lnTo>
                <a:lnTo>
                  <a:pt x="55610" y="1078099"/>
                </a:lnTo>
                <a:lnTo>
                  <a:pt x="93902" y="1107751"/>
                </a:lnTo>
                <a:lnTo>
                  <a:pt x="138973" y="1126905"/>
                </a:lnTo>
                <a:lnTo>
                  <a:pt x="188963" y="1133703"/>
                </a:lnTo>
                <a:close/>
              </a:path>
            </a:pathLst>
          </a:custGeom>
          <a:solidFill>
            <a:srgbClr val="C8DA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77149" y="404249"/>
            <a:ext cx="2161540" cy="2353945"/>
          </a:xfrm>
          <a:custGeom>
            <a:avLst/>
            <a:gdLst/>
            <a:ahLst/>
            <a:cxnLst/>
            <a:rect l="l" t="t" r="r" b="b"/>
            <a:pathLst>
              <a:path w="2161540" h="2353945">
                <a:moveTo>
                  <a:pt x="1801253" y="0"/>
                </a:moveTo>
                <a:lnTo>
                  <a:pt x="360249" y="0"/>
                </a:lnTo>
                <a:lnTo>
                  <a:pt x="311645" y="3314"/>
                </a:lnTo>
                <a:lnTo>
                  <a:pt x="264943" y="12961"/>
                </a:lnTo>
                <a:lnTo>
                  <a:pt x="220586" y="28497"/>
                </a:lnTo>
                <a:lnTo>
                  <a:pt x="179017" y="49481"/>
                </a:lnTo>
                <a:lnTo>
                  <a:pt x="140678" y="75467"/>
                </a:lnTo>
                <a:lnTo>
                  <a:pt x="106014" y="106014"/>
                </a:lnTo>
                <a:lnTo>
                  <a:pt x="75467" y="140679"/>
                </a:lnTo>
                <a:lnTo>
                  <a:pt x="49480" y="179017"/>
                </a:lnTo>
                <a:lnTo>
                  <a:pt x="28497" y="220586"/>
                </a:lnTo>
                <a:lnTo>
                  <a:pt x="12961" y="264943"/>
                </a:lnTo>
                <a:lnTo>
                  <a:pt x="3314" y="311645"/>
                </a:lnTo>
                <a:lnTo>
                  <a:pt x="0" y="360248"/>
                </a:lnTo>
                <a:lnTo>
                  <a:pt x="0" y="1993252"/>
                </a:lnTo>
                <a:lnTo>
                  <a:pt x="3314" y="2041855"/>
                </a:lnTo>
                <a:lnTo>
                  <a:pt x="12961" y="2088557"/>
                </a:lnTo>
                <a:lnTo>
                  <a:pt x="28497" y="2132914"/>
                </a:lnTo>
                <a:lnTo>
                  <a:pt x="49480" y="2174483"/>
                </a:lnTo>
                <a:lnTo>
                  <a:pt x="75467" y="2212821"/>
                </a:lnTo>
                <a:lnTo>
                  <a:pt x="106014" y="2247485"/>
                </a:lnTo>
                <a:lnTo>
                  <a:pt x="140678" y="2278032"/>
                </a:lnTo>
                <a:lnTo>
                  <a:pt x="179017" y="2304019"/>
                </a:lnTo>
                <a:lnTo>
                  <a:pt x="220586" y="2325002"/>
                </a:lnTo>
                <a:lnTo>
                  <a:pt x="264943" y="2340539"/>
                </a:lnTo>
                <a:lnTo>
                  <a:pt x="311645" y="2350186"/>
                </a:lnTo>
                <a:lnTo>
                  <a:pt x="360249" y="2353500"/>
                </a:lnTo>
                <a:lnTo>
                  <a:pt x="1801253" y="2353500"/>
                </a:lnTo>
                <a:lnTo>
                  <a:pt x="1849856" y="2350186"/>
                </a:lnTo>
                <a:lnTo>
                  <a:pt x="1896558" y="2340539"/>
                </a:lnTo>
                <a:lnTo>
                  <a:pt x="1940915" y="2325002"/>
                </a:lnTo>
                <a:lnTo>
                  <a:pt x="1982484" y="2304019"/>
                </a:lnTo>
                <a:lnTo>
                  <a:pt x="2020822" y="2278032"/>
                </a:lnTo>
                <a:lnTo>
                  <a:pt x="2055487" y="2247485"/>
                </a:lnTo>
                <a:lnTo>
                  <a:pt x="2086034" y="2212821"/>
                </a:lnTo>
                <a:lnTo>
                  <a:pt x="2112020" y="2174483"/>
                </a:lnTo>
                <a:lnTo>
                  <a:pt x="2133004" y="2132914"/>
                </a:lnTo>
                <a:lnTo>
                  <a:pt x="2148540" y="2088557"/>
                </a:lnTo>
                <a:lnTo>
                  <a:pt x="2158187" y="2041855"/>
                </a:lnTo>
                <a:lnTo>
                  <a:pt x="2161501" y="1993252"/>
                </a:lnTo>
                <a:lnTo>
                  <a:pt x="2161501" y="360248"/>
                </a:lnTo>
                <a:lnTo>
                  <a:pt x="2158187" y="311645"/>
                </a:lnTo>
                <a:lnTo>
                  <a:pt x="2148540" y="264943"/>
                </a:lnTo>
                <a:lnTo>
                  <a:pt x="2133004" y="220586"/>
                </a:lnTo>
                <a:lnTo>
                  <a:pt x="2112020" y="179017"/>
                </a:lnTo>
                <a:lnTo>
                  <a:pt x="2086034" y="140679"/>
                </a:lnTo>
                <a:lnTo>
                  <a:pt x="2055487" y="106014"/>
                </a:lnTo>
                <a:lnTo>
                  <a:pt x="2020822" y="75467"/>
                </a:lnTo>
                <a:lnTo>
                  <a:pt x="1982484" y="49481"/>
                </a:lnTo>
                <a:lnTo>
                  <a:pt x="1940915" y="28497"/>
                </a:lnTo>
                <a:lnTo>
                  <a:pt x="1896558" y="12961"/>
                </a:lnTo>
                <a:lnTo>
                  <a:pt x="1849856" y="3314"/>
                </a:lnTo>
                <a:lnTo>
                  <a:pt x="1801253" y="0"/>
                </a:lnTo>
                <a:close/>
              </a:path>
            </a:pathLst>
          </a:custGeom>
          <a:solidFill>
            <a:srgbClr val="C8DA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7079" y="654161"/>
            <a:ext cx="1108075" cy="261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>
                <a:solidFill>
                  <a:srgbClr val="000000"/>
                </a:solidFill>
              </a:rPr>
              <a:t>Kubernetes</a:t>
            </a:r>
            <a:endParaRPr sz="1550"/>
          </a:p>
        </p:txBody>
      </p:sp>
      <p:sp>
        <p:nvSpPr>
          <p:cNvPr id="5" name="object 5" descr=""/>
          <p:cNvSpPr txBox="1"/>
          <p:nvPr/>
        </p:nvSpPr>
        <p:spPr>
          <a:xfrm>
            <a:off x="383579" y="1245279"/>
            <a:ext cx="154940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solidFill>
                  <a:srgbClr val="746457"/>
                </a:solidFill>
                <a:latin typeface="Arial"/>
                <a:cs typeface="Arial"/>
              </a:rPr>
              <a:t>Declarative</a:t>
            </a:r>
            <a:r>
              <a:rPr dirty="0" sz="1200" spc="-50" b="1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746457"/>
                </a:solidFill>
                <a:latin typeface="Arial"/>
                <a:cs typeface="Arial"/>
              </a:rPr>
              <a:t>workload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200" spc="-10" b="1">
                <a:solidFill>
                  <a:srgbClr val="746457"/>
                </a:solidFill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83579" y="2089861"/>
            <a:ext cx="193040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Define</a:t>
            </a:r>
            <a:r>
              <a:rPr dirty="0" sz="1200" spc="-3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desired</a:t>
            </a:r>
            <a:r>
              <a:rPr dirty="0" sz="1200" spc="-3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state,</a:t>
            </a:r>
            <a:r>
              <a:rPr dirty="0" sz="1200" spc="-3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let</a:t>
            </a:r>
            <a:r>
              <a:rPr dirty="0" sz="1200" spc="-3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746457"/>
                </a:solidFill>
                <a:latin typeface="Arial"/>
                <a:cs typeface="Arial"/>
              </a:rPr>
              <a:t>K8s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handle</a:t>
            </a:r>
            <a:r>
              <a:rPr dirty="0" sz="1200" spc="-2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the</a:t>
            </a:r>
            <a:r>
              <a:rPr dirty="0" sz="1200" spc="-15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746457"/>
                </a:solidFill>
                <a:latin typeface="Arial"/>
                <a:cs typeface="Arial"/>
              </a:rPr>
              <a:t>rest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557792" y="404249"/>
            <a:ext cx="2161540" cy="2353945"/>
          </a:xfrm>
          <a:custGeom>
            <a:avLst/>
            <a:gdLst/>
            <a:ahLst/>
            <a:cxnLst/>
            <a:rect l="l" t="t" r="r" b="b"/>
            <a:pathLst>
              <a:path w="2161540" h="2353945">
                <a:moveTo>
                  <a:pt x="1801253" y="0"/>
                </a:moveTo>
                <a:lnTo>
                  <a:pt x="360249" y="0"/>
                </a:lnTo>
                <a:lnTo>
                  <a:pt x="311645" y="3314"/>
                </a:lnTo>
                <a:lnTo>
                  <a:pt x="264943" y="12961"/>
                </a:lnTo>
                <a:lnTo>
                  <a:pt x="220586" y="28497"/>
                </a:lnTo>
                <a:lnTo>
                  <a:pt x="179017" y="49481"/>
                </a:lnTo>
                <a:lnTo>
                  <a:pt x="140678" y="75467"/>
                </a:lnTo>
                <a:lnTo>
                  <a:pt x="106014" y="106014"/>
                </a:lnTo>
                <a:lnTo>
                  <a:pt x="75467" y="140679"/>
                </a:lnTo>
                <a:lnTo>
                  <a:pt x="49480" y="179017"/>
                </a:lnTo>
                <a:lnTo>
                  <a:pt x="28497" y="220586"/>
                </a:lnTo>
                <a:lnTo>
                  <a:pt x="12961" y="264943"/>
                </a:lnTo>
                <a:lnTo>
                  <a:pt x="3314" y="311645"/>
                </a:lnTo>
                <a:lnTo>
                  <a:pt x="0" y="360248"/>
                </a:lnTo>
                <a:lnTo>
                  <a:pt x="0" y="1993252"/>
                </a:lnTo>
                <a:lnTo>
                  <a:pt x="3314" y="2041855"/>
                </a:lnTo>
                <a:lnTo>
                  <a:pt x="12961" y="2088557"/>
                </a:lnTo>
                <a:lnTo>
                  <a:pt x="28497" y="2132914"/>
                </a:lnTo>
                <a:lnTo>
                  <a:pt x="49480" y="2174483"/>
                </a:lnTo>
                <a:lnTo>
                  <a:pt x="75467" y="2212821"/>
                </a:lnTo>
                <a:lnTo>
                  <a:pt x="106014" y="2247485"/>
                </a:lnTo>
                <a:lnTo>
                  <a:pt x="140678" y="2278032"/>
                </a:lnTo>
                <a:lnTo>
                  <a:pt x="179017" y="2304019"/>
                </a:lnTo>
                <a:lnTo>
                  <a:pt x="220586" y="2325002"/>
                </a:lnTo>
                <a:lnTo>
                  <a:pt x="264943" y="2340539"/>
                </a:lnTo>
                <a:lnTo>
                  <a:pt x="311645" y="2350186"/>
                </a:lnTo>
                <a:lnTo>
                  <a:pt x="360249" y="2353500"/>
                </a:lnTo>
                <a:lnTo>
                  <a:pt x="1801253" y="2353500"/>
                </a:lnTo>
                <a:lnTo>
                  <a:pt x="1849856" y="2350186"/>
                </a:lnTo>
                <a:lnTo>
                  <a:pt x="1896558" y="2340539"/>
                </a:lnTo>
                <a:lnTo>
                  <a:pt x="1940915" y="2325002"/>
                </a:lnTo>
                <a:lnTo>
                  <a:pt x="1982484" y="2304019"/>
                </a:lnTo>
                <a:lnTo>
                  <a:pt x="2020822" y="2278032"/>
                </a:lnTo>
                <a:lnTo>
                  <a:pt x="2055487" y="2247485"/>
                </a:lnTo>
                <a:lnTo>
                  <a:pt x="2086034" y="2212821"/>
                </a:lnTo>
                <a:lnTo>
                  <a:pt x="2112020" y="2174483"/>
                </a:lnTo>
                <a:lnTo>
                  <a:pt x="2133004" y="2132914"/>
                </a:lnTo>
                <a:lnTo>
                  <a:pt x="2148540" y="2088557"/>
                </a:lnTo>
                <a:lnTo>
                  <a:pt x="2158187" y="2041855"/>
                </a:lnTo>
                <a:lnTo>
                  <a:pt x="2161501" y="1993252"/>
                </a:lnTo>
                <a:lnTo>
                  <a:pt x="2161501" y="360248"/>
                </a:lnTo>
                <a:lnTo>
                  <a:pt x="2158187" y="311645"/>
                </a:lnTo>
                <a:lnTo>
                  <a:pt x="2148540" y="264943"/>
                </a:lnTo>
                <a:lnTo>
                  <a:pt x="2133004" y="220586"/>
                </a:lnTo>
                <a:lnTo>
                  <a:pt x="2112020" y="179017"/>
                </a:lnTo>
                <a:lnTo>
                  <a:pt x="2086034" y="140679"/>
                </a:lnTo>
                <a:lnTo>
                  <a:pt x="2055487" y="106014"/>
                </a:lnTo>
                <a:lnTo>
                  <a:pt x="2020822" y="75467"/>
                </a:lnTo>
                <a:lnTo>
                  <a:pt x="1982484" y="49481"/>
                </a:lnTo>
                <a:lnTo>
                  <a:pt x="1940915" y="28497"/>
                </a:lnTo>
                <a:lnTo>
                  <a:pt x="1896558" y="12961"/>
                </a:lnTo>
                <a:lnTo>
                  <a:pt x="1849856" y="3314"/>
                </a:lnTo>
                <a:lnTo>
                  <a:pt x="1801253" y="0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146996" y="654161"/>
            <a:ext cx="116268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 b="1">
                <a:latin typeface="Arial"/>
                <a:cs typeface="Arial"/>
              </a:rPr>
              <a:t>Prometheus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664218" y="1245279"/>
            <a:ext cx="193865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Collect</a:t>
            </a:r>
            <a:r>
              <a:rPr dirty="0" sz="1200" spc="-15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metrics</a:t>
            </a:r>
            <a:r>
              <a:rPr dirty="0" sz="1200" spc="-15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with</a:t>
            </a:r>
            <a:r>
              <a:rPr dirty="0" sz="1200" spc="-15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46457"/>
                </a:solidFill>
                <a:latin typeface="Arial"/>
                <a:cs typeface="Arial"/>
              </a:rPr>
              <a:t>granular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200" spc="-10">
                <a:solidFill>
                  <a:srgbClr val="746457"/>
                </a:solidFill>
                <a:latin typeface="Arial"/>
                <a:cs typeface="Arial"/>
              </a:rPr>
              <a:t>control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664218" y="2089848"/>
            <a:ext cx="1871980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Not</a:t>
            </a:r>
            <a:r>
              <a:rPr dirty="0" sz="1200" spc="-2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confined</a:t>
            </a:r>
            <a:r>
              <a:rPr dirty="0" sz="1200" spc="-15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to</a:t>
            </a:r>
            <a:r>
              <a:rPr dirty="0" sz="1200" spc="-15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46457"/>
                </a:solidFill>
                <a:latin typeface="Arial"/>
                <a:cs typeface="Arial"/>
              </a:rPr>
              <a:t>Kubernetes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dirty="0" sz="1200" spc="-10">
                <a:solidFill>
                  <a:srgbClr val="746457"/>
                </a:solidFill>
                <a:latin typeface="Arial"/>
                <a:cs typeface="Arial"/>
              </a:rPr>
              <a:t>deployments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277149" y="2912922"/>
            <a:ext cx="4442460" cy="659765"/>
          </a:xfrm>
          <a:custGeom>
            <a:avLst/>
            <a:gdLst/>
            <a:ahLst/>
            <a:cxnLst/>
            <a:rect l="l" t="t" r="r" b="b"/>
            <a:pathLst>
              <a:path w="4442460" h="659764">
                <a:moveTo>
                  <a:pt x="4332198" y="0"/>
                </a:moveTo>
                <a:lnTo>
                  <a:pt x="109901" y="0"/>
                </a:lnTo>
                <a:lnTo>
                  <a:pt x="67294" y="8693"/>
                </a:lnTo>
                <a:lnTo>
                  <a:pt x="32342" y="32340"/>
                </a:lnTo>
                <a:lnTo>
                  <a:pt x="8693" y="67294"/>
                </a:lnTo>
                <a:lnTo>
                  <a:pt x="0" y="109905"/>
                </a:lnTo>
                <a:lnTo>
                  <a:pt x="0" y="659396"/>
                </a:lnTo>
                <a:lnTo>
                  <a:pt x="4442104" y="659396"/>
                </a:lnTo>
                <a:lnTo>
                  <a:pt x="4442104" y="109905"/>
                </a:lnTo>
                <a:lnTo>
                  <a:pt x="4433409" y="67294"/>
                </a:lnTo>
                <a:lnTo>
                  <a:pt x="4409759" y="32340"/>
                </a:lnTo>
                <a:lnTo>
                  <a:pt x="4374804" y="8693"/>
                </a:lnTo>
                <a:lnTo>
                  <a:pt x="4332198" y="0"/>
                </a:lnTo>
                <a:close/>
              </a:path>
            </a:pathLst>
          </a:custGeom>
          <a:solidFill>
            <a:srgbClr val="FFE4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383555" y="3122447"/>
            <a:ext cx="4133215" cy="1452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5770">
              <a:lnSpc>
                <a:spcPct val="100000"/>
              </a:lnSpc>
              <a:spcBef>
                <a:spcPts val="100"/>
              </a:spcBef>
            </a:pPr>
            <a:r>
              <a:rPr dirty="0" sz="1550" b="1">
                <a:latin typeface="Arial"/>
                <a:cs typeface="Arial"/>
              </a:rPr>
              <a:t>Prometheus</a:t>
            </a:r>
            <a:r>
              <a:rPr dirty="0" sz="1550" spc="-65" b="1">
                <a:latin typeface="Arial"/>
                <a:cs typeface="Arial"/>
              </a:rPr>
              <a:t> </a:t>
            </a:r>
            <a:r>
              <a:rPr dirty="0" sz="1550" spc="-10" b="1">
                <a:latin typeface="Arial"/>
                <a:cs typeface="Arial"/>
              </a:rPr>
              <a:t>Operator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69400"/>
              </a:lnSpc>
            </a:pP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Deploy</a:t>
            </a:r>
            <a:r>
              <a:rPr dirty="0" sz="1200" spc="-2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and</a:t>
            </a:r>
            <a:r>
              <a:rPr dirty="0" sz="1200" spc="-15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manage</a:t>
            </a:r>
            <a:r>
              <a:rPr dirty="0" sz="1200" spc="-2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Prometheus</a:t>
            </a:r>
            <a:r>
              <a:rPr dirty="0" sz="1200" spc="-15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746457"/>
                </a:solidFill>
                <a:latin typeface="Arial"/>
                <a:cs typeface="Arial"/>
              </a:rPr>
              <a:t>the</a:t>
            </a:r>
            <a:r>
              <a:rPr dirty="0" sz="1200" spc="-20" b="1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746457"/>
                </a:solidFill>
                <a:latin typeface="Arial"/>
                <a:cs typeface="Arial"/>
              </a:rPr>
              <a:t>Kubernetes</a:t>
            </a:r>
            <a:r>
              <a:rPr dirty="0" sz="1200" spc="-15" b="1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746457"/>
                </a:solidFill>
                <a:latin typeface="Arial"/>
                <a:cs typeface="Arial"/>
              </a:rPr>
              <a:t>way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Declarative</a:t>
            </a:r>
            <a:r>
              <a:rPr dirty="0" sz="1200" spc="-3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configs</a:t>
            </a:r>
            <a:r>
              <a:rPr dirty="0" sz="1200" spc="-3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for</a:t>
            </a:r>
            <a:r>
              <a:rPr dirty="0" sz="1200" spc="-3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powerful</a:t>
            </a:r>
            <a:r>
              <a:rPr dirty="0" sz="1200" spc="-3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monitoring</a:t>
            </a:r>
            <a:r>
              <a:rPr dirty="0" sz="1200" spc="-30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746457"/>
                </a:solidFill>
                <a:latin typeface="Arial"/>
                <a:cs typeface="Arial"/>
              </a:rPr>
              <a:t>automation</a:t>
            </a:r>
            <a:r>
              <a:rPr dirty="0" sz="1200" spc="-25">
                <a:solidFill>
                  <a:srgbClr val="746457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46457"/>
                </a:solidFill>
                <a:latin typeface="Arial"/>
                <a:cs typeface="Arial"/>
              </a:rPr>
              <a:t>within Kubernetes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96274" y="152400"/>
            <a:ext cx="8595360" cy="4462780"/>
            <a:chOff x="396274" y="152400"/>
            <a:chExt cx="8595360" cy="4462780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9243" y="152400"/>
              <a:ext cx="4272343" cy="44623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75" y="605849"/>
              <a:ext cx="357899" cy="37289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6918" y="613275"/>
              <a:ext cx="357899" cy="35789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74" y="3081578"/>
              <a:ext cx="357899" cy="372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Status</a:t>
            </a:r>
            <a:r>
              <a:rPr dirty="0" sz="2500" spc="-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Subresource</a:t>
            </a:r>
            <a:r>
              <a:rPr dirty="0" sz="2500" spc="-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dirty="0" sz="25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Configuration</a:t>
            </a:r>
            <a:r>
              <a:rPr dirty="0" sz="2500" spc="-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Resources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24" y="1017724"/>
            <a:ext cx="9103067" cy="41257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424" y="517030"/>
            <a:ext cx="52457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latin typeface="Arial"/>
                <a:cs typeface="Arial"/>
              </a:rPr>
              <a:t>Prometheus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Agent</a:t>
            </a:r>
            <a:r>
              <a:rPr dirty="0" sz="2500" spc="-4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Daemonset</a:t>
            </a:r>
            <a:r>
              <a:rPr dirty="0" sz="2500" spc="-45">
                <a:latin typeface="Arial"/>
                <a:cs typeface="Arial"/>
              </a:rPr>
              <a:t> </a:t>
            </a:r>
            <a:r>
              <a:rPr dirty="0" sz="2500" spc="-20">
                <a:latin typeface="Arial"/>
                <a:cs typeface="Arial"/>
              </a:rPr>
              <a:t>Mode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1226361"/>
            <a:ext cx="3098800" cy="1235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Allows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Automatic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scaling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70600"/>
              </a:lnSpc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Suitable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very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large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clusters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Failure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node-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wide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3956" y="1152486"/>
            <a:ext cx="4508347" cy="367245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21767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808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Vedant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Singh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82498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Liquid</a:t>
            </a:r>
            <a:r>
              <a:rPr dirty="0" sz="1500" spc="-5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Galaxy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Project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98755" cy="5143500"/>
            <a:chOff x="0" y="0"/>
            <a:chExt cx="198755" cy="51435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98755" cy="822960"/>
            </a:xfrm>
            <a:custGeom>
              <a:avLst/>
              <a:gdLst/>
              <a:ahLst/>
              <a:cxnLst/>
              <a:rect l="l" t="t" r="r" b="b"/>
              <a:pathLst>
                <a:path w="198755" h="822960">
                  <a:moveTo>
                    <a:pt x="198300" y="0"/>
                  </a:moveTo>
                  <a:lnTo>
                    <a:pt x="0" y="0"/>
                  </a:lnTo>
                  <a:lnTo>
                    <a:pt x="0" y="822604"/>
                  </a:lnTo>
                  <a:lnTo>
                    <a:pt x="198300" y="822604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822600"/>
              <a:ext cx="198755" cy="1675130"/>
            </a:xfrm>
            <a:custGeom>
              <a:avLst/>
              <a:gdLst/>
              <a:ahLst/>
              <a:cxnLst/>
              <a:rect l="l" t="t" r="r" b="b"/>
              <a:pathLst>
                <a:path w="198755" h="1675130">
                  <a:moveTo>
                    <a:pt x="198300" y="0"/>
                  </a:moveTo>
                  <a:lnTo>
                    <a:pt x="0" y="0"/>
                  </a:lnTo>
                  <a:lnTo>
                    <a:pt x="0" y="1674901"/>
                  </a:lnTo>
                  <a:lnTo>
                    <a:pt x="198300" y="1674901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497505"/>
              <a:ext cx="198755" cy="1793875"/>
            </a:xfrm>
            <a:custGeom>
              <a:avLst/>
              <a:gdLst/>
              <a:ahLst/>
              <a:cxnLst/>
              <a:rect l="l" t="t" r="r" b="b"/>
              <a:pathLst>
                <a:path w="198755" h="1793875">
                  <a:moveTo>
                    <a:pt x="198300" y="0"/>
                  </a:moveTo>
                  <a:lnTo>
                    <a:pt x="0" y="0"/>
                  </a:lnTo>
                  <a:lnTo>
                    <a:pt x="0" y="1793697"/>
                  </a:lnTo>
                  <a:lnTo>
                    <a:pt x="198300" y="1793697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4291203"/>
              <a:ext cx="198755" cy="852805"/>
            </a:xfrm>
            <a:custGeom>
              <a:avLst/>
              <a:gdLst/>
              <a:ahLst/>
              <a:cxnLst/>
              <a:rect l="l" t="t" r="r" b="b"/>
              <a:pathLst>
                <a:path w="198755" h="852804">
                  <a:moveTo>
                    <a:pt x="198300" y="0"/>
                  </a:moveTo>
                  <a:lnTo>
                    <a:pt x="0" y="0"/>
                  </a:lnTo>
                  <a:lnTo>
                    <a:pt x="0" y="852297"/>
                  </a:lnTo>
                  <a:lnTo>
                    <a:pt x="198300" y="852297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0F9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8626" rIns="0" bIns="0" rtlCol="0" vert="horz">
            <a:spAutoFit/>
          </a:bodyPr>
          <a:lstStyle/>
          <a:p>
            <a:pPr marL="2402840">
              <a:lnSpc>
                <a:spcPct val="100000"/>
              </a:lnSpc>
              <a:spcBef>
                <a:spcPts val="100"/>
              </a:spcBef>
            </a:pPr>
            <a:r>
              <a:rPr dirty="0" sz="2500" spc="-85" b="0">
                <a:solidFill>
                  <a:srgbClr val="4285F4"/>
                </a:solidFill>
                <a:latin typeface="Arial Black"/>
                <a:cs typeface="Arial Black"/>
              </a:rPr>
              <a:t>What</a:t>
            </a:r>
            <a:r>
              <a:rPr dirty="0" sz="2500" spc="-170" b="0">
                <a:solidFill>
                  <a:srgbClr val="4285F4"/>
                </a:solidFill>
                <a:latin typeface="Arial Black"/>
                <a:cs typeface="Arial Black"/>
              </a:rPr>
              <a:t> </a:t>
            </a:r>
            <a:r>
              <a:rPr dirty="0" sz="2500" spc="-200" b="0">
                <a:solidFill>
                  <a:srgbClr val="4285F4"/>
                </a:solidFill>
                <a:latin typeface="Arial Black"/>
                <a:cs typeface="Arial Black"/>
              </a:rPr>
              <a:t>is</a:t>
            </a:r>
            <a:r>
              <a:rPr dirty="0" sz="2500" spc="-170" b="0">
                <a:solidFill>
                  <a:srgbClr val="4285F4"/>
                </a:solidFill>
                <a:latin typeface="Arial Black"/>
                <a:cs typeface="Arial Black"/>
              </a:rPr>
              <a:t> </a:t>
            </a:r>
            <a:r>
              <a:rPr dirty="0" sz="2500" spc="-114" b="0">
                <a:solidFill>
                  <a:srgbClr val="4285F4"/>
                </a:solidFill>
                <a:latin typeface="Arial Black"/>
                <a:cs typeface="Arial Black"/>
              </a:rPr>
              <a:t>Liquid</a:t>
            </a:r>
            <a:r>
              <a:rPr dirty="0" sz="2500" spc="-165" b="0">
                <a:solidFill>
                  <a:srgbClr val="4285F4"/>
                </a:solidFill>
                <a:latin typeface="Arial Black"/>
                <a:cs typeface="Arial Black"/>
              </a:rPr>
              <a:t> </a:t>
            </a:r>
            <a:r>
              <a:rPr dirty="0" sz="2500" spc="-170" b="0">
                <a:solidFill>
                  <a:srgbClr val="4285F4"/>
                </a:solidFill>
                <a:latin typeface="Arial Black"/>
                <a:cs typeface="Arial Black"/>
              </a:rPr>
              <a:t>Galaxy?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87172" y="1280934"/>
            <a:ext cx="3558540" cy="3012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115" marR="23495">
              <a:lnSpc>
                <a:spcPct val="100000"/>
              </a:lnSpc>
              <a:spcBef>
                <a:spcPts val="100"/>
              </a:spcBef>
            </a:pP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Liquid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Galaxy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95" b="1">
                <a:solidFill>
                  <a:srgbClr val="585858"/>
                </a:solidFill>
                <a:latin typeface="Lucida Sans"/>
                <a:cs typeface="Lucida Sans"/>
              </a:rPr>
              <a:t>is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b="1">
                <a:solidFill>
                  <a:srgbClr val="585858"/>
                </a:solidFill>
                <a:latin typeface="Lucida Sans"/>
                <a:cs typeface="Lucida Sans"/>
              </a:rPr>
              <a:t>a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remarkable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30" b="1">
                <a:solidFill>
                  <a:srgbClr val="585858"/>
                </a:solidFill>
                <a:latin typeface="Lucida Sans"/>
                <a:cs typeface="Lucida Sans"/>
              </a:rPr>
              <a:t>panoramic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system </a:t>
            </a:r>
            <a:r>
              <a:rPr dirty="0" sz="1400" spc="-25" b="1">
                <a:solidFill>
                  <a:srgbClr val="585858"/>
                </a:solidFill>
                <a:latin typeface="Lucida Sans"/>
                <a:cs typeface="Lucida Sans"/>
              </a:rPr>
              <a:t>that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95" b="1">
                <a:solidFill>
                  <a:srgbClr val="585858"/>
                </a:solidFill>
                <a:latin typeface="Lucida Sans"/>
                <a:cs typeface="Lucida Sans"/>
              </a:rPr>
              <a:t>is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 tremendously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30" b="1">
                <a:solidFill>
                  <a:srgbClr val="585858"/>
                </a:solidFill>
                <a:latin typeface="Lucida Sans"/>
                <a:cs typeface="Lucida Sans"/>
              </a:rPr>
              <a:t>compelling.</a:t>
            </a:r>
            <a:endParaRPr sz="1400">
              <a:latin typeface="Lucida Sans"/>
              <a:cs typeface="Lucida Sans"/>
            </a:endParaRPr>
          </a:p>
          <a:p>
            <a:pPr algn="ctr" marL="31750" marR="22860">
              <a:lnSpc>
                <a:spcPct val="100000"/>
              </a:lnSpc>
            </a:pPr>
            <a:r>
              <a:rPr dirty="0" sz="1400" spc="-30" b="1">
                <a:solidFill>
                  <a:srgbClr val="585858"/>
                </a:solidFill>
                <a:latin typeface="Lucida Sans"/>
                <a:cs typeface="Lucida Sans"/>
              </a:rPr>
              <a:t>It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started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off 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as </a:t>
            </a:r>
            <a:r>
              <a:rPr dirty="0" sz="1400" b="1">
                <a:solidFill>
                  <a:srgbClr val="585858"/>
                </a:solidFill>
                <a:latin typeface="Lucida Sans"/>
                <a:cs typeface="Lucida Sans"/>
              </a:rPr>
              <a:t>a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Google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20%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Lucida Sans"/>
                <a:cs typeface="Lucida Sans"/>
              </a:rPr>
              <a:t>project </a:t>
            </a:r>
            <a:r>
              <a:rPr dirty="0" sz="1400" spc="-40" b="1">
                <a:solidFill>
                  <a:srgbClr val="585858"/>
                </a:solidFill>
                <a:latin typeface="Lucida Sans"/>
                <a:cs typeface="Lucida Sans"/>
              </a:rPr>
              <a:t>created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by 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Google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engineer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80" b="1">
                <a:solidFill>
                  <a:srgbClr val="585858"/>
                </a:solidFill>
                <a:latin typeface="Lucida Sans"/>
                <a:cs typeface="Lucida Sans"/>
              </a:rPr>
              <a:t>Jason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Holt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5" b="1">
                <a:solidFill>
                  <a:srgbClr val="585858"/>
                </a:solidFill>
                <a:latin typeface="Lucida Sans"/>
                <a:cs typeface="Lucida Sans"/>
              </a:rPr>
              <a:t>to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run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Google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35" b="1">
                <a:solidFill>
                  <a:srgbClr val="585858"/>
                </a:solidFill>
                <a:latin typeface="Lucida Sans"/>
                <a:cs typeface="Lucida Sans"/>
              </a:rPr>
              <a:t>Earth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across </a:t>
            </a:r>
            <a:r>
              <a:rPr dirty="0" sz="1400" b="1">
                <a:solidFill>
                  <a:srgbClr val="585858"/>
                </a:solidFill>
                <a:latin typeface="Lucida Sans"/>
                <a:cs typeface="Lucida Sans"/>
              </a:rPr>
              <a:t>a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cluster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of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0" b="1">
                <a:solidFill>
                  <a:srgbClr val="585858"/>
                </a:solidFill>
                <a:latin typeface="Lucida Sans"/>
                <a:cs typeface="Lucida Sans"/>
              </a:rPr>
              <a:t>PC's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and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it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has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grown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from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Lucida Sans"/>
                <a:cs typeface="Lucida Sans"/>
              </a:rPr>
              <a:t>there!</a:t>
            </a:r>
            <a:endParaRPr sz="14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Lucida Sans"/>
              <a:cs typeface="Lucida Sans"/>
            </a:endParaRPr>
          </a:p>
          <a:p>
            <a:pPr algn="ctr" marL="12700" marR="5080" indent="635">
              <a:lnSpc>
                <a:spcPct val="100000"/>
              </a:lnSpc>
            </a:pPr>
            <a:r>
              <a:rPr dirty="0" sz="1400" spc="-85" b="1">
                <a:solidFill>
                  <a:srgbClr val="585858"/>
                </a:solidFill>
                <a:latin typeface="Lucida Sans"/>
                <a:cs typeface="Lucida Sans"/>
              </a:rPr>
              <a:t>The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Liquid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Galaxy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Project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works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5" b="1">
                <a:solidFill>
                  <a:srgbClr val="585858"/>
                </a:solidFill>
                <a:latin typeface="Lucida Sans"/>
                <a:cs typeface="Lucida Sans"/>
              </a:rPr>
              <a:t>on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extending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30" b="1">
                <a:solidFill>
                  <a:srgbClr val="585858"/>
                </a:solidFill>
                <a:latin typeface="Lucida Sans"/>
                <a:cs typeface="Lucida Sans"/>
              </a:rPr>
              <a:t>the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Liquid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Galaxy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system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0" b="1">
                <a:solidFill>
                  <a:srgbClr val="585858"/>
                </a:solidFill>
                <a:latin typeface="Lucida Sans"/>
                <a:cs typeface="Lucida Sans"/>
              </a:rPr>
              <a:t>with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open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source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software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both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improving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5" b="1">
                <a:solidFill>
                  <a:srgbClr val="585858"/>
                </a:solidFill>
                <a:latin typeface="Lucida Sans"/>
                <a:cs typeface="Lucida Sans"/>
              </a:rPr>
              <a:t>its 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administration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 and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enabling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open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35" b="1">
                <a:solidFill>
                  <a:srgbClr val="585858"/>
                </a:solidFill>
                <a:latin typeface="Lucida Sans"/>
                <a:cs typeface="Lucida Sans"/>
              </a:rPr>
              <a:t>source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applications,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85" b="1">
                <a:solidFill>
                  <a:srgbClr val="585858"/>
                </a:solidFill>
                <a:latin typeface="Lucida Sans"/>
                <a:cs typeface="Lucida Sans"/>
              </a:rPr>
              <a:t>so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5" b="1">
                <a:solidFill>
                  <a:srgbClr val="585858"/>
                </a:solidFill>
                <a:latin typeface="Lucida Sans"/>
                <a:cs typeface="Lucida Sans"/>
              </a:rPr>
              <a:t>that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0" b="1">
                <a:solidFill>
                  <a:srgbClr val="585858"/>
                </a:solidFill>
                <a:latin typeface="Lucida Sans"/>
                <a:cs typeface="Lucida Sans"/>
              </a:rPr>
              <a:t>content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of </a:t>
            </a:r>
            <a:r>
              <a:rPr dirty="0" sz="1400" spc="-10" b="1">
                <a:solidFill>
                  <a:srgbClr val="585858"/>
                </a:solidFill>
                <a:latin typeface="Lucida Sans"/>
                <a:cs typeface="Lucida Sans"/>
              </a:rPr>
              <a:t>various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types</a:t>
            </a:r>
            <a:r>
              <a:rPr dirty="0" sz="1400" spc="-8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can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be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displayed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in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30" b="1">
                <a:solidFill>
                  <a:srgbClr val="585858"/>
                </a:solidFill>
                <a:latin typeface="Lucida Sans"/>
                <a:cs typeface="Lucida Sans"/>
              </a:rPr>
              <a:t>the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Lucida Sans"/>
                <a:cs typeface="Lucida Sans"/>
              </a:rPr>
              <a:t>immersive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panoramic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Lucida Sans"/>
                <a:cs typeface="Lucida Sans"/>
              </a:rPr>
              <a:t>environment.</a:t>
            </a:r>
            <a:endParaRPr sz="1400">
              <a:latin typeface="Lucida Sans"/>
              <a:cs typeface="Lucida Sans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975" y="1534007"/>
            <a:ext cx="4451197" cy="255866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0702" y="183713"/>
            <a:ext cx="631996" cy="455167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6425" y="161668"/>
            <a:ext cx="499261" cy="4992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98755" cy="5143500"/>
            <a:chOff x="0" y="0"/>
            <a:chExt cx="198755" cy="51435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98755" cy="822960"/>
            </a:xfrm>
            <a:custGeom>
              <a:avLst/>
              <a:gdLst/>
              <a:ahLst/>
              <a:cxnLst/>
              <a:rect l="l" t="t" r="r" b="b"/>
              <a:pathLst>
                <a:path w="198755" h="822960">
                  <a:moveTo>
                    <a:pt x="198300" y="0"/>
                  </a:moveTo>
                  <a:lnTo>
                    <a:pt x="0" y="0"/>
                  </a:lnTo>
                  <a:lnTo>
                    <a:pt x="0" y="822604"/>
                  </a:lnTo>
                  <a:lnTo>
                    <a:pt x="198300" y="822604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822600"/>
              <a:ext cx="198755" cy="1675130"/>
            </a:xfrm>
            <a:custGeom>
              <a:avLst/>
              <a:gdLst/>
              <a:ahLst/>
              <a:cxnLst/>
              <a:rect l="l" t="t" r="r" b="b"/>
              <a:pathLst>
                <a:path w="198755" h="1675130">
                  <a:moveTo>
                    <a:pt x="198300" y="0"/>
                  </a:moveTo>
                  <a:lnTo>
                    <a:pt x="0" y="0"/>
                  </a:lnTo>
                  <a:lnTo>
                    <a:pt x="0" y="1674901"/>
                  </a:lnTo>
                  <a:lnTo>
                    <a:pt x="198300" y="1674901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497505"/>
              <a:ext cx="198755" cy="1793875"/>
            </a:xfrm>
            <a:custGeom>
              <a:avLst/>
              <a:gdLst/>
              <a:ahLst/>
              <a:cxnLst/>
              <a:rect l="l" t="t" r="r" b="b"/>
              <a:pathLst>
                <a:path w="198755" h="1793875">
                  <a:moveTo>
                    <a:pt x="198300" y="0"/>
                  </a:moveTo>
                  <a:lnTo>
                    <a:pt x="0" y="0"/>
                  </a:lnTo>
                  <a:lnTo>
                    <a:pt x="0" y="1793697"/>
                  </a:lnTo>
                  <a:lnTo>
                    <a:pt x="198300" y="1793697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4291203"/>
              <a:ext cx="198755" cy="852805"/>
            </a:xfrm>
            <a:custGeom>
              <a:avLst/>
              <a:gdLst/>
              <a:ahLst/>
              <a:cxnLst/>
              <a:rect l="l" t="t" r="r" b="b"/>
              <a:pathLst>
                <a:path w="198755" h="852804">
                  <a:moveTo>
                    <a:pt x="198300" y="0"/>
                  </a:moveTo>
                  <a:lnTo>
                    <a:pt x="0" y="0"/>
                  </a:lnTo>
                  <a:lnTo>
                    <a:pt x="0" y="852297"/>
                  </a:lnTo>
                  <a:lnTo>
                    <a:pt x="198300" y="852297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0F9D5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79377" y="344059"/>
            <a:ext cx="378460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2325" marR="5080" indent="-810260">
              <a:lnSpc>
                <a:spcPct val="100000"/>
              </a:lnSpc>
              <a:spcBef>
                <a:spcPts val="100"/>
              </a:spcBef>
            </a:pPr>
            <a:r>
              <a:rPr dirty="0" sz="2500" spc="-185" b="0">
                <a:solidFill>
                  <a:srgbClr val="4285F4"/>
                </a:solidFill>
                <a:latin typeface="Arial Black"/>
                <a:cs typeface="Arial Black"/>
              </a:rPr>
              <a:t>Robotics</a:t>
            </a:r>
            <a:r>
              <a:rPr dirty="0" sz="2500" spc="-150" b="0">
                <a:solidFill>
                  <a:srgbClr val="4285F4"/>
                </a:solidFill>
                <a:latin typeface="Arial Black"/>
                <a:cs typeface="Arial Black"/>
              </a:rPr>
              <a:t> </a:t>
            </a:r>
            <a:r>
              <a:rPr dirty="0" sz="2500" spc="-120" b="0">
                <a:solidFill>
                  <a:srgbClr val="4285F4"/>
                </a:solidFill>
                <a:latin typeface="Arial Black"/>
                <a:cs typeface="Arial Black"/>
              </a:rPr>
              <a:t>Simulation</a:t>
            </a:r>
            <a:r>
              <a:rPr dirty="0" sz="2500" spc="-150" b="0">
                <a:solidFill>
                  <a:srgbClr val="4285F4"/>
                </a:solidFill>
                <a:latin typeface="Arial Black"/>
                <a:cs typeface="Arial Black"/>
              </a:rPr>
              <a:t> </a:t>
            </a:r>
            <a:r>
              <a:rPr dirty="0" sz="2500" spc="-80" b="0">
                <a:solidFill>
                  <a:srgbClr val="4285F4"/>
                </a:solidFill>
                <a:latin typeface="Arial Black"/>
                <a:cs typeface="Arial Black"/>
              </a:rPr>
              <a:t>For </a:t>
            </a:r>
            <a:r>
              <a:rPr dirty="0" sz="2500" spc="-114" b="0">
                <a:solidFill>
                  <a:srgbClr val="4285F4"/>
                </a:solidFill>
                <a:latin typeface="Arial Black"/>
                <a:cs typeface="Arial Black"/>
              </a:rPr>
              <a:t>Liquid</a:t>
            </a:r>
            <a:r>
              <a:rPr dirty="0" sz="2500" spc="-160" b="0">
                <a:solidFill>
                  <a:srgbClr val="4285F4"/>
                </a:solidFill>
                <a:latin typeface="Arial Black"/>
                <a:cs typeface="Arial Black"/>
              </a:rPr>
              <a:t> </a:t>
            </a:r>
            <a:r>
              <a:rPr dirty="0" sz="2500" spc="-10" b="0">
                <a:solidFill>
                  <a:srgbClr val="4285F4"/>
                </a:solidFill>
                <a:latin typeface="Arial Black"/>
                <a:cs typeface="Arial Black"/>
              </a:rPr>
              <a:t>Galaxy</a:t>
            </a:r>
            <a:endParaRPr sz="2500">
              <a:latin typeface="Arial Black"/>
              <a:cs typeface="Arial Black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0702" y="183713"/>
            <a:ext cx="631996" cy="45516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6425" y="161668"/>
            <a:ext cx="499261" cy="49927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8518" y="250375"/>
            <a:ext cx="1021149" cy="1021143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883547" y="1388719"/>
            <a:ext cx="7373620" cy="1618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0"/>
              </a:spcBef>
            </a:pPr>
            <a:r>
              <a:rPr dirty="0" sz="1800" spc="-229">
                <a:solidFill>
                  <a:srgbClr val="585858"/>
                </a:solidFill>
                <a:latin typeface="Arial Black"/>
                <a:cs typeface="Arial Black"/>
              </a:rPr>
              <a:t>GSoC</a:t>
            </a:r>
            <a:r>
              <a:rPr dirty="0" sz="1800" spc="-114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1800" spc="-185">
                <a:solidFill>
                  <a:srgbClr val="585858"/>
                </a:solidFill>
                <a:latin typeface="Arial Black"/>
                <a:cs typeface="Arial Black"/>
              </a:rPr>
              <a:t>2025</a:t>
            </a:r>
            <a:r>
              <a:rPr dirty="0" sz="1800" spc="-11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1800" spc="-114">
                <a:solidFill>
                  <a:srgbClr val="585858"/>
                </a:solidFill>
                <a:latin typeface="Arial Black"/>
                <a:cs typeface="Arial Black"/>
              </a:rPr>
              <a:t>Project</a:t>
            </a:r>
            <a:r>
              <a:rPr dirty="0" sz="1800" spc="-11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1800" spc="-75">
                <a:solidFill>
                  <a:srgbClr val="585858"/>
                </a:solidFill>
                <a:latin typeface="Arial Black"/>
                <a:cs typeface="Arial Black"/>
              </a:rPr>
              <a:t>by</a:t>
            </a:r>
            <a:r>
              <a:rPr dirty="0" sz="1800" spc="-11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1800" spc="-85">
                <a:solidFill>
                  <a:srgbClr val="585858"/>
                </a:solidFill>
                <a:latin typeface="Arial Black"/>
                <a:cs typeface="Arial Black"/>
              </a:rPr>
              <a:t>Debanjan</a:t>
            </a:r>
            <a:r>
              <a:rPr dirty="0" sz="1800" spc="-110">
                <a:solidFill>
                  <a:srgbClr val="585858"/>
                </a:solidFill>
                <a:latin typeface="Arial Black"/>
                <a:cs typeface="Arial Black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 Black"/>
                <a:cs typeface="Arial Black"/>
              </a:rPr>
              <a:t>Naskar</a:t>
            </a:r>
            <a:endParaRPr sz="1800">
              <a:latin typeface="Arial Black"/>
              <a:cs typeface="Arial Black"/>
            </a:endParaRPr>
          </a:p>
          <a:p>
            <a:pPr algn="ctr" marL="64135" marR="54610" indent="-635">
              <a:lnSpc>
                <a:spcPct val="100000"/>
              </a:lnSpc>
              <a:spcBef>
                <a:spcPts val="1980"/>
              </a:spcBef>
            </a:pP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Imagine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you're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holding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your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phone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and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80" b="1">
                <a:solidFill>
                  <a:srgbClr val="585858"/>
                </a:solidFill>
                <a:latin typeface="Lucida Sans"/>
                <a:cs typeface="Lucida Sans"/>
              </a:rPr>
              <a:t>using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it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as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b="1">
                <a:solidFill>
                  <a:srgbClr val="585858"/>
                </a:solidFill>
                <a:latin typeface="Lucida Sans"/>
                <a:cs typeface="Lucida Sans"/>
              </a:rPr>
              <a:t>a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0" b="1">
                <a:solidFill>
                  <a:srgbClr val="585858"/>
                </a:solidFill>
                <a:latin typeface="Lucida Sans"/>
                <a:cs typeface="Lucida Sans"/>
              </a:rPr>
              <a:t>remote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control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for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robots.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5" b="1">
                <a:solidFill>
                  <a:srgbClr val="585858"/>
                </a:solidFill>
                <a:latin typeface="Lucida Sans"/>
                <a:cs typeface="Lucida Sans"/>
              </a:rPr>
              <a:t>But 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instead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of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watching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on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b="1">
                <a:solidFill>
                  <a:srgbClr val="585858"/>
                </a:solidFill>
                <a:latin typeface="Lucida Sans"/>
                <a:cs typeface="Lucida Sans"/>
              </a:rPr>
              <a:t>a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tiny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phone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screen,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you're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standing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in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front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of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multiple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Lucida Sans"/>
                <a:cs typeface="Lucida Sans"/>
              </a:rPr>
              <a:t>large 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displays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5" b="1">
                <a:solidFill>
                  <a:srgbClr val="585858"/>
                </a:solidFill>
                <a:latin typeface="Lucida Sans"/>
                <a:cs typeface="Lucida Sans"/>
              </a:rPr>
              <a:t>that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show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b="1">
                <a:solidFill>
                  <a:srgbClr val="585858"/>
                </a:solidFill>
                <a:latin typeface="Lucida Sans"/>
                <a:cs typeface="Lucida Sans"/>
              </a:rPr>
              <a:t>a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0" b="1">
                <a:solidFill>
                  <a:srgbClr val="585858"/>
                </a:solidFill>
                <a:latin typeface="Lucida Sans"/>
                <a:cs typeface="Lucida Sans"/>
              </a:rPr>
              <a:t>panoramic,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immersive 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view of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what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30" b="1">
                <a:solidFill>
                  <a:srgbClr val="585858"/>
                </a:solidFill>
                <a:latin typeface="Lucida Sans"/>
                <a:cs typeface="Lucida Sans"/>
              </a:rPr>
              <a:t>the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robot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sees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and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10" b="1">
                <a:solidFill>
                  <a:srgbClr val="585858"/>
                </a:solidFill>
                <a:latin typeface="Lucida Sans"/>
                <a:cs typeface="Lucida Sans"/>
              </a:rPr>
              <a:t>does.</a:t>
            </a:r>
            <a:endParaRPr sz="1400">
              <a:latin typeface="Lucida Sans"/>
              <a:cs typeface="Lucida Sans"/>
            </a:endParaRPr>
          </a:p>
          <a:p>
            <a:pPr algn="ctr" marL="12065" marR="5080">
              <a:lnSpc>
                <a:spcPct val="100000"/>
              </a:lnSpc>
            </a:pP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In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simple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0" b="1">
                <a:solidFill>
                  <a:srgbClr val="585858"/>
                </a:solidFill>
                <a:latin typeface="Lucida Sans"/>
                <a:cs typeface="Lucida Sans"/>
              </a:rPr>
              <a:t>terms,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this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5" b="1">
                <a:solidFill>
                  <a:srgbClr val="585858"/>
                </a:solidFill>
                <a:latin typeface="Lucida Sans"/>
                <a:cs typeface="Lucida Sans"/>
              </a:rPr>
              <a:t>project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lets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someone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control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virtual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robots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from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0" b="1">
                <a:solidFill>
                  <a:srgbClr val="585858"/>
                </a:solidFill>
                <a:latin typeface="Lucida Sans"/>
                <a:cs typeface="Lucida Sans"/>
              </a:rPr>
              <a:t>their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phone</a:t>
            </a:r>
            <a:r>
              <a:rPr dirty="0" sz="1400" spc="-6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5" b="1">
                <a:solidFill>
                  <a:srgbClr val="585858"/>
                </a:solidFill>
                <a:latin typeface="Lucida Sans"/>
                <a:cs typeface="Lucida Sans"/>
              </a:rPr>
              <a:t>and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watch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30" b="1">
                <a:solidFill>
                  <a:srgbClr val="585858"/>
                </a:solidFill>
                <a:latin typeface="Lucida Sans"/>
                <a:cs typeface="Lucida Sans"/>
              </a:rPr>
              <a:t>them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45" b="1">
                <a:solidFill>
                  <a:srgbClr val="585858"/>
                </a:solidFill>
                <a:latin typeface="Lucida Sans"/>
                <a:cs typeface="Lucida Sans"/>
              </a:rPr>
              <a:t>on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30" b="1">
                <a:solidFill>
                  <a:srgbClr val="585858"/>
                </a:solidFill>
                <a:latin typeface="Lucida Sans"/>
                <a:cs typeface="Lucida Sans"/>
              </a:rPr>
              <a:t>the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60" b="1">
                <a:solidFill>
                  <a:srgbClr val="585858"/>
                </a:solidFill>
                <a:latin typeface="Lucida Sans"/>
                <a:cs typeface="Lucida Sans"/>
              </a:rPr>
              <a:t>Liquid</a:t>
            </a:r>
            <a:r>
              <a:rPr dirty="0" sz="1400" spc="-75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50" b="1">
                <a:solidFill>
                  <a:srgbClr val="585858"/>
                </a:solidFill>
                <a:latin typeface="Lucida Sans"/>
                <a:cs typeface="Lucida Sans"/>
              </a:rPr>
              <a:t>Galaxy</a:t>
            </a:r>
            <a:r>
              <a:rPr dirty="0" sz="1400" spc="-70" b="1">
                <a:solidFill>
                  <a:srgbClr val="585858"/>
                </a:solidFill>
                <a:latin typeface="Lucida Sans"/>
                <a:cs typeface="Lucida Sans"/>
              </a:rPr>
              <a:t> </a:t>
            </a:r>
            <a:r>
              <a:rPr dirty="0" sz="1400" spc="-20" b="1">
                <a:solidFill>
                  <a:srgbClr val="585858"/>
                </a:solidFill>
                <a:latin typeface="Lucida Sans"/>
                <a:cs typeface="Lucida Sans"/>
              </a:rPr>
              <a:t>Rig.</a:t>
            </a:r>
            <a:endParaRPr sz="1400">
              <a:latin typeface="Lucida Sans"/>
              <a:cs typeface="Lucida San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8474" y="3323247"/>
            <a:ext cx="1316278" cy="131627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1054" y="3674998"/>
            <a:ext cx="2587904" cy="6825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25529" y="2819285"/>
            <a:ext cx="1970925" cy="232420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43024" y="3540036"/>
            <a:ext cx="95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499" y="614829"/>
            <a:ext cx="8003540" cy="720725"/>
          </a:xfrm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z="2400" b="0">
                <a:solidFill>
                  <a:srgbClr val="4285F4"/>
                </a:solidFill>
                <a:latin typeface="Arial"/>
                <a:cs typeface="Arial"/>
              </a:rPr>
              <a:t>Work</a:t>
            </a:r>
            <a:r>
              <a:rPr dirty="0" sz="2400" spc="-5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4285F4"/>
                </a:solidFill>
                <a:latin typeface="Arial"/>
                <a:cs typeface="Arial"/>
              </a:rPr>
              <a:t>during</a:t>
            </a:r>
            <a:r>
              <a:rPr dirty="0" sz="2400" spc="-5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400" spc="-25" b="0">
                <a:solidFill>
                  <a:srgbClr val="4285F4"/>
                </a:solidFill>
                <a:latin typeface="Arial"/>
                <a:cs typeface="Arial"/>
              </a:rPr>
              <a:t>2024-</a:t>
            </a:r>
            <a:r>
              <a:rPr dirty="0" sz="2400" b="0">
                <a:solidFill>
                  <a:srgbClr val="4285F4"/>
                </a:solidFill>
                <a:latin typeface="Arial"/>
                <a:cs typeface="Arial"/>
              </a:rPr>
              <a:t>25</a:t>
            </a:r>
            <a:r>
              <a:rPr dirty="0" sz="2400" spc="-4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4285F4"/>
                </a:solidFill>
                <a:latin typeface="Arial"/>
                <a:cs typeface="Arial"/>
              </a:rPr>
              <a:t>as</a:t>
            </a:r>
            <a:r>
              <a:rPr dirty="0" sz="2400" spc="-5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4285F4"/>
                </a:solidFill>
                <a:latin typeface="Arial"/>
                <a:cs typeface="Arial"/>
              </a:rPr>
              <a:t>a</a:t>
            </a:r>
            <a:r>
              <a:rPr dirty="0" sz="2400" spc="-5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4285F4"/>
                </a:solidFill>
                <a:latin typeface="Arial"/>
                <a:cs typeface="Arial"/>
              </a:rPr>
              <a:t>leading</a:t>
            </a:r>
            <a:r>
              <a:rPr dirty="0" sz="2400" spc="-4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4285F4"/>
                </a:solidFill>
                <a:latin typeface="Arial"/>
                <a:cs typeface="Arial"/>
              </a:rPr>
              <a:t>mentor</a:t>
            </a:r>
            <a:r>
              <a:rPr dirty="0" sz="2400" spc="-5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4285F4"/>
                </a:solidFill>
                <a:latin typeface="Arial"/>
                <a:cs typeface="Arial"/>
              </a:rPr>
              <a:t>of</a:t>
            </a:r>
            <a:r>
              <a:rPr dirty="0" sz="2400" spc="-5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4285F4"/>
                </a:solidFill>
                <a:latin typeface="Arial"/>
                <a:cs typeface="Arial"/>
              </a:rPr>
              <a:t>Hindi</a:t>
            </a:r>
            <a:r>
              <a:rPr dirty="0" sz="2400" spc="-45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400" spc="-10" b="0">
                <a:solidFill>
                  <a:srgbClr val="4285F4"/>
                </a:solidFill>
                <a:latin typeface="Arial"/>
                <a:cs typeface="Arial"/>
              </a:rPr>
              <a:t>DBpedia Chapter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59721" y="1540827"/>
            <a:ext cx="4333875" cy="3673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300" b="1">
                <a:solidFill>
                  <a:srgbClr val="1F2023"/>
                </a:solidFill>
                <a:latin typeface="Arial"/>
                <a:cs typeface="Arial"/>
              </a:rPr>
              <a:t>GSoC</a:t>
            </a:r>
            <a:r>
              <a:rPr dirty="0" sz="1300" spc="17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1F2023"/>
                </a:solidFill>
                <a:latin typeface="Arial"/>
                <a:cs typeface="Arial"/>
              </a:rPr>
              <a:t>2024</a:t>
            </a:r>
            <a:r>
              <a:rPr dirty="0" sz="1300" spc="17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laid</a:t>
            </a:r>
            <a:r>
              <a:rPr dirty="0" sz="1300" spc="17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300" spc="17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groundwork</a:t>
            </a:r>
            <a:r>
              <a:rPr dirty="0" sz="1300" spc="17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by</a:t>
            </a:r>
            <a:r>
              <a:rPr dirty="0" sz="1300" spc="17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developing</a:t>
            </a:r>
            <a:r>
              <a:rPr dirty="0" sz="1300" spc="17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a</a:t>
            </a:r>
            <a:r>
              <a:rPr dirty="0" sz="1300" spc="17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Neural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Hindi</a:t>
            </a:r>
            <a:r>
              <a:rPr dirty="0" sz="1300" spc="-4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Wiki</a:t>
            </a:r>
            <a:r>
              <a:rPr dirty="0" sz="1300" spc="-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Triple</a:t>
            </a:r>
            <a:r>
              <a:rPr dirty="0" sz="1300" spc="-3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Extraction</a:t>
            </a:r>
            <a:r>
              <a:rPr dirty="0" sz="1200" spc="-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pipeline.</a:t>
            </a:r>
            <a:endParaRPr sz="1300">
              <a:latin typeface="Arial"/>
              <a:cs typeface="Arial"/>
            </a:endParaRPr>
          </a:p>
          <a:p>
            <a:pPr algn="just" marL="12700" marR="5715">
              <a:lnSpc>
                <a:spcPct val="114999"/>
              </a:lnSpc>
              <a:spcBef>
                <a:spcPts val="1200"/>
              </a:spcBef>
            </a:pP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The</a:t>
            </a:r>
            <a:r>
              <a:rPr dirty="0" sz="1300" spc="16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project</a:t>
            </a:r>
            <a:r>
              <a:rPr dirty="0" sz="1300" spc="16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combined</a:t>
            </a:r>
            <a:r>
              <a:rPr dirty="0" sz="1300" spc="16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1F2023"/>
                </a:solidFill>
                <a:latin typeface="Arial"/>
                <a:cs typeface="Arial"/>
              </a:rPr>
              <a:t>mapping-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based</a:t>
            </a:r>
            <a:r>
              <a:rPr dirty="0" sz="1300" spc="16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extraction</a:t>
            </a:r>
            <a:r>
              <a:rPr dirty="0" sz="1300" spc="17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(infobox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mappings)</a:t>
            </a:r>
            <a:r>
              <a:rPr dirty="0" sz="1300" spc="315">
                <a:solidFill>
                  <a:srgbClr val="1F2023"/>
                </a:solidFill>
                <a:latin typeface="Arial"/>
                <a:cs typeface="Arial"/>
              </a:rPr>
              <a:t> 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with</a:t>
            </a:r>
            <a:r>
              <a:rPr dirty="0" sz="1300" spc="320">
                <a:solidFill>
                  <a:srgbClr val="1F2023"/>
                </a:solidFill>
                <a:latin typeface="Arial"/>
                <a:cs typeface="Arial"/>
              </a:rPr>
              <a:t> 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neural</a:t>
            </a:r>
            <a:r>
              <a:rPr dirty="0" sz="1300" spc="320">
                <a:solidFill>
                  <a:srgbClr val="1F2023"/>
                </a:solidFill>
                <a:latin typeface="Arial"/>
                <a:cs typeface="Arial"/>
              </a:rPr>
              <a:t> 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extractors</a:t>
            </a:r>
            <a:r>
              <a:rPr dirty="0" sz="1300" spc="320">
                <a:solidFill>
                  <a:srgbClr val="1F2023"/>
                </a:solidFill>
                <a:latin typeface="Arial"/>
                <a:cs typeface="Arial"/>
              </a:rPr>
              <a:t> 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to</a:t>
            </a:r>
            <a:r>
              <a:rPr dirty="0" sz="1300" spc="320">
                <a:solidFill>
                  <a:srgbClr val="1F2023"/>
                </a:solidFill>
                <a:latin typeface="Arial"/>
                <a:cs typeface="Arial"/>
              </a:rPr>
              <a:t>  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produce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subject–predicate–object</a:t>
            </a:r>
            <a:r>
              <a:rPr dirty="0" sz="1300" spc="434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triples</a:t>
            </a:r>
            <a:r>
              <a:rPr dirty="0" sz="1300" spc="434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from</a:t>
            </a:r>
            <a:r>
              <a:rPr dirty="0" sz="1300" spc="4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Hindi</a:t>
            </a:r>
            <a:r>
              <a:rPr dirty="0" sz="1300" spc="434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text,</a:t>
            </a:r>
            <a:r>
              <a:rPr dirty="0" sz="1300" spc="4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linking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them</a:t>
            </a:r>
            <a:r>
              <a:rPr dirty="0" sz="1300" spc="-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to</a:t>
            </a:r>
            <a:r>
              <a:rPr dirty="0" sz="1300" spc="-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1F2023"/>
                </a:solidFill>
                <a:latin typeface="Arial"/>
                <a:cs typeface="Arial"/>
              </a:rPr>
              <a:t>DBpedia</a:t>
            </a:r>
            <a:r>
              <a:rPr dirty="0" sz="1300" spc="-4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1F2023"/>
                </a:solidFill>
                <a:latin typeface="Arial"/>
                <a:cs typeface="Arial"/>
              </a:rPr>
              <a:t>ontology</a:t>
            </a:r>
            <a:r>
              <a:rPr dirty="0" sz="1300" spc="-40" b="1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and</a:t>
            </a:r>
            <a:r>
              <a:rPr dirty="0" sz="1300" spc="-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entities.</a:t>
            </a:r>
            <a:endParaRPr sz="1300">
              <a:latin typeface="Arial"/>
              <a:cs typeface="Arial"/>
            </a:endParaRPr>
          </a:p>
          <a:p>
            <a:pPr algn="just" marL="12700" marR="5080">
              <a:lnSpc>
                <a:spcPct val="114999"/>
              </a:lnSpc>
              <a:spcBef>
                <a:spcPts val="1200"/>
              </a:spcBef>
            </a:pP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Tokenization</a:t>
            </a:r>
            <a:r>
              <a:rPr dirty="0" sz="1300" spc="95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and</a:t>
            </a:r>
            <a:r>
              <a:rPr dirty="0" sz="1300" spc="95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 b="1">
                <a:solidFill>
                  <a:srgbClr val="1F2023"/>
                </a:solidFill>
                <a:latin typeface="Arial"/>
                <a:cs typeface="Arial"/>
              </a:rPr>
              <a:t>POS</a:t>
            </a:r>
            <a:r>
              <a:rPr dirty="0" sz="1300" spc="95" b="1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 b="1">
                <a:solidFill>
                  <a:srgbClr val="1F2023"/>
                </a:solidFill>
                <a:latin typeface="Arial"/>
                <a:cs typeface="Arial"/>
              </a:rPr>
              <a:t>tagging</a:t>
            </a:r>
            <a:r>
              <a:rPr dirty="0" sz="1300" spc="95" b="1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(using</a:t>
            </a:r>
            <a:r>
              <a:rPr dirty="0" sz="1300" spc="95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Stanza),</a:t>
            </a:r>
            <a:r>
              <a:rPr dirty="0" sz="1300" spc="10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 spc="-25" b="1">
                <a:solidFill>
                  <a:srgbClr val="1F2023"/>
                </a:solidFill>
                <a:latin typeface="Arial"/>
                <a:cs typeface="Arial"/>
              </a:rPr>
              <a:t>NER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tagging</a:t>
            </a:r>
            <a:r>
              <a:rPr dirty="0" sz="1300" spc="21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(using</a:t>
            </a:r>
            <a:r>
              <a:rPr dirty="0" sz="1300" spc="2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1F2023"/>
                </a:solidFill>
                <a:latin typeface="Arial"/>
                <a:cs typeface="Arial"/>
              </a:rPr>
              <a:t>IndicNER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),</a:t>
            </a:r>
            <a:r>
              <a:rPr dirty="0" sz="1300" spc="2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1F2023"/>
                </a:solidFill>
                <a:latin typeface="Arial"/>
                <a:cs typeface="Arial"/>
              </a:rPr>
              <a:t>rule-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based</a:t>
            </a:r>
            <a:r>
              <a:rPr dirty="0" sz="1300" spc="2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mention</a:t>
            </a:r>
            <a:r>
              <a:rPr dirty="0" sz="1300" spc="21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detection,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coreference</a:t>
            </a:r>
            <a:r>
              <a:rPr dirty="0" sz="1300" spc="305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resolution</a:t>
            </a:r>
            <a:r>
              <a:rPr dirty="0" sz="1300" spc="31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(using</a:t>
            </a:r>
            <a:r>
              <a:rPr dirty="0" sz="1300" spc="31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a</a:t>
            </a:r>
            <a:r>
              <a:rPr dirty="0" sz="1300" spc="31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multilingual</a:t>
            </a:r>
            <a:r>
              <a:rPr dirty="0" sz="1300" spc="31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model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TransMuCoRes),</a:t>
            </a:r>
            <a:r>
              <a:rPr dirty="0" sz="1300" spc="434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relation</a:t>
            </a:r>
            <a:r>
              <a:rPr dirty="0" sz="1300" spc="4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extraction</a:t>
            </a:r>
            <a:r>
              <a:rPr dirty="0" sz="1300" spc="4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(using</a:t>
            </a:r>
            <a:r>
              <a:rPr dirty="0" sz="1300" spc="4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models</a:t>
            </a:r>
            <a:r>
              <a:rPr dirty="0" sz="1300" spc="44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1F2023"/>
                </a:solidFill>
                <a:latin typeface="Arial"/>
                <a:cs typeface="Arial"/>
              </a:rPr>
              <a:t>like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mBERT-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based</a:t>
            </a:r>
            <a:r>
              <a:rPr dirty="0" sz="1300" spc="11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REBEL,</a:t>
            </a:r>
            <a:r>
              <a:rPr dirty="0" sz="1300" spc="11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IndIE,</a:t>
            </a:r>
            <a:r>
              <a:rPr dirty="0" sz="1300" spc="114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and</a:t>
            </a:r>
            <a:r>
              <a:rPr dirty="0" sz="1300" spc="11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an</a:t>
            </a:r>
            <a:r>
              <a:rPr dirty="0" sz="1300" spc="114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LLM</a:t>
            </a:r>
            <a:r>
              <a:rPr dirty="0" sz="1300" spc="11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(Mistral)),</a:t>
            </a:r>
            <a:r>
              <a:rPr dirty="0" sz="1300" spc="11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1F2023"/>
                </a:solidFill>
                <a:latin typeface="Arial"/>
                <a:cs typeface="Arial"/>
              </a:rPr>
              <a:t>and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entity</a:t>
            </a:r>
            <a:r>
              <a:rPr dirty="0" sz="1300" spc="22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linking</a:t>
            </a:r>
            <a:r>
              <a:rPr dirty="0" sz="1300" spc="22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(using</a:t>
            </a:r>
            <a:r>
              <a:rPr dirty="0" sz="1300" spc="22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mGENRE</a:t>
            </a:r>
            <a:r>
              <a:rPr dirty="0" sz="1300" spc="22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>
                <a:solidFill>
                  <a:srgbClr val="1F2023"/>
                </a:solidFill>
                <a:latin typeface="Arial"/>
                <a:cs typeface="Arial"/>
              </a:rPr>
              <a:t>for</a:t>
            </a:r>
            <a:r>
              <a:rPr dirty="0" sz="1300" spc="220">
                <a:solidFill>
                  <a:srgbClr val="1F2023"/>
                </a:solidFill>
                <a:latin typeface="Arial"/>
                <a:cs typeface="Arial"/>
              </a:rPr>
              <a:t>  </a:t>
            </a:r>
            <a:r>
              <a:rPr dirty="0" sz="1300" spc="-10">
                <a:solidFill>
                  <a:srgbClr val="1F2023"/>
                </a:solidFill>
                <a:latin typeface="Arial"/>
                <a:cs typeface="Arial"/>
              </a:rPr>
              <a:t>Wikidata/DBpedia linking).</a:t>
            </a:r>
            <a:endParaRPr sz="1300">
              <a:latin typeface="Arial"/>
              <a:cs typeface="Arial"/>
            </a:endParaRPr>
          </a:p>
          <a:p>
            <a:pPr marL="29845">
              <a:lnSpc>
                <a:spcPct val="100000"/>
              </a:lnSpc>
              <a:spcBef>
                <a:spcPts val="12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DBpedia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4999"/>
              </a:lnSpc>
              <a:spcBef>
                <a:spcPts val="100"/>
              </a:spcBef>
            </a:pPr>
            <a:r>
              <a:rPr dirty="0" b="1">
                <a:latin typeface="Arial"/>
                <a:cs typeface="Arial"/>
              </a:rPr>
              <a:t>GSoC</a:t>
            </a:r>
            <a:r>
              <a:rPr dirty="0" spc="-1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2025</a:t>
            </a:r>
            <a:r>
              <a:rPr dirty="0" spc="-15" b="1">
                <a:latin typeface="Arial"/>
                <a:cs typeface="Arial"/>
              </a:rPr>
              <a:t> </a:t>
            </a:r>
            <a:r>
              <a:rPr dirty="0"/>
              <a:t>aimed</a:t>
            </a:r>
            <a:r>
              <a:rPr dirty="0" spc="-15"/>
              <a:t> </a:t>
            </a:r>
            <a:r>
              <a:rPr dirty="0"/>
              <a:t>to</a:t>
            </a:r>
            <a:r>
              <a:rPr dirty="0" spc="-10"/>
              <a:t> </a:t>
            </a:r>
            <a:r>
              <a:rPr dirty="0"/>
              <a:t>enhance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15"/>
              <a:t> </a:t>
            </a:r>
            <a:r>
              <a:rPr dirty="0"/>
              <a:t>existing</a:t>
            </a:r>
            <a:r>
              <a:rPr dirty="0" spc="-15"/>
              <a:t> </a:t>
            </a:r>
            <a:r>
              <a:rPr dirty="0" spc="-10"/>
              <a:t>pipeline </a:t>
            </a:r>
            <a:r>
              <a:rPr dirty="0"/>
              <a:t>by</a:t>
            </a:r>
            <a:r>
              <a:rPr dirty="0" spc="-25"/>
              <a:t> </a:t>
            </a:r>
            <a:r>
              <a:rPr dirty="0"/>
              <a:t>first</a:t>
            </a:r>
            <a:r>
              <a:rPr dirty="0" spc="-20"/>
              <a:t> </a:t>
            </a:r>
            <a:r>
              <a:rPr dirty="0" spc="-10"/>
              <a:t>evaluating</a:t>
            </a:r>
            <a:r>
              <a:rPr dirty="0" spc="-20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then</a:t>
            </a:r>
            <a:r>
              <a:rPr dirty="0" spc="-20"/>
              <a:t> </a:t>
            </a:r>
            <a:r>
              <a:rPr dirty="0" spc="-10"/>
              <a:t>improving</a:t>
            </a:r>
            <a:r>
              <a:rPr dirty="0" spc="-20"/>
              <a:t> </a:t>
            </a:r>
            <a:r>
              <a:rPr dirty="0" spc="-25"/>
              <a:t>it.</a:t>
            </a:r>
          </a:p>
          <a:p>
            <a:pPr algn="just" marL="12700" marR="5080">
              <a:lnSpc>
                <a:spcPct val="114999"/>
              </a:lnSpc>
              <a:spcBef>
                <a:spcPts val="1200"/>
              </a:spcBef>
            </a:pPr>
            <a:r>
              <a:rPr dirty="0"/>
              <a:t>Based</a:t>
            </a:r>
            <a:r>
              <a:rPr dirty="0" spc="285"/>
              <a:t>  </a:t>
            </a:r>
            <a:r>
              <a:rPr dirty="0"/>
              <a:t>on</a:t>
            </a:r>
            <a:r>
              <a:rPr dirty="0" spc="290"/>
              <a:t>  </a:t>
            </a:r>
            <a:r>
              <a:rPr dirty="0"/>
              <a:t>2024,</a:t>
            </a:r>
            <a:r>
              <a:rPr dirty="0" spc="285"/>
              <a:t>  </a:t>
            </a:r>
            <a:r>
              <a:rPr dirty="0"/>
              <a:t>evaluated</a:t>
            </a:r>
            <a:r>
              <a:rPr dirty="0" spc="290"/>
              <a:t>  </a:t>
            </a:r>
            <a:r>
              <a:rPr dirty="0"/>
              <a:t>different</a:t>
            </a:r>
            <a:r>
              <a:rPr dirty="0" spc="285"/>
              <a:t>  </a:t>
            </a:r>
            <a:r>
              <a:rPr dirty="0" spc="-10"/>
              <a:t>prompt </a:t>
            </a:r>
            <a:r>
              <a:rPr dirty="0"/>
              <a:t>strategies</a:t>
            </a:r>
            <a:r>
              <a:rPr dirty="0" spc="-5"/>
              <a:t> </a:t>
            </a:r>
            <a:r>
              <a:rPr dirty="0"/>
              <a:t>like </a:t>
            </a:r>
            <a:r>
              <a:rPr dirty="0" spc="-20"/>
              <a:t>zero-</a:t>
            </a:r>
            <a:r>
              <a:rPr dirty="0"/>
              <a:t>shot,</a:t>
            </a:r>
            <a:r>
              <a:rPr dirty="0" spc="-5"/>
              <a:t> </a:t>
            </a:r>
            <a:r>
              <a:rPr dirty="0" spc="-10"/>
              <a:t>few-</a:t>
            </a:r>
            <a:r>
              <a:rPr dirty="0"/>
              <a:t>shot, </a:t>
            </a:r>
            <a:r>
              <a:rPr dirty="0" spc="-20"/>
              <a:t>chain-</a:t>
            </a:r>
            <a:r>
              <a:rPr dirty="0" spc="-10"/>
              <a:t>of-thought </a:t>
            </a:r>
            <a:r>
              <a:rPr dirty="0"/>
              <a:t>etc</a:t>
            </a:r>
            <a:r>
              <a:rPr dirty="0" spc="-5"/>
              <a:t> </a:t>
            </a:r>
            <a:r>
              <a:rPr dirty="0"/>
              <a:t>with</a:t>
            </a:r>
            <a:r>
              <a:rPr dirty="0" spc="-5"/>
              <a:t> </a:t>
            </a:r>
            <a:r>
              <a:rPr dirty="0"/>
              <a:t>small language</a:t>
            </a:r>
            <a:r>
              <a:rPr dirty="0" spc="-5"/>
              <a:t> </a:t>
            </a:r>
            <a:r>
              <a:rPr dirty="0"/>
              <a:t>models</a:t>
            </a:r>
            <a:r>
              <a:rPr dirty="0" spc="-5"/>
              <a:t> </a:t>
            </a:r>
            <a:r>
              <a:rPr dirty="0"/>
              <a:t>like gemma,</a:t>
            </a:r>
            <a:r>
              <a:rPr dirty="0" spc="-5"/>
              <a:t> </a:t>
            </a:r>
            <a:r>
              <a:rPr dirty="0" spc="-10"/>
              <a:t>llama, </a:t>
            </a:r>
            <a:r>
              <a:rPr dirty="0"/>
              <a:t>mistral</a:t>
            </a:r>
            <a:r>
              <a:rPr dirty="0" spc="114"/>
              <a:t>  </a:t>
            </a:r>
            <a:r>
              <a:rPr dirty="0"/>
              <a:t>for</a:t>
            </a:r>
            <a:r>
              <a:rPr dirty="0" spc="114"/>
              <a:t>  </a:t>
            </a:r>
            <a:r>
              <a:rPr dirty="0"/>
              <a:t>the</a:t>
            </a:r>
            <a:r>
              <a:rPr dirty="0" spc="120"/>
              <a:t>  </a:t>
            </a:r>
            <a:r>
              <a:rPr dirty="0"/>
              <a:t>task</a:t>
            </a:r>
            <a:r>
              <a:rPr dirty="0" spc="114"/>
              <a:t>  </a:t>
            </a:r>
            <a:r>
              <a:rPr dirty="0"/>
              <a:t>of</a:t>
            </a:r>
            <a:r>
              <a:rPr dirty="0" spc="120"/>
              <a:t>  </a:t>
            </a:r>
            <a:r>
              <a:rPr dirty="0"/>
              <a:t>multilingual</a:t>
            </a:r>
            <a:r>
              <a:rPr dirty="0" spc="114"/>
              <a:t>  </a:t>
            </a:r>
            <a:r>
              <a:rPr dirty="0" spc="-10"/>
              <a:t>information </a:t>
            </a:r>
            <a:r>
              <a:rPr dirty="0"/>
              <a:t>extraction.</a:t>
            </a:r>
            <a:r>
              <a:rPr dirty="0" spc="-15"/>
              <a:t> </a:t>
            </a:r>
            <a:r>
              <a:rPr dirty="0" b="1">
                <a:latin typeface="Arial"/>
                <a:cs typeface="Arial"/>
              </a:rPr>
              <a:t>gemma</a:t>
            </a:r>
            <a:r>
              <a:rPr dirty="0" spc="-2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works</a:t>
            </a:r>
            <a:r>
              <a:rPr dirty="0" spc="-2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best</a:t>
            </a:r>
            <a:r>
              <a:rPr dirty="0" spc="-20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for</a:t>
            </a:r>
            <a:r>
              <a:rPr dirty="0" spc="-2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multilingual</a:t>
            </a:r>
            <a:r>
              <a:rPr dirty="0" spc="-20" b="1">
                <a:latin typeface="Arial"/>
                <a:cs typeface="Arial"/>
              </a:rPr>
              <a:t> </a:t>
            </a:r>
            <a:r>
              <a:rPr dirty="0" spc="-25" b="1">
                <a:latin typeface="Arial"/>
                <a:cs typeface="Arial"/>
              </a:rPr>
              <a:t>IE </a:t>
            </a:r>
            <a:r>
              <a:rPr dirty="0"/>
              <a:t>using</a:t>
            </a:r>
            <a:r>
              <a:rPr dirty="0" spc="-35"/>
              <a:t> </a:t>
            </a:r>
            <a:r>
              <a:rPr dirty="0"/>
              <a:t>the</a:t>
            </a:r>
            <a:r>
              <a:rPr dirty="0" spc="-35"/>
              <a:t> </a:t>
            </a:r>
            <a:r>
              <a:rPr dirty="0"/>
              <a:t>ReAct</a:t>
            </a:r>
            <a:r>
              <a:rPr dirty="0" spc="-30"/>
              <a:t> </a:t>
            </a:r>
            <a:r>
              <a:rPr dirty="0" spc="-10"/>
              <a:t>framework.</a:t>
            </a:r>
          </a:p>
          <a:p>
            <a:pPr algn="just" marL="12700" marR="5080">
              <a:lnSpc>
                <a:spcPct val="114999"/>
              </a:lnSpc>
              <a:spcBef>
                <a:spcPts val="1200"/>
              </a:spcBef>
            </a:pPr>
            <a:r>
              <a:rPr dirty="0"/>
              <a:t>the</a:t>
            </a:r>
            <a:r>
              <a:rPr dirty="0" spc="250"/>
              <a:t> </a:t>
            </a:r>
            <a:r>
              <a:rPr dirty="0"/>
              <a:t>SPARQL</a:t>
            </a:r>
            <a:r>
              <a:rPr dirty="0" spc="250"/>
              <a:t> </a:t>
            </a:r>
            <a:r>
              <a:rPr dirty="0"/>
              <a:t>endpoint</a:t>
            </a:r>
            <a:r>
              <a:rPr dirty="0" spc="250"/>
              <a:t> </a:t>
            </a:r>
            <a:r>
              <a:rPr dirty="0"/>
              <a:t>for</a:t>
            </a:r>
            <a:r>
              <a:rPr dirty="0" spc="250"/>
              <a:t> </a:t>
            </a:r>
            <a:r>
              <a:rPr dirty="0"/>
              <a:t>the</a:t>
            </a:r>
            <a:r>
              <a:rPr dirty="0" spc="250"/>
              <a:t> </a:t>
            </a:r>
            <a:r>
              <a:rPr dirty="0"/>
              <a:t>Hindi</a:t>
            </a:r>
            <a:r>
              <a:rPr dirty="0" spc="250"/>
              <a:t> </a:t>
            </a:r>
            <a:r>
              <a:rPr dirty="0"/>
              <a:t>chapter</a:t>
            </a:r>
            <a:r>
              <a:rPr dirty="0" spc="250"/>
              <a:t> </a:t>
            </a:r>
            <a:r>
              <a:rPr dirty="0" spc="-25"/>
              <a:t>was </a:t>
            </a:r>
            <a:r>
              <a:rPr dirty="0"/>
              <a:t>dockerized</a:t>
            </a:r>
            <a:r>
              <a:rPr dirty="0" spc="125"/>
              <a:t>  </a:t>
            </a:r>
            <a:r>
              <a:rPr dirty="0"/>
              <a:t>and</a:t>
            </a:r>
            <a:r>
              <a:rPr dirty="0" spc="130"/>
              <a:t>  </a:t>
            </a:r>
            <a:r>
              <a:rPr dirty="0"/>
              <a:t>benchmarked</a:t>
            </a:r>
            <a:r>
              <a:rPr dirty="0" spc="130"/>
              <a:t>  </a:t>
            </a:r>
            <a:r>
              <a:rPr dirty="0"/>
              <a:t>on</a:t>
            </a:r>
            <a:r>
              <a:rPr dirty="0" spc="130"/>
              <a:t>  </a:t>
            </a:r>
            <a:r>
              <a:rPr dirty="0"/>
              <a:t>a</a:t>
            </a:r>
            <a:r>
              <a:rPr dirty="0" spc="130"/>
              <a:t>  </a:t>
            </a:r>
            <a:r>
              <a:rPr dirty="0" spc="-10"/>
              <a:t>temporary server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98755" cy="5143500"/>
            <a:chOff x="0" y="0"/>
            <a:chExt cx="198755" cy="51435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98755" cy="822960"/>
            </a:xfrm>
            <a:custGeom>
              <a:avLst/>
              <a:gdLst/>
              <a:ahLst/>
              <a:cxnLst/>
              <a:rect l="l" t="t" r="r" b="b"/>
              <a:pathLst>
                <a:path w="198755" h="822960">
                  <a:moveTo>
                    <a:pt x="198300" y="0"/>
                  </a:moveTo>
                  <a:lnTo>
                    <a:pt x="0" y="0"/>
                  </a:lnTo>
                  <a:lnTo>
                    <a:pt x="0" y="822604"/>
                  </a:lnTo>
                  <a:lnTo>
                    <a:pt x="198300" y="822604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DB44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822600"/>
              <a:ext cx="198755" cy="1675130"/>
            </a:xfrm>
            <a:custGeom>
              <a:avLst/>
              <a:gdLst/>
              <a:ahLst/>
              <a:cxnLst/>
              <a:rect l="l" t="t" r="r" b="b"/>
              <a:pathLst>
                <a:path w="198755" h="1675130">
                  <a:moveTo>
                    <a:pt x="198300" y="0"/>
                  </a:moveTo>
                  <a:lnTo>
                    <a:pt x="0" y="0"/>
                  </a:lnTo>
                  <a:lnTo>
                    <a:pt x="0" y="1674901"/>
                  </a:lnTo>
                  <a:lnTo>
                    <a:pt x="198300" y="1674901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F4B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497505"/>
              <a:ext cx="198755" cy="1793875"/>
            </a:xfrm>
            <a:custGeom>
              <a:avLst/>
              <a:gdLst/>
              <a:ahLst/>
              <a:cxnLst/>
              <a:rect l="l" t="t" r="r" b="b"/>
              <a:pathLst>
                <a:path w="198755" h="1793875">
                  <a:moveTo>
                    <a:pt x="198300" y="0"/>
                  </a:moveTo>
                  <a:lnTo>
                    <a:pt x="0" y="0"/>
                  </a:lnTo>
                  <a:lnTo>
                    <a:pt x="0" y="1793697"/>
                  </a:lnTo>
                  <a:lnTo>
                    <a:pt x="198300" y="1793697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4291203"/>
              <a:ext cx="198755" cy="852805"/>
            </a:xfrm>
            <a:custGeom>
              <a:avLst/>
              <a:gdLst/>
              <a:ahLst/>
              <a:cxnLst/>
              <a:rect l="l" t="t" r="r" b="b"/>
              <a:pathLst>
                <a:path w="198755" h="852804">
                  <a:moveTo>
                    <a:pt x="198300" y="0"/>
                  </a:moveTo>
                  <a:lnTo>
                    <a:pt x="0" y="0"/>
                  </a:lnTo>
                  <a:lnTo>
                    <a:pt x="0" y="852297"/>
                  </a:lnTo>
                  <a:lnTo>
                    <a:pt x="198300" y="852297"/>
                  </a:lnTo>
                  <a:lnTo>
                    <a:pt x="198300" y="0"/>
                  </a:lnTo>
                  <a:close/>
                </a:path>
              </a:pathLst>
            </a:custGeom>
            <a:solidFill>
              <a:srgbClr val="0F9D57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0702" y="183713"/>
            <a:ext cx="631996" cy="45516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6425" y="161668"/>
            <a:ext cx="499261" cy="49927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8574" y="161674"/>
            <a:ext cx="5060594" cy="234497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2225" y="2571750"/>
            <a:ext cx="5060594" cy="240675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58090" y="3427857"/>
            <a:ext cx="27139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400" spc="-70" b="1">
                <a:latin typeface="Lucida Sans"/>
                <a:cs typeface="Lucida Sans"/>
              </a:rPr>
              <a:t>Amigabot</a:t>
            </a:r>
            <a:r>
              <a:rPr dirty="0" sz="1400" spc="-60" b="1">
                <a:latin typeface="Lucida Sans"/>
                <a:cs typeface="Lucida Sans"/>
              </a:rPr>
              <a:t> </a:t>
            </a:r>
            <a:r>
              <a:rPr dirty="0" sz="1400" spc="-35" b="1">
                <a:latin typeface="Lucida Sans"/>
                <a:cs typeface="Lucida Sans"/>
              </a:rPr>
              <a:t>Farm-</a:t>
            </a:r>
            <a:r>
              <a:rPr dirty="0" sz="1400" spc="-100" b="1">
                <a:latin typeface="Lucida Sans"/>
                <a:cs typeface="Lucida Sans"/>
              </a:rPr>
              <a:t>ng</a:t>
            </a:r>
            <a:r>
              <a:rPr dirty="0" sz="1400" spc="-55" b="1">
                <a:latin typeface="Lucida Sans"/>
                <a:cs typeface="Lucida Sans"/>
              </a:rPr>
              <a:t> </a:t>
            </a:r>
            <a:r>
              <a:rPr dirty="0" sz="1400" b="1">
                <a:latin typeface="Lucida Sans"/>
                <a:cs typeface="Lucida Sans"/>
              </a:rPr>
              <a:t>-</a:t>
            </a:r>
            <a:r>
              <a:rPr dirty="0" sz="1400" spc="-60" b="1">
                <a:latin typeface="Lucida Sans"/>
                <a:cs typeface="Lucida Sans"/>
              </a:rPr>
              <a:t> </a:t>
            </a:r>
            <a:r>
              <a:rPr dirty="0" sz="1400" spc="-110" b="1">
                <a:latin typeface="Lucida Sans"/>
                <a:cs typeface="Lucida Sans"/>
              </a:rPr>
              <a:t>A</a:t>
            </a:r>
            <a:r>
              <a:rPr dirty="0" sz="1400" spc="-55" b="1">
                <a:latin typeface="Lucida Sans"/>
                <a:cs typeface="Lucida Sans"/>
              </a:rPr>
              <a:t> </a:t>
            </a:r>
            <a:r>
              <a:rPr dirty="0" sz="1400" spc="-10" b="1">
                <a:latin typeface="Lucida Sans"/>
                <a:cs typeface="Lucida Sans"/>
              </a:rPr>
              <a:t>movable </a:t>
            </a:r>
            <a:r>
              <a:rPr dirty="0" sz="1400" spc="-45" b="1">
                <a:latin typeface="Lucida Sans"/>
                <a:cs typeface="Lucida Sans"/>
              </a:rPr>
              <a:t>platform</a:t>
            </a:r>
            <a:r>
              <a:rPr dirty="0" sz="1400" spc="-80" b="1">
                <a:latin typeface="Lucida Sans"/>
                <a:cs typeface="Lucida Sans"/>
              </a:rPr>
              <a:t> </a:t>
            </a:r>
            <a:r>
              <a:rPr dirty="0" sz="1400" spc="-35" b="1">
                <a:latin typeface="Lucida Sans"/>
                <a:cs typeface="Lucida Sans"/>
              </a:rPr>
              <a:t>to</a:t>
            </a:r>
            <a:r>
              <a:rPr dirty="0" sz="1400" spc="-75" b="1">
                <a:latin typeface="Lucida Sans"/>
                <a:cs typeface="Lucida Sans"/>
              </a:rPr>
              <a:t> </a:t>
            </a:r>
            <a:r>
              <a:rPr dirty="0" sz="1400" spc="-60" b="1">
                <a:latin typeface="Lucida Sans"/>
                <a:cs typeface="Lucida Sans"/>
              </a:rPr>
              <a:t>serve</a:t>
            </a:r>
            <a:r>
              <a:rPr dirty="0" sz="1400" spc="-80" b="1">
                <a:latin typeface="Lucida Sans"/>
                <a:cs typeface="Lucida Sans"/>
              </a:rPr>
              <a:t> </a:t>
            </a:r>
            <a:r>
              <a:rPr dirty="0" sz="1400" spc="-75" b="1">
                <a:latin typeface="Lucida Sans"/>
                <a:cs typeface="Lucida Sans"/>
              </a:rPr>
              <a:t>as </a:t>
            </a:r>
            <a:r>
              <a:rPr dirty="0" sz="1400" b="1">
                <a:latin typeface="Lucida Sans"/>
                <a:cs typeface="Lucida Sans"/>
              </a:rPr>
              <a:t>a</a:t>
            </a:r>
            <a:r>
              <a:rPr dirty="0" sz="1400" spc="-80" b="1">
                <a:latin typeface="Lucida Sans"/>
                <a:cs typeface="Lucida Sans"/>
              </a:rPr>
              <a:t> </a:t>
            </a:r>
            <a:r>
              <a:rPr dirty="0" sz="1400" spc="-50" b="1">
                <a:latin typeface="Lucida Sans"/>
                <a:cs typeface="Lucida Sans"/>
              </a:rPr>
              <a:t>powerful </a:t>
            </a:r>
            <a:r>
              <a:rPr dirty="0" sz="1400" spc="-60" b="1">
                <a:latin typeface="Lucida Sans"/>
                <a:cs typeface="Lucida Sans"/>
              </a:rPr>
              <a:t>agricultural</a:t>
            </a:r>
            <a:r>
              <a:rPr dirty="0" sz="1400" spc="5" b="1">
                <a:latin typeface="Lucida Sans"/>
                <a:cs typeface="Lucida Sans"/>
              </a:rPr>
              <a:t> </a:t>
            </a:r>
            <a:r>
              <a:rPr dirty="0" sz="1400" spc="-10" b="1">
                <a:latin typeface="Lucida Sans"/>
                <a:cs typeface="Lucida Sans"/>
              </a:rPr>
              <a:t>robot.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920987" y="1205087"/>
            <a:ext cx="250634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0">
                <a:solidFill>
                  <a:srgbClr val="000000"/>
                </a:solidFill>
                <a:latin typeface="Lucida Sans"/>
                <a:cs typeface="Lucida Sans"/>
              </a:rPr>
              <a:t>SO</a:t>
            </a:r>
            <a:r>
              <a:rPr dirty="0" sz="1400" spc="-70">
                <a:solidFill>
                  <a:srgbClr val="000000"/>
                </a:solidFill>
                <a:latin typeface="Lucida Sans"/>
                <a:cs typeface="Lucida Sans"/>
              </a:rPr>
              <a:t> Arm </a:t>
            </a:r>
            <a:r>
              <a:rPr dirty="0" sz="1400" spc="-114">
                <a:solidFill>
                  <a:srgbClr val="000000"/>
                </a:solidFill>
                <a:latin typeface="Lucida Sans"/>
                <a:cs typeface="Lucida Sans"/>
              </a:rPr>
              <a:t>100</a:t>
            </a:r>
            <a:r>
              <a:rPr dirty="0" sz="1400" spc="-65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>
                <a:solidFill>
                  <a:srgbClr val="000000"/>
                </a:solidFill>
                <a:latin typeface="Lucida Sans"/>
                <a:cs typeface="Lucida Sans"/>
              </a:rPr>
              <a:t>-</a:t>
            </a:r>
            <a:r>
              <a:rPr dirty="0" sz="1400" spc="-70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80">
                <a:solidFill>
                  <a:srgbClr val="000000"/>
                </a:solidFill>
                <a:latin typeface="Lucida Sans"/>
                <a:cs typeface="Lucida Sans"/>
              </a:rPr>
              <a:t>An</a:t>
            </a:r>
            <a:r>
              <a:rPr dirty="0" sz="1400" spc="-70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50">
                <a:solidFill>
                  <a:srgbClr val="000000"/>
                </a:solidFill>
                <a:latin typeface="Lucida Sans"/>
                <a:cs typeface="Lucida Sans"/>
              </a:rPr>
              <a:t>open</a:t>
            </a:r>
            <a:r>
              <a:rPr dirty="0" sz="1400" spc="-65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45">
                <a:solidFill>
                  <a:srgbClr val="000000"/>
                </a:solidFill>
                <a:latin typeface="Lucida Sans"/>
                <a:cs typeface="Lucida Sans"/>
              </a:rPr>
              <a:t>source </a:t>
            </a:r>
            <a:r>
              <a:rPr dirty="0" sz="1400" spc="-55">
                <a:solidFill>
                  <a:srgbClr val="000000"/>
                </a:solidFill>
                <a:latin typeface="Lucida Sans"/>
                <a:cs typeface="Lucida Sans"/>
              </a:rPr>
              <a:t>robotic</a:t>
            </a:r>
            <a:r>
              <a:rPr dirty="0" sz="1400" spc="-70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40">
                <a:solidFill>
                  <a:srgbClr val="000000"/>
                </a:solidFill>
                <a:latin typeface="Lucida Sans"/>
                <a:cs typeface="Lucida Sans"/>
              </a:rPr>
              <a:t>arm</a:t>
            </a:r>
            <a:r>
              <a:rPr dirty="0" sz="1400" spc="-65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60">
                <a:solidFill>
                  <a:srgbClr val="000000"/>
                </a:solidFill>
                <a:latin typeface="Lucida Sans"/>
                <a:cs typeface="Lucida Sans"/>
              </a:rPr>
              <a:t>which</a:t>
            </a:r>
            <a:r>
              <a:rPr dirty="0" sz="1400" spc="-65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45">
                <a:solidFill>
                  <a:srgbClr val="000000"/>
                </a:solidFill>
                <a:latin typeface="Lucida Sans"/>
                <a:cs typeface="Lucida Sans"/>
              </a:rPr>
              <a:t>can</a:t>
            </a:r>
            <a:r>
              <a:rPr dirty="0" sz="1400" spc="-70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20">
                <a:solidFill>
                  <a:srgbClr val="000000"/>
                </a:solidFill>
                <a:latin typeface="Lucida Sans"/>
                <a:cs typeface="Lucida Sans"/>
              </a:rPr>
              <a:t>also </a:t>
            </a:r>
            <a:r>
              <a:rPr dirty="0" sz="1400" spc="-45">
                <a:solidFill>
                  <a:srgbClr val="000000"/>
                </a:solidFill>
                <a:latin typeface="Lucida Sans"/>
                <a:cs typeface="Lucida Sans"/>
              </a:rPr>
              <a:t>perform</a:t>
            </a:r>
            <a:r>
              <a:rPr dirty="0" sz="1400" spc="-80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45">
                <a:solidFill>
                  <a:srgbClr val="000000"/>
                </a:solidFill>
                <a:latin typeface="Lucida Sans"/>
                <a:cs typeface="Lucida Sans"/>
              </a:rPr>
              <a:t>demo</a:t>
            </a:r>
            <a:r>
              <a:rPr dirty="0" sz="1400" spc="-75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45">
                <a:solidFill>
                  <a:srgbClr val="000000"/>
                </a:solidFill>
                <a:latin typeface="Lucida Sans"/>
                <a:cs typeface="Lucida Sans"/>
              </a:rPr>
              <a:t>action</a:t>
            </a:r>
            <a:r>
              <a:rPr dirty="0" sz="1400" spc="-75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50">
                <a:solidFill>
                  <a:srgbClr val="000000"/>
                </a:solidFill>
                <a:latin typeface="Lucida Sans"/>
                <a:cs typeface="Lucida Sans"/>
              </a:rPr>
              <a:t>in</a:t>
            </a:r>
            <a:r>
              <a:rPr dirty="0" sz="1400" spc="-80">
                <a:solidFill>
                  <a:srgbClr val="000000"/>
                </a:solidFill>
                <a:latin typeface="Lucida Sans"/>
                <a:cs typeface="Lucida Sans"/>
              </a:rPr>
              <a:t> </a:t>
            </a:r>
            <a:r>
              <a:rPr dirty="0" sz="1400" spc="-25">
                <a:solidFill>
                  <a:srgbClr val="000000"/>
                </a:solidFill>
                <a:latin typeface="Lucida Sans"/>
                <a:cs typeface="Lucida Sans"/>
              </a:rPr>
              <a:t>the </a:t>
            </a:r>
            <a:r>
              <a:rPr dirty="0" sz="1400" spc="-10">
                <a:solidFill>
                  <a:srgbClr val="000000"/>
                </a:solidFill>
                <a:latin typeface="Lucida Sans"/>
                <a:cs typeface="Lucida Sans"/>
              </a:rPr>
              <a:t>simulation.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3675379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9070" algn="l"/>
              </a:tabLst>
            </a:pPr>
            <a:r>
              <a:rPr dirty="0" sz="5500" spc="-25">
                <a:solidFill>
                  <a:srgbClr val="4285F4"/>
                </a:solidFill>
                <a:latin typeface="Arial"/>
                <a:cs typeface="Arial"/>
              </a:rPr>
              <a:t>Ege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Korkan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29550" y="3794035"/>
            <a:ext cx="3284854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Eclipse</a:t>
            </a:r>
            <a:r>
              <a:rPr dirty="0" sz="1500" spc="-6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Foundation</a:t>
            </a:r>
            <a:r>
              <a:rPr dirty="0" sz="1500" spc="-6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-</a:t>
            </a:r>
            <a:r>
              <a:rPr dirty="0" sz="1500" spc="-6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Thingweb</a:t>
            </a:r>
            <a:r>
              <a:rPr dirty="0" sz="1500" spc="-6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Project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UI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Components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IoT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Developers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1226361"/>
            <a:ext cx="5119370" cy="2649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https://github.com/eclipse-thingweb/ui-</a:t>
            </a:r>
            <a:r>
              <a:rPr dirty="0" u="sng" sz="1800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wot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Tried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cover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multiple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aspects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at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once</a:t>
            </a:r>
            <a:endParaRPr sz="1800">
              <a:latin typeface="Arial"/>
              <a:cs typeface="Arial"/>
            </a:endParaRPr>
          </a:p>
          <a:p>
            <a:pPr marL="469265" indent="-342900">
              <a:lnSpc>
                <a:spcPct val="100000"/>
              </a:lnSpc>
              <a:spcBef>
                <a:spcPts val="1525"/>
              </a:spcBef>
              <a:buChar char="●"/>
              <a:tabLst>
                <a:tab pos="46926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Interaction</a:t>
            </a:r>
            <a:r>
              <a:rPr dirty="0" sz="18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semantics</a:t>
            </a:r>
            <a:endParaRPr sz="1800">
              <a:latin typeface="Arial"/>
              <a:cs typeface="Arial"/>
            </a:endParaRPr>
          </a:p>
          <a:p>
            <a:pPr marL="469265" indent="-34290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</a:tabLst>
            </a:pP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Protocols</a:t>
            </a:r>
            <a:endParaRPr sz="1800">
              <a:latin typeface="Arial"/>
              <a:cs typeface="Arial"/>
            </a:endParaRPr>
          </a:p>
          <a:p>
            <a:pPr marL="469265" indent="-34290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structures</a:t>
            </a:r>
            <a:endParaRPr sz="1800">
              <a:latin typeface="Arial"/>
              <a:cs typeface="Arial"/>
            </a:endParaRPr>
          </a:p>
          <a:p>
            <a:pPr marL="469265" indent="-342900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Works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any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UI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framework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Leverages</a:t>
            </a:r>
            <a:r>
              <a:rPr dirty="0" sz="18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Thing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Description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standard: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u="sng" sz="18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w3.org/wot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UI-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WoT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Components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100" y="1171887"/>
            <a:ext cx="2789478" cy="301186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1055" y="990700"/>
            <a:ext cx="5717806" cy="33742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UI-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WoT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Generator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649" y="1017724"/>
            <a:ext cx="7364006" cy="372617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4242" y="1627873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82560" y="1614157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23" y="119913"/>
                </a:moveTo>
                <a:lnTo>
                  <a:pt x="412165" y="97091"/>
                </a:lnTo>
                <a:lnTo>
                  <a:pt x="404279" y="85394"/>
                </a:lnTo>
                <a:lnTo>
                  <a:pt x="399999" y="79057"/>
                </a:lnTo>
                <a:lnTo>
                  <a:pt x="391820" y="73685"/>
                </a:lnTo>
                <a:lnTo>
                  <a:pt x="391820" y="119913"/>
                </a:lnTo>
                <a:lnTo>
                  <a:pt x="389242" y="133845"/>
                </a:lnTo>
                <a:lnTo>
                  <a:pt x="382308" y="144754"/>
                </a:lnTo>
                <a:lnTo>
                  <a:pt x="372160" y="151853"/>
                </a:lnTo>
                <a:lnTo>
                  <a:pt x="359981" y="154393"/>
                </a:lnTo>
                <a:lnTo>
                  <a:pt x="347776" y="151853"/>
                </a:lnTo>
                <a:lnTo>
                  <a:pt x="337629" y="144754"/>
                </a:lnTo>
                <a:lnTo>
                  <a:pt x="330682" y="133845"/>
                </a:lnTo>
                <a:lnTo>
                  <a:pt x="328117" y="119913"/>
                </a:lnTo>
                <a:lnTo>
                  <a:pt x="330682" y="105879"/>
                </a:lnTo>
                <a:lnTo>
                  <a:pt x="337629" y="94970"/>
                </a:lnTo>
                <a:lnTo>
                  <a:pt x="347776" y="87909"/>
                </a:lnTo>
                <a:lnTo>
                  <a:pt x="359981" y="85394"/>
                </a:lnTo>
                <a:lnTo>
                  <a:pt x="372160" y="87909"/>
                </a:lnTo>
                <a:lnTo>
                  <a:pt x="382308" y="94970"/>
                </a:lnTo>
                <a:lnTo>
                  <a:pt x="389242" y="105879"/>
                </a:lnTo>
                <a:lnTo>
                  <a:pt x="391820" y="119913"/>
                </a:lnTo>
                <a:lnTo>
                  <a:pt x="391820" y="73685"/>
                </a:lnTo>
                <a:lnTo>
                  <a:pt x="381990" y="67221"/>
                </a:lnTo>
                <a:lnTo>
                  <a:pt x="359981" y="62953"/>
                </a:lnTo>
                <a:lnTo>
                  <a:pt x="337947" y="67221"/>
                </a:lnTo>
                <a:lnTo>
                  <a:pt x="319925" y="79057"/>
                </a:lnTo>
                <a:lnTo>
                  <a:pt x="307771" y="97091"/>
                </a:lnTo>
                <a:lnTo>
                  <a:pt x="303314" y="119913"/>
                </a:lnTo>
                <a:lnTo>
                  <a:pt x="307771" y="142621"/>
                </a:lnTo>
                <a:lnTo>
                  <a:pt x="319925" y="160642"/>
                </a:lnTo>
                <a:lnTo>
                  <a:pt x="337947" y="172516"/>
                </a:lnTo>
                <a:lnTo>
                  <a:pt x="359981" y="176796"/>
                </a:lnTo>
                <a:lnTo>
                  <a:pt x="381990" y="172516"/>
                </a:lnTo>
                <a:lnTo>
                  <a:pt x="399999" y="160642"/>
                </a:lnTo>
                <a:lnTo>
                  <a:pt x="404215" y="154393"/>
                </a:lnTo>
                <a:lnTo>
                  <a:pt x="412165" y="142621"/>
                </a:lnTo>
                <a:lnTo>
                  <a:pt x="416623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51136" y="1536750"/>
            <a:ext cx="329565" cy="332105"/>
            <a:chOff x="851136" y="1536750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51136" y="1536750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54" y="1606765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38300" y="2081136"/>
            <a:ext cx="487870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52395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Jaideep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Prasad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8300" y="3359010"/>
            <a:ext cx="73533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AOSSIE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90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What</a:t>
            </a:r>
            <a:r>
              <a:rPr dirty="0" sz="2750" spc="-25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we</a:t>
            </a:r>
            <a:r>
              <a:rPr dirty="0" sz="2750" spc="-20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spc="-25" b="0">
                <a:solidFill>
                  <a:srgbClr val="6AA84F"/>
                </a:solidFill>
                <a:latin typeface="Arial"/>
                <a:cs typeface="Arial"/>
              </a:rPr>
              <a:t>do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4074" y="1387868"/>
            <a:ext cx="1336078" cy="12647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112" y="1709204"/>
            <a:ext cx="680670" cy="62205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24454" y="3707155"/>
            <a:ext cx="621880" cy="62188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5816181" y="2532252"/>
            <a:ext cx="1447165" cy="1131570"/>
            <a:chOff x="5816181" y="2532252"/>
            <a:chExt cx="1447165" cy="113157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6181" y="3204019"/>
              <a:ext cx="805698" cy="45944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2384" y="2532252"/>
              <a:ext cx="680699" cy="680694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10704" y="1586496"/>
            <a:ext cx="730030" cy="73003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5666" y="2647975"/>
            <a:ext cx="622049" cy="62204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80983" y="3270021"/>
            <a:ext cx="680674" cy="63508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78781" y="3663480"/>
            <a:ext cx="680698" cy="70920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96981" y="3826065"/>
            <a:ext cx="572700" cy="57269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90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-10" b="0">
                <a:solidFill>
                  <a:srgbClr val="6AA84F"/>
                </a:solidFill>
                <a:latin typeface="Arial"/>
                <a:cs typeface="Arial"/>
              </a:rPr>
              <a:t>Ell-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ena</a:t>
            </a:r>
            <a:r>
              <a:rPr dirty="0" sz="2750" spc="-15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:</a:t>
            </a:r>
            <a:r>
              <a:rPr dirty="0" sz="2750" spc="-15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your</a:t>
            </a:r>
            <a:r>
              <a:rPr dirty="0" sz="2750" spc="-10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AI</a:t>
            </a:r>
            <a:r>
              <a:rPr dirty="0" sz="2750" spc="-15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Product</a:t>
            </a:r>
            <a:r>
              <a:rPr dirty="0" sz="2750" spc="-15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spc="-10" b="0">
                <a:solidFill>
                  <a:srgbClr val="6AA84F"/>
                </a:solidFill>
                <a:latin typeface="Arial"/>
                <a:cs typeface="Arial"/>
              </a:rPr>
              <a:t>Manager</a:t>
            </a:r>
            <a:endParaRPr sz="275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9536" y="1127074"/>
            <a:ext cx="5684926" cy="374185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90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-10" b="0">
                <a:solidFill>
                  <a:srgbClr val="6AA84F"/>
                </a:solidFill>
                <a:latin typeface="Arial"/>
                <a:cs typeface="Arial"/>
              </a:rPr>
              <a:t>Ell-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ena</a:t>
            </a:r>
            <a:r>
              <a:rPr dirty="0" sz="2750" spc="-15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:</a:t>
            </a:r>
            <a:r>
              <a:rPr dirty="0" sz="2750" spc="-15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your</a:t>
            </a:r>
            <a:r>
              <a:rPr dirty="0" sz="2750" spc="-10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AI</a:t>
            </a:r>
            <a:r>
              <a:rPr dirty="0" sz="2750" spc="-15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b="0">
                <a:solidFill>
                  <a:srgbClr val="6AA84F"/>
                </a:solidFill>
                <a:latin typeface="Arial"/>
                <a:cs typeface="Arial"/>
              </a:rPr>
              <a:t>Product</a:t>
            </a:r>
            <a:r>
              <a:rPr dirty="0" sz="2750" spc="-15" b="0">
                <a:solidFill>
                  <a:srgbClr val="6AA84F"/>
                </a:solidFill>
                <a:latin typeface="Arial"/>
                <a:cs typeface="Arial"/>
              </a:rPr>
              <a:t> </a:t>
            </a:r>
            <a:r>
              <a:rPr dirty="0" sz="2750" spc="-10" b="0">
                <a:solidFill>
                  <a:srgbClr val="6AA84F"/>
                </a:solidFill>
                <a:latin typeface="Arial"/>
                <a:cs typeface="Arial"/>
              </a:rPr>
              <a:t>Manager</a:t>
            </a:r>
            <a:endParaRPr sz="27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88849" y="1652397"/>
            <a:ext cx="7050405" cy="146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0840" indent="-339090">
              <a:lnSpc>
                <a:spcPct val="100000"/>
              </a:lnSpc>
              <a:spcBef>
                <a:spcPts val="100"/>
              </a:spcBef>
              <a:buSzPct val="85365"/>
              <a:buChar char="●"/>
              <a:tabLst>
                <a:tab pos="370840" algn="l"/>
              </a:tabLst>
            </a:pPr>
            <a:r>
              <a:rPr dirty="0" sz="2050">
                <a:latin typeface="Arial"/>
                <a:cs typeface="Arial"/>
              </a:rPr>
              <a:t>Automated</a:t>
            </a:r>
            <a:r>
              <a:rPr dirty="0" sz="2050" spc="-3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Task</a:t>
            </a:r>
            <a:r>
              <a:rPr dirty="0" sz="2050" spc="-3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Management:</a:t>
            </a:r>
            <a:r>
              <a:rPr dirty="0" sz="2050" spc="-3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Your</a:t>
            </a:r>
            <a:r>
              <a:rPr dirty="0" sz="2050" spc="-3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daily</a:t>
            </a:r>
            <a:r>
              <a:rPr dirty="0" sz="2050" spc="-3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scrum</a:t>
            </a:r>
            <a:r>
              <a:rPr dirty="0" sz="2050" spc="-30">
                <a:latin typeface="Arial"/>
                <a:cs typeface="Arial"/>
              </a:rPr>
              <a:t> </a:t>
            </a:r>
            <a:r>
              <a:rPr dirty="0" sz="2050" spc="-10">
                <a:latin typeface="Arial"/>
                <a:cs typeface="Arial"/>
              </a:rPr>
              <a:t>assistant</a:t>
            </a:r>
            <a:endParaRPr sz="2050">
              <a:latin typeface="Arial"/>
              <a:cs typeface="Arial"/>
            </a:endParaRPr>
          </a:p>
          <a:p>
            <a:pPr marL="370840" indent="-358140">
              <a:lnSpc>
                <a:spcPct val="100000"/>
              </a:lnSpc>
              <a:spcBef>
                <a:spcPts val="1964"/>
              </a:spcBef>
              <a:buChar char="●"/>
              <a:tabLst>
                <a:tab pos="370840" algn="l"/>
              </a:tabLst>
            </a:pPr>
            <a:r>
              <a:rPr dirty="0" sz="2050">
                <a:latin typeface="Arial"/>
                <a:cs typeface="Arial"/>
              </a:rPr>
              <a:t>Context</a:t>
            </a:r>
            <a:r>
              <a:rPr dirty="0" sz="2050" spc="-4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Capture:</a:t>
            </a:r>
            <a:r>
              <a:rPr dirty="0" sz="2050" spc="-4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Video</a:t>
            </a:r>
            <a:r>
              <a:rPr dirty="0" sz="2050" spc="-3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meetings</a:t>
            </a:r>
            <a:r>
              <a:rPr dirty="0" sz="2050" spc="-4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/</a:t>
            </a:r>
            <a:r>
              <a:rPr dirty="0" sz="2050" spc="-40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project</a:t>
            </a:r>
            <a:r>
              <a:rPr dirty="0" sz="2050" spc="-35">
                <a:latin typeface="Arial"/>
                <a:cs typeface="Arial"/>
              </a:rPr>
              <a:t> </a:t>
            </a:r>
            <a:r>
              <a:rPr dirty="0" sz="2050" spc="-10">
                <a:latin typeface="Arial"/>
                <a:cs typeface="Arial"/>
              </a:rPr>
              <a:t>notes</a:t>
            </a:r>
            <a:endParaRPr sz="2050">
              <a:latin typeface="Arial"/>
              <a:cs typeface="Arial"/>
            </a:endParaRPr>
          </a:p>
          <a:p>
            <a:pPr marL="370840" indent="-358140">
              <a:lnSpc>
                <a:spcPct val="100000"/>
              </a:lnSpc>
              <a:spcBef>
                <a:spcPts val="1970"/>
              </a:spcBef>
              <a:buChar char="●"/>
              <a:tabLst>
                <a:tab pos="370840" algn="l"/>
              </a:tabLst>
            </a:pPr>
            <a:r>
              <a:rPr dirty="0" sz="2050">
                <a:latin typeface="Arial"/>
                <a:cs typeface="Arial"/>
              </a:rPr>
              <a:t>Workflow</a:t>
            </a:r>
            <a:r>
              <a:rPr dirty="0" sz="2050" spc="-4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automation:</a:t>
            </a:r>
            <a:r>
              <a:rPr dirty="0" sz="2050" spc="-4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Anticipates</a:t>
            </a:r>
            <a:r>
              <a:rPr dirty="0" sz="2050" spc="-4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needs</a:t>
            </a:r>
            <a:r>
              <a:rPr dirty="0" sz="2050" spc="-45">
                <a:latin typeface="Arial"/>
                <a:cs typeface="Arial"/>
              </a:rPr>
              <a:t> </a:t>
            </a:r>
            <a:r>
              <a:rPr dirty="0" sz="2050">
                <a:latin typeface="Arial"/>
                <a:cs typeface="Arial"/>
              </a:rPr>
              <a:t>and</a:t>
            </a:r>
            <a:r>
              <a:rPr dirty="0" sz="2050" spc="-45">
                <a:latin typeface="Arial"/>
                <a:cs typeface="Arial"/>
              </a:rPr>
              <a:t> </a:t>
            </a:r>
            <a:r>
              <a:rPr dirty="0" sz="2050" spc="-10">
                <a:latin typeface="Arial"/>
                <a:cs typeface="Arial"/>
              </a:rPr>
              <a:t>priorities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4242" y="1627873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82560" y="1614157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23" y="119913"/>
                </a:moveTo>
                <a:lnTo>
                  <a:pt x="412165" y="97091"/>
                </a:lnTo>
                <a:lnTo>
                  <a:pt x="404279" y="85394"/>
                </a:lnTo>
                <a:lnTo>
                  <a:pt x="399999" y="79057"/>
                </a:lnTo>
                <a:lnTo>
                  <a:pt x="391820" y="73685"/>
                </a:lnTo>
                <a:lnTo>
                  <a:pt x="391820" y="119913"/>
                </a:lnTo>
                <a:lnTo>
                  <a:pt x="389242" y="133845"/>
                </a:lnTo>
                <a:lnTo>
                  <a:pt x="382308" y="144754"/>
                </a:lnTo>
                <a:lnTo>
                  <a:pt x="372160" y="151853"/>
                </a:lnTo>
                <a:lnTo>
                  <a:pt x="359981" y="154393"/>
                </a:lnTo>
                <a:lnTo>
                  <a:pt x="347776" y="151853"/>
                </a:lnTo>
                <a:lnTo>
                  <a:pt x="337629" y="144754"/>
                </a:lnTo>
                <a:lnTo>
                  <a:pt x="330682" y="133845"/>
                </a:lnTo>
                <a:lnTo>
                  <a:pt x="328117" y="119913"/>
                </a:lnTo>
                <a:lnTo>
                  <a:pt x="330682" y="105879"/>
                </a:lnTo>
                <a:lnTo>
                  <a:pt x="337629" y="94970"/>
                </a:lnTo>
                <a:lnTo>
                  <a:pt x="347776" y="87909"/>
                </a:lnTo>
                <a:lnTo>
                  <a:pt x="359981" y="85394"/>
                </a:lnTo>
                <a:lnTo>
                  <a:pt x="372160" y="87909"/>
                </a:lnTo>
                <a:lnTo>
                  <a:pt x="382308" y="94970"/>
                </a:lnTo>
                <a:lnTo>
                  <a:pt x="389242" y="105879"/>
                </a:lnTo>
                <a:lnTo>
                  <a:pt x="391820" y="119913"/>
                </a:lnTo>
                <a:lnTo>
                  <a:pt x="391820" y="73685"/>
                </a:lnTo>
                <a:lnTo>
                  <a:pt x="381990" y="67221"/>
                </a:lnTo>
                <a:lnTo>
                  <a:pt x="359981" y="62953"/>
                </a:lnTo>
                <a:lnTo>
                  <a:pt x="337947" y="67221"/>
                </a:lnTo>
                <a:lnTo>
                  <a:pt x="319925" y="79057"/>
                </a:lnTo>
                <a:lnTo>
                  <a:pt x="307771" y="97091"/>
                </a:lnTo>
                <a:lnTo>
                  <a:pt x="303314" y="119913"/>
                </a:lnTo>
                <a:lnTo>
                  <a:pt x="307771" y="142621"/>
                </a:lnTo>
                <a:lnTo>
                  <a:pt x="319925" y="160642"/>
                </a:lnTo>
                <a:lnTo>
                  <a:pt x="337947" y="172516"/>
                </a:lnTo>
                <a:lnTo>
                  <a:pt x="359981" y="176796"/>
                </a:lnTo>
                <a:lnTo>
                  <a:pt x="381990" y="172516"/>
                </a:lnTo>
                <a:lnTo>
                  <a:pt x="399999" y="160642"/>
                </a:lnTo>
                <a:lnTo>
                  <a:pt x="404215" y="154393"/>
                </a:lnTo>
                <a:lnTo>
                  <a:pt x="412165" y="142621"/>
                </a:lnTo>
                <a:lnTo>
                  <a:pt x="416623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51136" y="1536750"/>
            <a:ext cx="329565" cy="332105"/>
            <a:chOff x="851136" y="1536750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51136" y="1536750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54" y="1606765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38300" y="2111603"/>
            <a:ext cx="4799330" cy="1125855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 marR="5080">
              <a:lnSpc>
                <a:spcPts val="4100"/>
              </a:lnSpc>
              <a:spcBef>
                <a:spcPts val="620"/>
              </a:spcBef>
              <a:tabLst>
                <a:tab pos="2264410" algn="l"/>
              </a:tabLst>
            </a:pPr>
            <a:r>
              <a:rPr dirty="0" sz="3800" spc="-10">
                <a:solidFill>
                  <a:srgbClr val="4285F4"/>
                </a:solidFill>
                <a:latin typeface="Arial"/>
                <a:cs typeface="Arial"/>
              </a:rPr>
              <a:t>Anastasia</a:t>
            </a:r>
            <a:r>
              <a:rPr dirty="0" sz="38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3800" spc="-10">
                <a:solidFill>
                  <a:srgbClr val="4285F4"/>
                </a:solidFill>
                <a:latin typeface="Arial"/>
                <a:cs typeface="Arial"/>
              </a:rPr>
              <a:t>Hernandez- Koutoucheva</a:t>
            </a:r>
            <a:endParaRPr sz="3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8300" y="3359010"/>
            <a:ext cx="224853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Wellcome</a:t>
            </a:r>
            <a:r>
              <a:rPr dirty="0" sz="1500" spc="-6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Sanger</a:t>
            </a:r>
            <a:r>
              <a:rPr dirty="0" sz="1500" spc="-6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Institute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8895" y="-36231"/>
            <a:ext cx="309626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b="0">
                <a:solidFill>
                  <a:srgbClr val="4285F4"/>
                </a:solidFill>
                <a:latin typeface="Arial"/>
                <a:cs typeface="Arial"/>
              </a:rPr>
              <a:t>Research</a:t>
            </a:r>
            <a:r>
              <a:rPr dirty="0" sz="2900" spc="-17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2900" spc="-10" b="0">
                <a:solidFill>
                  <a:srgbClr val="4285F4"/>
                </a:solidFill>
                <a:latin typeface="Arial"/>
                <a:cs typeface="Arial"/>
              </a:rPr>
              <a:t>Findings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25699" y="675306"/>
            <a:ext cx="4241800" cy="3702685"/>
            <a:chOff x="225699" y="675306"/>
            <a:chExt cx="4241800" cy="370268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699" y="1241929"/>
              <a:ext cx="3347999" cy="313591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608229" y="680068"/>
              <a:ext cx="1854200" cy="652780"/>
            </a:xfrm>
            <a:custGeom>
              <a:avLst/>
              <a:gdLst/>
              <a:ahLst/>
              <a:cxnLst/>
              <a:rect l="l" t="t" r="r" b="b"/>
              <a:pathLst>
                <a:path w="1854200" h="652780">
                  <a:moveTo>
                    <a:pt x="1131436" y="0"/>
                  </a:moveTo>
                  <a:lnTo>
                    <a:pt x="1079847" y="3489"/>
                  </a:lnTo>
                  <a:lnTo>
                    <a:pt x="1033026" y="13446"/>
                  </a:lnTo>
                  <a:lnTo>
                    <a:pt x="993556" y="29103"/>
                  </a:lnTo>
                  <a:lnTo>
                    <a:pt x="964021" y="49695"/>
                  </a:lnTo>
                  <a:lnTo>
                    <a:pt x="929368" y="36250"/>
                  </a:lnTo>
                  <a:lnTo>
                    <a:pt x="890309" y="26362"/>
                  </a:lnTo>
                  <a:lnTo>
                    <a:pt x="848018" y="20259"/>
                  </a:lnTo>
                  <a:lnTo>
                    <a:pt x="803673" y="18173"/>
                  </a:lnTo>
                  <a:lnTo>
                    <a:pt x="742081" y="22241"/>
                  </a:lnTo>
                  <a:lnTo>
                    <a:pt x="685931" y="33874"/>
                  </a:lnTo>
                  <a:lnTo>
                    <a:pt x="638185" y="52217"/>
                  </a:lnTo>
                  <a:lnTo>
                    <a:pt x="601807" y="76415"/>
                  </a:lnTo>
                  <a:lnTo>
                    <a:pt x="567456" y="68185"/>
                  </a:lnTo>
                  <a:lnTo>
                    <a:pt x="531293" y="62225"/>
                  </a:lnTo>
                  <a:lnTo>
                    <a:pt x="493808" y="58601"/>
                  </a:lnTo>
                  <a:lnTo>
                    <a:pt x="455489" y="57378"/>
                  </a:lnTo>
                  <a:lnTo>
                    <a:pt x="389460" y="61070"/>
                  </a:lnTo>
                  <a:lnTo>
                    <a:pt x="328669" y="71571"/>
                  </a:lnTo>
                  <a:lnTo>
                    <a:pt x="274908" y="88022"/>
                  </a:lnTo>
                  <a:lnTo>
                    <a:pt x="229972" y="109563"/>
                  </a:lnTo>
                  <a:lnTo>
                    <a:pt x="195655" y="135334"/>
                  </a:lnTo>
                  <a:lnTo>
                    <a:pt x="166048" y="196126"/>
                  </a:lnTo>
                  <a:lnTo>
                    <a:pt x="166048" y="202374"/>
                  </a:lnTo>
                  <a:lnTo>
                    <a:pt x="166931" y="208622"/>
                  </a:lnTo>
                  <a:lnTo>
                    <a:pt x="168690" y="214820"/>
                  </a:lnTo>
                  <a:lnTo>
                    <a:pt x="167130" y="216852"/>
                  </a:lnTo>
                  <a:lnTo>
                    <a:pt x="101159" y="226348"/>
                  </a:lnTo>
                  <a:lnTo>
                    <a:pt x="48136" y="246091"/>
                  </a:lnTo>
                  <a:lnTo>
                    <a:pt x="12828" y="273534"/>
                  </a:lnTo>
                  <a:lnTo>
                    <a:pt x="0" y="306133"/>
                  </a:lnTo>
                  <a:lnTo>
                    <a:pt x="6379" y="329400"/>
                  </a:lnTo>
                  <a:lnTo>
                    <a:pt x="24688" y="350762"/>
                  </a:lnTo>
                  <a:lnTo>
                    <a:pt x="53683" y="369175"/>
                  </a:lnTo>
                  <a:lnTo>
                    <a:pt x="92120" y="383590"/>
                  </a:lnTo>
                  <a:lnTo>
                    <a:pt x="70570" y="396923"/>
                  </a:lnTo>
                  <a:lnTo>
                    <a:pt x="54750" y="411819"/>
                  </a:lnTo>
                  <a:lnTo>
                    <a:pt x="45004" y="427864"/>
                  </a:lnTo>
                  <a:lnTo>
                    <a:pt x="41679" y="444639"/>
                  </a:lnTo>
                  <a:lnTo>
                    <a:pt x="51272" y="472751"/>
                  </a:lnTo>
                  <a:lnTo>
                    <a:pt x="77934" y="497260"/>
                  </a:lnTo>
                  <a:lnTo>
                    <a:pt x="118486" y="516649"/>
                  </a:lnTo>
                  <a:lnTo>
                    <a:pt x="169752" y="529397"/>
                  </a:lnTo>
                  <a:lnTo>
                    <a:pt x="228554" y="533984"/>
                  </a:lnTo>
                  <a:lnTo>
                    <a:pt x="235833" y="533984"/>
                  </a:lnTo>
                  <a:lnTo>
                    <a:pt x="250337" y="533374"/>
                  </a:lnTo>
                  <a:lnTo>
                    <a:pt x="283826" y="556470"/>
                  </a:lnTo>
                  <a:lnTo>
                    <a:pt x="324620" y="576098"/>
                  </a:lnTo>
                  <a:lnTo>
                    <a:pt x="371549" y="591932"/>
                  </a:lnTo>
                  <a:lnTo>
                    <a:pt x="423441" y="603646"/>
                  </a:lnTo>
                  <a:lnTo>
                    <a:pt x="479124" y="610914"/>
                  </a:lnTo>
                  <a:lnTo>
                    <a:pt x="537428" y="613410"/>
                  </a:lnTo>
                  <a:lnTo>
                    <a:pt x="582164" y="611949"/>
                  </a:lnTo>
                  <a:lnTo>
                    <a:pt x="625885" y="607618"/>
                  </a:lnTo>
                  <a:lnTo>
                    <a:pt x="667996" y="600497"/>
                  </a:lnTo>
                  <a:lnTo>
                    <a:pt x="707902" y="590664"/>
                  </a:lnTo>
                  <a:lnTo>
                    <a:pt x="744259" y="611907"/>
                  </a:lnTo>
                  <a:lnTo>
                    <a:pt x="787965" y="629084"/>
                  </a:lnTo>
                  <a:lnTo>
                    <a:pt x="837552" y="641821"/>
                  </a:lnTo>
                  <a:lnTo>
                    <a:pt x="891551" y="649739"/>
                  </a:lnTo>
                  <a:lnTo>
                    <a:pt x="948493" y="652462"/>
                  </a:lnTo>
                  <a:lnTo>
                    <a:pt x="1010606" y="649206"/>
                  </a:lnTo>
                  <a:lnTo>
                    <a:pt x="1068633" y="639848"/>
                  </a:lnTo>
                  <a:lnTo>
                    <a:pt x="1120852" y="625000"/>
                  </a:lnTo>
                  <a:lnTo>
                    <a:pt x="1165545" y="605276"/>
                  </a:lnTo>
                  <a:lnTo>
                    <a:pt x="1200992" y="581291"/>
                  </a:lnTo>
                  <a:lnTo>
                    <a:pt x="1225473" y="553656"/>
                  </a:lnTo>
                  <a:lnTo>
                    <a:pt x="1256074" y="561439"/>
                  </a:lnTo>
                  <a:lnTo>
                    <a:pt x="1288483" y="567081"/>
                  </a:lnTo>
                  <a:lnTo>
                    <a:pt x="1322213" y="570517"/>
                  </a:lnTo>
                  <a:lnTo>
                    <a:pt x="1356773" y="571677"/>
                  </a:lnTo>
                  <a:lnTo>
                    <a:pt x="1422037" y="567450"/>
                  </a:lnTo>
                  <a:lnTo>
                    <a:pt x="1480940" y="555531"/>
                  </a:lnTo>
                  <a:lnTo>
                    <a:pt x="1531071" y="537067"/>
                  </a:lnTo>
                  <a:lnTo>
                    <a:pt x="1570021" y="513203"/>
                  </a:lnTo>
                  <a:lnTo>
                    <a:pt x="1604728" y="453859"/>
                  </a:lnTo>
                  <a:lnTo>
                    <a:pt x="1663371" y="446774"/>
                  </a:lnTo>
                  <a:lnTo>
                    <a:pt x="1716418" y="434337"/>
                  </a:lnTo>
                  <a:lnTo>
                    <a:pt x="1762619" y="417240"/>
                  </a:lnTo>
                  <a:lnTo>
                    <a:pt x="1800727" y="396174"/>
                  </a:lnTo>
                  <a:lnTo>
                    <a:pt x="1847668" y="344895"/>
                  </a:lnTo>
                  <a:lnTo>
                    <a:pt x="1854004" y="316064"/>
                  </a:lnTo>
                  <a:lnTo>
                    <a:pt x="1850093" y="293301"/>
                  </a:lnTo>
                  <a:lnTo>
                    <a:pt x="1838567" y="271291"/>
                  </a:lnTo>
                  <a:lnTo>
                    <a:pt x="1819735" y="250470"/>
                  </a:lnTo>
                  <a:lnTo>
                    <a:pt x="1793907" y="231279"/>
                  </a:lnTo>
                  <a:lnTo>
                    <a:pt x="1801947" y="220839"/>
                  </a:lnTo>
                  <a:lnTo>
                    <a:pt x="1807736" y="210092"/>
                  </a:lnTo>
                  <a:lnTo>
                    <a:pt x="1811236" y="199122"/>
                  </a:lnTo>
                  <a:lnTo>
                    <a:pt x="1812411" y="188010"/>
                  </a:lnTo>
                  <a:lnTo>
                    <a:pt x="1804406" y="159271"/>
                  </a:lnTo>
                  <a:lnTo>
                    <a:pt x="1781655" y="133115"/>
                  </a:lnTo>
                  <a:lnTo>
                    <a:pt x="1746053" y="110733"/>
                  </a:lnTo>
                  <a:lnTo>
                    <a:pt x="1699497" y="93316"/>
                  </a:lnTo>
                  <a:lnTo>
                    <a:pt x="1643882" y="82054"/>
                  </a:lnTo>
                  <a:lnTo>
                    <a:pt x="1625379" y="55403"/>
                  </a:lnTo>
                  <a:lnTo>
                    <a:pt x="1592980" y="32822"/>
                  </a:lnTo>
                  <a:lnTo>
                    <a:pt x="1549344" y="15374"/>
                  </a:lnTo>
                  <a:lnTo>
                    <a:pt x="1497133" y="4125"/>
                  </a:lnTo>
                  <a:lnTo>
                    <a:pt x="1439006" y="139"/>
                  </a:lnTo>
                  <a:lnTo>
                    <a:pt x="1393960" y="2502"/>
                  </a:lnTo>
                  <a:lnTo>
                    <a:pt x="1351504" y="9372"/>
                  </a:lnTo>
                  <a:lnTo>
                    <a:pt x="1313099" y="20424"/>
                  </a:lnTo>
                  <a:lnTo>
                    <a:pt x="1280205" y="35331"/>
                  </a:lnTo>
                  <a:lnTo>
                    <a:pt x="1250242" y="20423"/>
                  </a:lnTo>
                  <a:lnTo>
                    <a:pt x="1214428" y="9321"/>
                  </a:lnTo>
                  <a:lnTo>
                    <a:pt x="1174311" y="2391"/>
                  </a:lnTo>
                  <a:lnTo>
                    <a:pt x="113143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608229" y="680068"/>
              <a:ext cx="1854200" cy="652780"/>
            </a:xfrm>
            <a:custGeom>
              <a:avLst/>
              <a:gdLst/>
              <a:ahLst/>
              <a:cxnLst/>
              <a:rect l="l" t="t" r="r" b="b"/>
              <a:pathLst>
                <a:path w="1854200" h="652780">
                  <a:moveTo>
                    <a:pt x="168690" y="214820"/>
                  </a:moveTo>
                  <a:lnTo>
                    <a:pt x="166931" y="208622"/>
                  </a:lnTo>
                  <a:lnTo>
                    <a:pt x="166048" y="202374"/>
                  </a:lnTo>
                  <a:lnTo>
                    <a:pt x="166048" y="196126"/>
                  </a:lnTo>
                  <a:lnTo>
                    <a:pt x="195655" y="135334"/>
                  </a:lnTo>
                  <a:lnTo>
                    <a:pt x="229972" y="109563"/>
                  </a:lnTo>
                  <a:lnTo>
                    <a:pt x="274908" y="88022"/>
                  </a:lnTo>
                  <a:lnTo>
                    <a:pt x="328669" y="71571"/>
                  </a:lnTo>
                  <a:lnTo>
                    <a:pt x="389460" y="61070"/>
                  </a:lnTo>
                  <a:lnTo>
                    <a:pt x="455489" y="57378"/>
                  </a:lnTo>
                  <a:lnTo>
                    <a:pt x="493808" y="58601"/>
                  </a:lnTo>
                  <a:lnTo>
                    <a:pt x="531293" y="62225"/>
                  </a:lnTo>
                  <a:lnTo>
                    <a:pt x="567456" y="68185"/>
                  </a:lnTo>
                  <a:lnTo>
                    <a:pt x="601807" y="76415"/>
                  </a:lnTo>
                  <a:lnTo>
                    <a:pt x="638185" y="52217"/>
                  </a:lnTo>
                  <a:lnTo>
                    <a:pt x="685931" y="33874"/>
                  </a:lnTo>
                  <a:lnTo>
                    <a:pt x="742081" y="22241"/>
                  </a:lnTo>
                  <a:lnTo>
                    <a:pt x="803673" y="18173"/>
                  </a:lnTo>
                  <a:lnTo>
                    <a:pt x="848018" y="20259"/>
                  </a:lnTo>
                  <a:lnTo>
                    <a:pt x="890309" y="26362"/>
                  </a:lnTo>
                  <a:lnTo>
                    <a:pt x="929368" y="36250"/>
                  </a:lnTo>
                  <a:lnTo>
                    <a:pt x="964021" y="49695"/>
                  </a:lnTo>
                  <a:lnTo>
                    <a:pt x="993556" y="29103"/>
                  </a:lnTo>
                  <a:lnTo>
                    <a:pt x="1033026" y="13446"/>
                  </a:lnTo>
                  <a:lnTo>
                    <a:pt x="1079847" y="3489"/>
                  </a:lnTo>
                  <a:lnTo>
                    <a:pt x="1131436" y="0"/>
                  </a:lnTo>
                  <a:lnTo>
                    <a:pt x="1174311" y="2391"/>
                  </a:lnTo>
                  <a:lnTo>
                    <a:pt x="1214428" y="9321"/>
                  </a:lnTo>
                  <a:lnTo>
                    <a:pt x="1250242" y="20423"/>
                  </a:lnTo>
                  <a:lnTo>
                    <a:pt x="1280205" y="35331"/>
                  </a:lnTo>
                  <a:lnTo>
                    <a:pt x="1313099" y="20424"/>
                  </a:lnTo>
                  <a:lnTo>
                    <a:pt x="1351504" y="9372"/>
                  </a:lnTo>
                  <a:lnTo>
                    <a:pt x="1393960" y="2502"/>
                  </a:lnTo>
                  <a:lnTo>
                    <a:pt x="1439006" y="139"/>
                  </a:lnTo>
                  <a:lnTo>
                    <a:pt x="1497133" y="4125"/>
                  </a:lnTo>
                  <a:lnTo>
                    <a:pt x="1549344" y="15374"/>
                  </a:lnTo>
                  <a:lnTo>
                    <a:pt x="1592980" y="32822"/>
                  </a:lnTo>
                  <a:lnTo>
                    <a:pt x="1625379" y="55403"/>
                  </a:lnTo>
                  <a:lnTo>
                    <a:pt x="1643882" y="82054"/>
                  </a:lnTo>
                  <a:lnTo>
                    <a:pt x="1699497" y="93316"/>
                  </a:lnTo>
                  <a:lnTo>
                    <a:pt x="1746053" y="110733"/>
                  </a:lnTo>
                  <a:lnTo>
                    <a:pt x="1781655" y="133115"/>
                  </a:lnTo>
                  <a:lnTo>
                    <a:pt x="1804406" y="159271"/>
                  </a:lnTo>
                  <a:lnTo>
                    <a:pt x="1812411" y="188010"/>
                  </a:lnTo>
                  <a:lnTo>
                    <a:pt x="1811236" y="199122"/>
                  </a:lnTo>
                  <a:lnTo>
                    <a:pt x="1807736" y="210092"/>
                  </a:lnTo>
                  <a:lnTo>
                    <a:pt x="1801947" y="220839"/>
                  </a:lnTo>
                  <a:lnTo>
                    <a:pt x="1793907" y="231279"/>
                  </a:lnTo>
                  <a:lnTo>
                    <a:pt x="1819735" y="250470"/>
                  </a:lnTo>
                  <a:lnTo>
                    <a:pt x="1838567" y="271291"/>
                  </a:lnTo>
                  <a:lnTo>
                    <a:pt x="1850093" y="293301"/>
                  </a:lnTo>
                  <a:lnTo>
                    <a:pt x="1854004" y="316064"/>
                  </a:lnTo>
                  <a:lnTo>
                    <a:pt x="1847668" y="344895"/>
                  </a:lnTo>
                  <a:lnTo>
                    <a:pt x="1800727" y="396174"/>
                  </a:lnTo>
                  <a:lnTo>
                    <a:pt x="1762619" y="417240"/>
                  </a:lnTo>
                  <a:lnTo>
                    <a:pt x="1716418" y="434337"/>
                  </a:lnTo>
                  <a:lnTo>
                    <a:pt x="1663371" y="446774"/>
                  </a:lnTo>
                  <a:lnTo>
                    <a:pt x="1604728" y="453859"/>
                  </a:lnTo>
                  <a:lnTo>
                    <a:pt x="1595376" y="485085"/>
                  </a:lnTo>
                  <a:lnTo>
                    <a:pt x="1531071" y="537067"/>
                  </a:lnTo>
                  <a:lnTo>
                    <a:pt x="1480940" y="555531"/>
                  </a:lnTo>
                  <a:lnTo>
                    <a:pt x="1422037" y="567450"/>
                  </a:lnTo>
                  <a:lnTo>
                    <a:pt x="1356773" y="571677"/>
                  </a:lnTo>
                  <a:lnTo>
                    <a:pt x="1322213" y="570517"/>
                  </a:lnTo>
                  <a:lnTo>
                    <a:pt x="1288483" y="567081"/>
                  </a:lnTo>
                  <a:lnTo>
                    <a:pt x="1256074" y="561439"/>
                  </a:lnTo>
                  <a:lnTo>
                    <a:pt x="1225473" y="553656"/>
                  </a:lnTo>
                  <a:lnTo>
                    <a:pt x="1200992" y="581291"/>
                  </a:lnTo>
                  <a:lnTo>
                    <a:pt x="1165545" y="605276"/>
                  </a:lnTo>
                  <a:lnTo>
                    <a:pt x="1120852" y="625000"/>
                  </a:lnTo>
                  <a:lnTo>
                    <a:pt x="1068633" y="639848"/>
                  </a:lnTo>
                  <a:lnTo>
                    <a:pt x="1010606" y="649206"/>
                  </a:lnTo>
                  <a:lnTo>
                    <a:pt x="948493" y="652462"/>
                  </a:lnTo>
                  <a:lnTo>
                    <a:pt x="891551" y="649739"/>
                  </a:lnTo>
                  <a:lnTo>
                    <a:pt x="837552" y="641821"/>
                  </a:lnTo>
                  <a:lnTo>
                    <a:pt x="787965" y="629084"/>
                  </a:lnTo>
                  <a:lnTo>
                    <a:pt x="744259" y="611907"/>
                  </a:lnTo>
                  <a:lnTo>
                    <a:pt x="707902" y="590664"/>
                  </a:lnTo>
                  <a:lnTo>
                    <a:pt x="667996" y="600497"/>
                  </a:lnTo>
                  <a:lnTo>
                    <a:pt x="625885" y="607618"/>
                  </a:lnTo>
                  <a:lnTo>
                    <a:pt x="582164" y="611949"/>
                  </a:lnTo>
                  <a:lnTo>
                    <a:pt x="537428" y="613410"/>
                  </a:lnTo>
                  <a:lnTo>
                    <a:pt x="479124" y="610914"/>
                  </a:lnTo>
                  <a:lnTo>
                    <a:pt x="423441" y="603646"/>
                  </a:lnTo>
                  <a:lnTo>
                    <a:pt x="371549" y="591932"/>
                  </a:lnTo>
                  <a:lnTo>
                    <a:pt x="324620" y="576098"/>
                  </a:lnTo>
                  <a:lnTo>
                    <a:pt x="283826" y="556470"/>
                  </a:lnTo>
                  <a:lnTo>
                    <a:pt x="250337" y="533374"/>
                  </a:lnTo>
                  <a:lnTo>
                    <a:pt x="243107" y="533781"/>
                  </a:lnTo>
                  <a:lnTo>
                    <a:pt x="235833" y="533984"/>
                  </a:lnTo>
                  <a:lnTo>
                    <a:pt x="228554" y="533984"/>
                  </a:lnTo>
                  <a:lnTo>
                    <a:pt x="169752" y="529397"/>
                  </a:lnTo>
                  <a:lnTo>
                    <a:pt x="118486" y="516649"/>
                  </a:lnTo>
                  <a:lnTo>
                    <a:pt x="77934" y="497260"/>
                  </a:lnTo>
                  <a:lnTo>
                    <a:pt x="41679" y="444639"/>
                  </a:lnTo>
                  <a:lnTo>
                    <a:pt x="45004" y="427864"/>
                  </a:lnTo>
                  <a:lnTo>
                    <a:pt x="54750" y="411819"/>
                  </a:lnTo>
                  <a:lnTo>
                    <a:pt x="70570" y="396923"/>
                  </a:lnTo>
                  <a:lnTo>
                    <a:pt x="92120" y="383590"/>
                  </a:lnTo>
                  <a:lnTo>
                    <a:pt x="53683" y="369175"/>
                  </a:lnTo>
                  <a:lnTo>
                    <a:pt x="24688" y="350762"/>
                  </a:lnTo>
                  <a:lnTo>
                    <a:pt x="6379" y="329400"/>
                  </a:lnTo>
                  <a:lnTo>
                    <a:pt x="0" y="306133"/>
                  </a:lnTo>
                  <a:lnTo>
                    <a:pt x="12828" y="273534"/>
                  </a:lnTo>
                  <a:lnTo>
                    <a:pt x="48136" y="246091"/>
                  </a:lnTo>
                  <a:lnTo>
                    <a:pt x="101159" y="226348"/>
                  </a:lnTo>
                  <a:lnTo>
                    <a:pt x="167130" y="216852"/>
                  </a:lnTo>
                  <a:lnTo>
                    <a:pt x="168690" y="21482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539744" y="19932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18116" y="0"/>
                  </a:moveTo>
                  <a:lnTo>
                    <a:pt x="11066" y="1424"/>
                  </a:lnTo>
                  <a:lnTo>
                    <a:pt x="5308" y="5307"/>
                  </a:lnTo>
                  <a:lnTo>
                    <a:pt x="1424" y="11063"/>
                  </a:lnTo>
                  <a:lnTo>
                    <a:pt x="0" y="18110"/>
                  </a:lnTo>
                  <a:lnTo>
                    <a:pt x="1424" y="25163"/>
                  </a:lnTo>
                  <a:lnTo>
                    <a:pt x="5308" y="30924"/>
                  </a:lnTo>
                  <a:lnTo>
                    <a:pt x="11066" y="34808"/>
                  </a:lnTo>
                  <a:lnTo>
                    <a:pt x="18116" y="36233"/>
                  </a:lnTo>
                  <a:lnTo>
                    <a:pt x="25166" y="34808"/>
                  </a:lnTo>
                  <a:lnTo>
                    <a:pt x="30925" y="30924"/>
                  </a:lnTo>
                  <a:lnTo>
                    <a:pt x="34808" y="25163"/>
                  </a:lnTo>
                  <a:lnTo>
                    <a:pt x="36233" y="18110"/>
                  </a:lnTo>
                  <a:lnTo>
                    <a:pt x="34808" y="11063"/>
                  </a:lnTo>
                  <a:lnTo>
                    <a:pt x="30925" y="5307"/>
                  </a:lnTo>
                  <a:lnTo>
                    <a:pt x="25166" y="1424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539744" y="199323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0" y="18110"/>
                  </a:moveTo>
                  <a:lnTo>
                    <a:pt x="1424" y="25163"/>
                  </a:lnTo>
                  <a:lnTo>
                    <a:pt x="5308" y="30924"/>
                  </a:lnTo>
                  <a:lnTo>
                    <a:pt x="11066" y="34808"/>
                  </a:lnTo>
                  <a:lnTo>
                    <a:pt x="18116" y="36233"/>
                  </a:lnTo>
                  <a:lnTo>
                    <a:pt x="25166" y="34808"/>
                  </a:lnTo>
                  <a:lnTo>
                    <a:pt x="30925" y="30924"/>
                  </a:lnTo>
                  <a:lnTo>
                    <a:pt x="34808" y="25163"/>
                  </a:lnTo>
                  <a:lnTo>
                    <a:pt x="36233" y="18110"/>
                  </a:lnTo>
                  <a:lnTo>
                    <a:pt x="34808" y="11063"/>
                  </a:lnTo>
                  <a:lnTo>
                    <a:pt x="30925" y="5307"/>
                  </a:lnTo>
                  <a:lnTo>
                    <a:pt x="25166" y="1424"/>
                  </a:lnTo>
                  <a:lnTo>
                    <a:pt x="18116" y="0"/>
                  </a:lnTo>
                  <a:lnTo>
                    <a:pt x="11066" y="1424"/>
                  </a:lnTo>
                  <a:lnTo>
                    <a:pt x="5308" y="5307"/>
                  </a:lnTo>
                  <a:lnTo>
                    <a:pt x="1424" y="11063"/>
                  </a:lnTo>
                  <a:lnTo>
                    <a:pt x="0" y="1811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4520" y="1746106"/>
              <a:ext cx="81991" cy="8199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9295" y="1477742"/>
              <a:ext cx="118225" cy="11822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702336" y="1061119"/>
              <a:ext cx="1143000" cy="207010"/>
            </a:xfrm>
            <a:custGeom>
              <a:avLst/>
              <a:gdLst/>
              <a:ahLst/>
              <a:cxnLst/>
              <a:rect l="l" t="t" r="r" b="b"/>
              <a:pathLst>
                <a:path w="1143000" h="207009">
                  <a:moveTo>
                    <a:pt x="108572" y="12026"/>
                  </a:moveTo>
                  <a:lnTo>
                    <a:pt x="103760" y="12204"/>
                  </a:lnTo>
                  <a:lnTo>
                    <a:pt x="98937" y="12293"/>
                  </a:lnTo>
                  <a:lnTo>
                    <a:pt x="94111" y="12293"/>
                  </a:lnTo>
                  <a:lnTo>
                    <a:pt x="69465" y="11505"/>
                  </a:lnTo>
                  <a:lnTo>
                    <a:pt x="45354" y="9166"/>
                  </a:lnTo>
                  <a:lnTo>
                    <a:pt x="22095" y="5317"/>
                  </a:lnTo>
                  <a:lnTo>
                    <a:pt x="0" y="0"/>
                  </a:lnTo>
                </a:path>
                <a:path w="1143000" h="207009">
                  <a:moveTo>
                    <a:pt x="204366" y="143700"/>
                  </a:moveTo>
                  <a:lnTo>
                    <a:pt x="192807" y="145699"/>
                  </a:lnTo>
                  <a:lnTo>
                    <a:pt x="181011" y="147331"/>
                  </a:lnTo>
                  <a:lnTo>
                    <a:pt x="169017" y="148588"/>
                  </a:lnTo>
                  <a:lnTo>
                    <a:pt x="156864" y="149466"/>
                  </a:lnTo>
                </a:path>
                <a:path w="1143000" h="207009">
                  <a:moveTo>
                    <a:pt x="613689" y="206971"/>
                  </a:moveTo>
                  <a:lnTo>
                    <a:pt x="605447" y="200692"/>
                  </a:lnTo>
                  <a:lnTo>
                    <a:pt x="597918" y="194211"/>
                  </a:lnTo>
                  <a:lnTo>
                    <a:pt x="591120" y="187544"/>
                  </a:lnTo>
                  <a:lnTo>
                    <a:pt x="585067" y="180708"/>
                  </a:lnTo>
                </a:path>
                <a:path w="1143000" h="207009">
                  <a:moveTo>
                    <a:pt x="1142982" y="141477"/>
                  </a:moveTo>
                  <a:lnTo>
                    <a:pt x="1141317" y="148780"/>
                  </a:lnTo>
                  <a:lnTo>
                    <a:pt x="1138852" y="156029"/>
                  </a:lnTo>
                  <a:lnTo>
                    <a:pt x="1135596" y="163205"/>
                  </a:lnTo>
                  <a:lnTo>
                    <a:pt x="1131552" y="170294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7810" y="1019730"/>
              <a:ext cx="148881" cy="11724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776926" y="713279"/>
              <a:ext cx="1624965" cy="237490"/>
            </a:xfrm>
            <a:custGeom>
              <a:avLst/>
              <a:gdLst/>
              <a:ahLst/>
              <a:cxnLst/>
              <a:rect l="l" t="t" r="r" b="b"/>
              <a:pathLst>
                <a:path w="1624964" h="237490">
                  <a:moveTo>
                    <a:pt x="1624347" y="196469"/>
                  </a:moveTo>
                  <a:lnTo>
                    <a:pt x="1612562" y="207810"/>
                  </a:lnTo>
                  <a:lnTo>
                    <a:pt x="1598188" y="218392"/>
                  </a:lnTo>
                  <a:lnTo>
                    <a:pt x="1581381" y="228112"/>
                  </a:lnTo>
                  <a:lnTo>
                    <a:pt x="1562295" y="236867"/>
                  </a:lnTo>
                </a:path>
                <a:path w="1624964" h="237490">
                  <a:moveTo>
                    <a:pt x="1475440" y="46583"/>
                  </a:moveTo>
                  <a:lnTo>
                    <a:pt x="1477637" y="52412"/>
                  </a:lnTo>
                  <a:lnTo>
                    <a:pt x="1478742" y="58318"/>
                  </a:lnTo>
                  <a:lnTo>
                    <a:pt x="1478742" y="64236"/>
                  </a:lnTo>
                  <a:lnTo>
                    <a:pt x="1478742" y="64706"/>
                  </a:lnTo>
                  <a:lnTo>
                    <a:pt x="1478729" y="65189"/>
                  </a:lnTo>
                  <a:lnTo>
                    <a:pt x="1478716" y="65659"/>
                  </a:lnTo>
                </a:path>
                <a:path w="1624964" h="237490">
                  <a:moveTo>
                    <a:pt x="1079150" y="24333"/>
                  </a:moveTo>
                  <a:lnTo>
                    <a:pt x="1085700" y="17850"/>
                  </a:lnTo>
                  <a:lnTo>
                    <a:pt x="1093202" y="11618"/>
                  </a:lnTo>
                  <a:lnTo>
                    <a:pt x="1101625" y="5661"/>
                  </a:lnTo>
                  <a:lnTo>
                    <a:pt x="1110937" y="0"/>
                  </a:lnTo>
                </a:path>
                <a:path w="1624964" h="237490">
                  <a:moveTo>
                    <a:pt x="781822" y="35928"/>
                  </a:moveTo>
                  <a:lnTo>
                    <a:pt x="784645" y="30515"/>
                  </a:lnTo>
                  <a:lnTo>
                    <a:pt x="788160" y="25204"/>
                  </a:lnTo>
                  <a:lnTo>
                    <a:pt x="792355" y="20010"/>
                  </a:lnTo>
                  <a:lnTo>
                    <a:pt x="797219" y="14947"/>
                  </a:lnTo>
                </a:path>
                <a:path w="1624964" h="237490">
                  <a:moveTo>
                    <a:pt x="432889" y="43053"/>
                  </a:moveTo>
                  <a:lnTo>
                    <a:pt x="447766" y="47525"/>
                  </a:lnTo>
                  <a:lnTo>
                    <a:pt x="462037" y="52417"/>
                  </a:lnTo>
                  <a:lnTo>
                    <a:pt x="475662" y="57717"/>
                  </a:lnTo>
                  <a:lnTo>
                    <a:pt x="488604" y="63411"/>
                  </a:lnTo>
                </a:path>
                <a:path w="1624964" h="237490">
                  <a:moveTo>
                    <a:pt x="9723" y="203034"/>
                  </a:moveTo>
                  <a:lnTo>
                    <a:pt x="5308" y="196037"/>
                  </a:lnTo>
                  <a:lnTo>
                    <a:pt x="2057" y="188874"/>
                  </a:lnTo>
                  <a:lnTo>
                    <a:pt x="0" y="181622"/>
                  </a:lnTo>
                  <a:lnTo>
                    <a:pt x="9723" y="203034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4542507" y="613841"/>
            <a:ext cx="4408170" cy="3879850"/>
            <a:chOff x="4542507" y="613841"/>
            <a:chExt cx="4408170" cy="3879850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2507" y="1216145"/>
              <a:ext cx="3342411" cy="327722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7091418" y="618604"/>
              <a:ext cx="1854200" cy="652780"/>
            </a:xfrm>
            <a:custGeom>
              <a:avLst/>
              <a:gdLst/>
              <a:ahLst/>
              <a:cxnLst/>
              <a:rect l="l" t="t" r="r" b="b"/>
              <a:pathLst>
                <a:path w="1854200" h="652780">
                  <a:moveTo>
                    <a:pt x="1131436" y="0"/>
                  </a:moveTo>
                  <a:lnTo>
                    <a:pt x="1079847" y="3489"/>
                  </a:lnTo>
                  <a:lnTo>
                    <a:pt x="1033026" y="13446"/>
                  </a:lnTo>
                  <a:lnTo>
                    <a:pt x="993556" y="29103"/>
                  </a:lnTo>
                  <a:lnTo>
                    <a:pt x="964021" y="49695"/>
                  </a:lnTo>
                  <a:lnTo>
                    <a:pt x="929368" y="36250"/>
                  </a:lnTo>
                  <a:lnTo>
                    <a:pt x="890309" y="26362"/>
                  </a:lnTo>
                  <a:lnTo>
                    <a:pt x="848018" y="20259"/>
                  </a:lnTo>
                  <a:lnTo>
                    <a:pt x="803673" y="18173"/>
                  </a:lnTo>
                  <a:lnTo>
                    <a:pt x="742081" y="22241"/>
                  </a:lnTo>
                  <a:lnTo>
                    <a:pt x="685931" y="33874"/>
                  </a:lnTo>
                  <a:lnTo>
                    <a:pt x="638185" y="52217"/>
                  </a:lnTo>
                  <a:lnTo>
                    <a:pt x="601807" y="76415"/>
                  </a:lnTo>
                  <a:lnTo>
                    <a:pt x="567456" y="68185"/>
                  </a:lnTo>
                  <a:lnTo>
                    <a:pt x="531293" y="62225"/>
                  </a:lnTo>
                  <a:lnTo>
                    <a:pt x="493808" y="58601"/>
                  </a:lnTo>
                  <a:lnTo>
                    <a:pt x="455489" y="57378"/>
                  </a:lnTo>
                  <a:lnTo>
                    <a:pt x="389460" y="61070"/>
                  </a:lnTo>
                  <a:lnTo>
                    <a:pt x="328669" y="71571"/>
                  </a:lnTo>
                  <a:lnTo>
                    <a:pt x="274908" y="88022"/>
                  </a:lnTo>
                  <a:lnTo>
                    <a:pt x="229972" y="109563"/>
                  </a:lnTo>
                  <a:lnTo>
                    <a:pt x="195655" y="135334"/>
                  </a:lnTo>
                  <a:lnTo>
                    <a:pt x="166048" y="196126"/>
                  </a:lnTo>
                  <a:lnTo>
                    <a:pt x="166048" y="202374"/>
                  </a:lnTo>
                  <a:lnTo>
                    <a:pt x="166931" y="208622"/>
                  </a:lnTo>
                  <a:lnTo>
                    <a:pt x="168690" y="214820"/>
                  </a:lnTo>
                  <a:lnTo>
                    <a:pt x="167130" y="216852"/>
                  </a:lnTo>
                  <a:lnTo>
                    <a:pt x="101159" y="226348"/>
                  </a:lnTo>
                  <a:lnTo>
                    <a:pt x="48136" y="246091"/>
                  </a:lnTo>
                  <a:lnTo>
                    <a:pt x="12828" y="273534"/>
                  </a:lnTo>
                  <a:lnTo>
                    <a:pt x="0" y="306133"/>
                  </a:lnTo>
                  <a:lnTo>
                    <a:pt x="6379" y="329400"/>
                  </a:lnTo>
                  <a:lnTo>
                    <a:pt x="24688" y="350762"/>
                  </a:lnTo>
                  <a:lnTo>
                    <a:pt x="53683" y="369175"/>
                  </a:lnTo>
                  <a:lnTo>
                    <a:pt x="92120" y="383590"/>
                  </a:lnTo>
                  <a:lnTo>
                    <a:pt x="70570" y="396923"/>
                  </a:lnTo>
                  <a:lnTo>
                    <a:pt x="54750" y="411819"/>
                  </a:lnTo>
                  <a:lnTo>
                    <a:pt x="45004" y="427864"/>
                  </a:lnTo>
                  <a:lnTo>
                    <a:pt x="41679" y="444639"/>
                  </a:lnTo>
                  <a:lnTo>
                    <a:pt x="51272" y="472751"/>
                  </a:lnTo>
                  <a:lnTo>
                    <a:pt x="77934" y="497260"/>
                  </a:lnTo>
                  <a:lnTo>
                    <a:pt x="118486" y="516649"/>
                  </a:lnTo>
                  <a:lnTo>
                    <a:pt x="169752" y="529397"/>
                  </a:lnTo>
                  <a:lnTo>
                    <a:pt x="228554" y="533984"/>
                  </a:lnTo>
                  <a:lnTo>
                    <a:pt x="235833" y="533984"/>
                  </a:lnTo>
                  <a:lnTo>
                    <a:pt x="250337" y="533374"/>
                  </a:lnTo>
                  <a:lnTo>
                    <a:pt x="283826" y="556470"/>
                  </a:lnTo>
                  <a:lnTo>
                    <a:pt x="324620" y="576098"/>
                  </a:lnTo>
                  <a:lnTo>
                    <a:pt x="371549" y="591932"/>
                  </a:lnTo>
                  <a:lnTo>
                    <a:pt x="423441" y="603646"/>
                  </a:lnTo>
                  <a:lnTo>
                    <a:pt x="479124" y="610914"/>
                  </a:lnTo>
                  <a:lnTo>
                    <a:pt x="537428" y="613410"/>
                  </a:lnTo>
                  <a:lnTo>
                    <a:pt x="582164" y="611949"/>
                  </a:lnTo>
                  <a:lnTo>
                    <a:pt x="625885" y="607618"/>
                  </a:lnTo>
                  <a:lnTo>
                    <a:pt x="667996" y="600497"/>
                  </a:lnTo>
                  <a:lnTo>
                    <a:pt x="707902" y="590664"/>
                  </a:lnTo>
                  <a:lnTo>
                    <a:pt x="744259" y="611907"/>
                  </a:lnTo>
                  <a:lnTo>
                    <a:pt x="787965" y="629084"/>
                  </a:lnTo>
                  <a:lnTo>
                    <a:pt x="837552" y="641821"/>
                  </a:lnTo>
                  <a:lnTo>
                    <a:pt x="891551" y="649739"/>
                  </a:lnTo>
                  <a:lnTo>
                    <a:pt x="948493" y="652462"/>
                  </a:lnTo>
                  <a:lnTo>
                    <a:pt x="1010606" y="649206"/>
                  </a:lnTo>
                  <a:lnTo>
                    <a:pt x="1068633" y="639848"/>
                  </a:lnTo>
                  <a:lnTo>
                    <a:pt x="1120852" y="625000"/>
                  </a:lnTo>
                  <a:lnTo>
                    <a:pt x="1165545" y="605276"/>
                  </a:lnTo>
                  <a:lnTo>
                    <a:pt x="1200992" y="581291"/>
                  </a:lnTo>
                  <a:lnTo>
                    <a:pt x="1225473" y="553656"/>
                  </a:lnTo>
                  <a:lnTo>
                    <a:pt x="1256074" y="561439"/>
                  </a:lnTo>
                  <a:lnTo>
                    <a:pt x="1288483" y="567081"/>
                  </a:lnTo>
                  <a:lnTo>
                    <a:pt x="1322213" y="570517"/>
                  </a:lnTo>
                  <a:lnTo>
                    <a:pt x="1356773" y="571677"/>
                  </a:lnTo>
                  <a:lnTo>
                    <a:pt x="1422037" y="567450"/>
                  </a:lnTo>
                  <a:lnTo>
                    <a:pt x="1480940" y="555531"/>
                  </a:lnTo>
                  <a:lnTo>
                    <a:pt x="1531071" y="537067"/>
                  </a:lnTo>
                  <a:lnTo>
                    <a:pt x="1570021" y="513203"/>
                  </a:lnTo>
                  <a:lnTo>
                    <a:pt x="1604728" y="453859"/>
                  </a:lnTo>
                  <a:lnTo>
                    <a:pt x="1663371" y="446774"/>
                  </a:lnTo>
                  <a:lnTo>
                    <a:pt x="1716418" y="434337"/>
                  </a:lnTo>
                  <a:lnTo>
                    <a:pt x="1762619" y="417240"/>
                  </a:lnTo>
                  <a:lnTo>
                    <a:pt x="1800727" y="396174"/>
                  </a:lnTo>
                  <a:lnTo>
                    <a:pt x="1847668" y="344895"/>
                  </a:lnTo>
                  <a:lnTo>
                    <a:pt x="1854004" y="316064"/>
                  </a:lnTo>
                  <a:lnTo>
                    <a:pt x="1850093" y="293301"/>
                  </a:lnTo>
                  <a:lnTo>
                    <a:pt x="1838567" y="271291"/>
                  </a:lnTo>
                  <a:lnTo>
                    <a:pt x="1819735" y="250470"/>
                  </a:lnTo>
                  <a:lnTo>
                    <a:pt x="1793907" y="231279"/>
                  </a:lnTo>
                  <a:lnTo>
                    <a:pt x="1801947" y="220839"/>
                  </a:lnTo>
                  <a:lnTo>
                    <a:pt x="1807736" y="210092"/>
                  </a:lnTo>
                  <a:lnTo>
                    <a:pt x="1811236" y="199122"/>
                  </a:lnTo>
                  <a:lnTo>
                    <a:pt x="1812411" y="188010"/>
                  </a:lnTo>
                  <a:lnTo>
                    <a:pt x="1804406" y="159271"/>
                  </a:lnTo>
                  <a:lnTo>
                    <a:pt x="1781655" y="133115"/>
                  </a:lnTo>
                  <a:lnTo>
                    <a:pt x="1746053" y="110733"/>
                  </a:lnTo>
                  <a:lnTo>
                    <a:pt x="1699497" y="93316"/>
                  </a:lnTo>
                  <a:lnTo>
                    <a:pt x="1643882" y="82054"/>
                  </a:lnTo>
                  <a:lnTo>
                    <a:pt x="1625379" y="55403"/>
                  </a:lnTo>
                  <a:lnTo>
                    <a:pt x="1592980" y="32822"/>
                  </a:lnTo>
                  <a:lnTo>
                    <a:pt x="1549344" y="15374"/>
                  </a:lnTo>
                  <a:lnTo>
                    <a:pt x="1497133" y="4125"/>
                  </a:lnTo>
                  <a:lnTo>
                    <a:pt x="1439006" y="139"/>
                  </a:lnTo>
                  <a:lnTo>
                    <a:pt x="1393960" y="2502"/>
                  </a:lnTo>
                  <a:lnTo>
                    <a:pt x="1351504" y="9372"/>
                  </a:lnTo>
                  <a:lnTo>
                    <a:pt x="1313099" y="20424"/>
                  </a:lnTo>
                  <a:lnTo>
                    <a:pt x="1280205" y="35331"/>
                  </a:lnTo>
                  <a:lnTo>
                    <a:pt x="1250242" y="20423"/>
                  </a:lnTo>
                  <a:lnTo>
                    <a:pt x="1214428" y="9321"/>
                  </a:lnTo>
                  <a:lnTo>
                    <a:pt x="1174311" y="2391"/>
                  </a:lnTo>
                  <a:lnTo>
                    <a:pt x="113143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091418" y="618604"/>
              <a:ext cx="1854200" cy="652780"/>
            </a:xfrm>
            <a:custGeom>
              <a:avLst/>
              <a:gdLst/>
              <a:ahLst/>
              <a:cxnLst/>
              <a:rect l="l" t="t" r="r" b="b"/>
              <a:pathLst>
                <a:path w="1854200" h="652780">
                  <a:moveTo>
                    <a:pt x="168690" y="214820"/>
                  </a:moveTo>
                  <a:lnTo>
                    <a:pt x="166931" y="208622"/>
                  </a:lnTo>
                  <a:lnTo>
                    <a:pt x="166048" y="202374"/>
                  </a:lnTo>
                  <a:lnTo>
                    <a:pt x="166048" y="196126"/>
                  </a:lnTo>
                  <a:lnTo>
                    <a:pt x="195655" y="135334"/>
                  </a:lnTo>
                  <a:lnTo>
                    <a:pt x="229972" y="109563"/>
                  </a:lnTo>
                  <a:lnTo>
                    <a:pt x="274908" y="88022"/>
                  </a:lnTo>
                  <a:lnTo>
                    <a:pt x="328669" y="71571"/>
                  </a:lnTo>
                  <a:lnTo>
                    <a:pt x="389460" y="61070"/>
                  </a:lnTo>
                  <a:lnTo>
                    <a:pt x="455489" y="57378"/>
                  </a:lnTo>
                  <a:lnTo>
                    <a:pt x="493808" y="58601"/>
                  </a:lnTo>
                  <a:lnTo>
                    <a:pt x="531293" y="62225"/>
                  </a:lnTo>
                  <a:lnTo>
                    <a:pt x="567456" y="68185"/>
                  </a:lnTo>
                  <a:lnTo>
                    <a:pt x="601807" y="76415"/>
                  </a:lnTo>
                  <a:lnTo>
                    <a:pt x="638185" y="52217"/>
                  </a:lnTo>
                  <a:lnTo>
                    <a:pt x="685931" y="33874"/>
                  </a:lnTo>
                  <a:lnTo>
                    <a:pt x="742081" y="22241"/>
                  </a:lnTo>
                  <a:lnTo>
                    <a:pt x="803673" y="18173"/>
                  </a:lnTo>
                  <a:lnTo>
                    <a:pt x="848018" y="20259"/>
                  </a:lnTo>
                  <a:lnTo>
                    <a:pt x="890309" y="26362"/>
                  </a:lnTo>
                  <a:lnTo>
                    <a:pt x="929368" y="36250"/>
                  </a:lnTo>
                  <a:lnTo>
                    <a:pt x="964021" y="49695"/>
                  </a:lnTo>
                  <a:lnTo>
                    <a:pt x="993556" y="29103"/>
                  </a:lnTo>
                  <a:lnTo>
                    <a:pt x="1033026" y="13446"/>
                  </a:lnTo>
                  <a:lnTo>
                    <a:pt x="1079847" y="3489"/>
                  </a:lnTo>
                  <a:lnTo>
                    <a:pt x="1131436" y="0"/>
                  </a:lnTo>
                  <a:lnTo>
                    <a:pt x="1174311" y="2391"/>
                  </a:lnTo>
                  <a:lnTo>
                    <a:pt x="1214428" y="9321"/>
                  </a:lnTo>
                  <a:lnTo>
                    <a:pt x="1250242" y="20423"/>
                  </a:lnTo>
                  <a:lnTo>
                    <a:pt x="1280205" y="35331"/>
                  </a:lnTo>
                  <a:lnTo>
                    <a:pt x="1313099" y="20424"/>
                  </a:lnTo>
                  <a:lnTo>
                    <a:pt x="1351504" y="9372"/>
                  </a:lnTo>
                  <a:lnTo>
                    <a:pt x="1393960" y="2502"/>
                  </a:lnTo>
                  <a:lnTo>
                    <a:pt x="1439006" y="139"/>
                  </a:lnTo>
                  <a:lnTo>
                    <a:pt x="1497133" y="4125"/>
                  </a:lnTo>
                  <a:lnTo>
                    <a:pt x="1549344" y="15374"/>
                  </a:lnTo>
                  <a:lnTo>
                    <a:pt x="1592980" y="32822"/>
                  </a:lnTo>
                  <a:lnTo>
                    <a:pt x="1625379" y="55403"/>
                  </a:lnTo>
                  <a:lnTo>
                    <a:pt x="1643882" y="82054"/>
                  </a:lnTo>
                  <a:lnTo>
                    <a:pt x="1699497" y="93316"/>
                  </a:lnTo>
                  <a:lnTo>
                    <a:pt x="1746053" y="110733"/>
                  </a:lnTo>
                  <a:lnTo>
                    <a:pt x="1781655" y="133115"/>
                  </a:lnTo>
                  <a:lnTo>
                    <a:pt x="1804406" y="159271"/>
                  </a:lnTo>
                  <a:lnTo>
                    <a:pt x="1812411" y="188010"/>
                  </a:lnTo>
                  <a:lnTo>
                    <a:pt x="1811236" y="199122"/>
                  </a:lnTo>
                  <a:lnTo>
                    <a:pt x="1807736" y="210092"/>
                  </a:lnTo>
                  <a:lnTo>
                    <a:pt x="1801947" y="220839"/>
                  </a:lnTo>
                  <a:lnTo>
                    <a:pt x="1793907" y="231279"/>
                  </a:lnTo>
                  <a:lnTo>
                    <a:pt x="1819735" y="250470"/>
                  </a:lnTo>
                  <a:lnTo>
                    <a:pt x="1838567" y="271291"/>
                  </a:lnTo>
                  <a:lnTo>
                    <a:pt x="1850093" y="293301"/>
                  </a:lnTo>
                  <a:lnTo>
                    <a:pt x="1854004" y="316064"/>
                  </a:lnTo>
                  <a:lnTo>
                    <a:pt x="1847668" y="344895"/>
                  </a:lnTo>
                  <a:lnTo>
                    <a:pt x="1800727" y="396174"/>
                  </a:lnTo>
                  <a:lnTo>
                    <a:pt x="1762619" y="417240"/>
                  </a:lnTo>
                  <a:lnTo>
                    <a:pt x="1716418" y="434337"/>
                  </a:lnTo>
                  <a:lnTo>
                    <a:pt x="1663371" y="446774"/>
                  </a:lnTo>
                  <a:lnTo>
                    <a:pt x="1604728" y="453859"/>
                  </a:lnTo>
                  <a:lnTo>
                    <a:pt x="1595376" y="485085"/>
                  </a:lnTo>
                  <a:lnTo>
                    <a:pt x="1531071" y="537067"/>
                  </a:lnTo>
                  <a:lnTo>
                    <a:pt x="1480940" y="555531"/>
                  </a:lnTo>
                  <a:lnTo>
                    <a:pt x="1422037" y="567450"/>
                  </a:lnTo>
                  <a:lnTo>
                    <a:pt x="1356773" y="571677"/>
                  </a:lnTo>
                  <a:lnTo>
                    <a:pt x="1322213" y="570517"/>
                  </a:lnTo>
                  <a:lnTo>
                    <a:pt x="1288483" y="567081"/>
                  </a:lnTo>
                  <a:lnTo>
                    <a:pt x="1256074" y="561439"/>
                  </a:lnTo>
                  <a:lnTo>
                    <a:pt x="1225473" y="553656"/>
                  </a:lnTo>
                  <a:lnTo>
                    <a:pt x="1200992" y="581291"/>
                  </a:lnTo>
                  <a:lnTo>
                    <a:pt x="1165545" y="605276"/>
                  </a:lnTo>
                  <a:lnTo>
                    <a:pt x="1120852" y="625000"/>
                  </a:lnTo>
                  <a:lnTo>
                    <a:pt x="1068633" y="639848"/>
                  </a:lnTo>
                  <a:lnTo>
                    <a:pt x="1010606" y="649206"/>
                  </a:lnTo>
                  <a:lnTo>
                    <a:pt x="948493" y="652462"/>
                  </a:lnTo>
                  <a:lnTo>
                    <a:pt x="891551" y="649739"/>
                  </a:lnTo>
                  <a:lnTo>
                    <a:pt x="837552" y="641821"/>
                  </a:lnTo>
                  <a:lnTo>
                    <a:pt x="787965" y="629084"/>
                  </a:lnTo>
                  <a:lnTo>
                    <a:pt x="744259" y="611907"/>
                  </a:lnTo>
                  <a:lnTo>
                    <a:pt x="707902" y="590664"/>
                  </a:lnTo>
                  <a:lnTo>
                    <a:pt x="667996" y="600497"/>
                  </a:lnTo>
                  <a:lnTo>
                    <a:pt x="625885" y="607618"/>
                  </a:lnTo>
                  <a:lnTo>
                    <a:pt x="582164" y="611949"/>
                  </a:lnTo>
                  <a:lnTo>
                    <a:pt x="537428" y="613410"/>
                  </a:lnTo>
                  <a:lnTo>
                    <a:pt x="479124" y="610914"/>
                  </a:lnTo>
                  <a:lnTo>
                    <a:pt x="423441" y="603646"/>
                  </a:lnTo>
                  <a:lnTo>
                    <a:pt x="371549" y="591932"/>
                  </a:lnTo>
                  <a:lnTo>
                    <a:pt x="324620" y="576098"/>
                  </a:lnTo>
                  <a:lnTo>
                    <a:pt x="283826" y="556470"/>
                  </a:lnTo>
                  <a:lnTo>
                    <a:pt x="250337" y="533374"/>
                  </a:lnTo>
                  <a:lnTo>
                    <a:pt x="243107" y="533781"/>
                  </a:lnTo>
                  <a:lnTo>
                    <a:pt x="235833" y="533984"/>
                  </a:lnTo>
                  <a:lnTo>
                    <a:pt x="228554" y="533984"/>
                  </a:lnTo>
                  <a:lnTo>
                    <a:pt x="169752" y="529397"/>
                  </a:lnTo>
                  <a:lnTo>
                    <a:pt x="118486" y="516649"/>
                  </a:lnTo>
                  <a:lnTo>
                    <a:pt x="77934" y="497260"/>
                  </a:lnTo>
                  <a:lnTo>
                    <a:pt x="41679" y="444639"/>
                  </a:lnTo>
                  <a:lnTo>
                    <a:pt x="45004" y="427864"/>
                  </a:lnTo>
                  <a:lnTo>
                    <a:pt x="54750" y="411819"/>
                  </a:lnTo>
                  <a:lnTo>
                    <a:pt x="70570" y="396923"/>
                  </a:lnTo>
                  <a:lnTo>
                    <a:pt x="92120" y="383590"/>
                  </a:lnTo>
                  <a:lnTo>
                    <a:pt x="53683" y="369175"/>
                  </a:lnTo>
                  <a:lnTo>
                    <a:pt x="24688" y="350762"/>
                  </a:lnTo>
                  <a:lnTo>
                    <a:pt x="6379" y="329400"/>
                  </a:lnTo>
                  <a:lnTo>
                    <a:pt x="0" y="306133"/>
                  </a:lnTo>
                  <a:lnTo>
                    <a:pt x="12828" y="273534"/>
                  </a:lnTo>
                  <a:lnTo>
                    <a:pt x="48136" y="246091"/>
                  </a:lnTo>
                  <a:lnTo>
                    <a:pt x="101159" y="226348"/>
                  </a:lnTo>
                  <a:lnTo>
                    <a:pt x="167130" y="216852"/>
                  </a:lnTo>
                  <a:lnTo>
                    <a:pt x="168690" y="21482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022933" y="193177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18116" y="0"/>
                  </a:moveTo>
                  <a:lnTo>
                    <a:pt x="11066" y="1424"/>
                  </a:lnTo>
                  <a:lnTo>
                    <a:pt x="5308" y="5307"/>
                  </a:lnTo>
                  <a:lnTo>
                    <a:pt x="1424" y="11063"/>
                  </a:lnTo>
                  <a:lnTo>
                    <a:pt x="0" y="18110"/>
                  </a:lnTo>
                  <a:lnTo>
                    <a:pt x="1424" y="25163"/>
                  </a:lnTo>
                  <a:lnTo>
                    <a:pt x="5308" y="30924"/>
                  </a:lnTo>
                  <a:lnTo>
                    <a:pt x="11066" y="34808"/>
                  </a:lnTo>
                  <a:lnTo>
                    <a:pt x="18116" y="36233"/>
                  </a:lnTo>
                  <a:lnTo>
                    <a:pt x="25166" y="34808"/>
                  </a:lnTo>
                  <a:lnTo>
                    <a:pt x="30925" y="30924"/>
                  </a:lnTo>
                  <a:lnTo>
                    <a:pt x="34808" y="25163"/>
                  </a:lnTo>
                  <a:lnTo>
                    <a:pt x="36233" y="18110"/>
                  </a:lnTo>
                  <a:lnTo>
                    <a:pt x="34808" y="11063"/>
                  </a:lnTo>
                  <a:lnTo>
                    <a:pt x="30925" y="5307"/>
                  </a:lnTo>
                  <a:lnTo>
                    <a:pt x="25166" y="1424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022933" y="1931771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29" h="36830">
                  <a:moveTo>
                    <a:pt x="0" y="18110"/>
                  </a:moveTo>
                  <a:lnTo>
                    <a:pt x="1424" y="25163"/>
                  </a:lnTo>
                  <a:lnTo>
                    <a:pt x="5308" y="30924"/>
                  </a:lnTo>
                  <a:lnTo>
                    <a:pt x="11066" y="34808"/>
                  </a:lnTo>
                  <a:lnTo>
                    <a:pt x="18116" y="36233"/>
                  </a:lnTo>
                  <a:lnTo>
                    <a:pt x="25166" y="34808"/>
                  </a:lnTo>
                  <a:lnTo>
                    <a:pt x="30925" y="30924"/>
                  </a:lnTo>
                  <a:lnTo>
                    <a:pt x="34808" y="25163"/>
                  </a:lnTo>
                  <a:lnTo>
                    <a:pt x="36233" y="18110"/>
                  </a:lnTo>
                  <a:lnTo>
                    <a:pt x="34808" y="11063"/>
                  </a:lnTo>
                  <a:lnTo>
                    <a:pt x="30925" y="5307"/>
                  </a:lnTo>
                  <a:lnTo>
                    <a:pt x="25166" y="1424"/>
                  </a:lnTo>
                  <a:lnTo>
                    <a:pt x="18116" y="0"/>
                  </a:lnTo>
                  <a:lnTo>
                    <a:pt x="11066" y="1424"/>
                  </a:lnTo>
                  <a:lnTo>
                    <a:pt x="5308" y="5307"/>
                  </a:lnTo>
                  <a:lnTo>
                    <a:pt x="1424" y="11063"/>
                  </a:lnTo>
                  <a:lnTo>
                    <a:pt x="0" y="1811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7709" y="1684642"/>
              <a:ext cx="81991" cy="8199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484" y="1416278"/>
              <a:ext cx="118225" cy="11822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185524" y="999655"/>
              <a:ext cx="1143000" cy="207010"/>
            </a:xfrm>
            <a:custGeom>
              <a:avLst/>
              <a:gdLst/>
              <a:ahLst/>
              <a:cxnLst/>
              <a:rect l="l" t="t" r="r" b="b"/>
              <a:pathLst>
                <a:path w="1143000" h="207009">
                  <a:moveTo>
                    <a:pt x="108572" y="12026"/>
                  </a:moveTo>
                  <a:lnTo>
                    <a:pt x="103760" y="12204"/>
                  </a:lnTo>
                  <a:lnTo>
                    <a:pt x="98937" y="12293"/>
                  </a:lnTo>
                  <a:lnTo>
                    <a:pt x="94111" y="12293"/>
                  </a:lnTo>
                  <a:lnTo>
                    <a:pt x="69465" y="11505"/>
                  </a:lnTo>
                  <a:lnTo>
                    <a:pt x="45354" y="9166"/>
                  </a:lnTo>
                  <a:lnTo>
                    <a:pt x="22095" y="5317"/>
                  </a:lnTo>
                  <a:lnTo>
                    <a:pt x="0" y="0"/>
                  </a:lnTo>
                </a:path>
                <a:path w="1143000" h="207009">
                  <a:moveTo>
                    <a:pt x="204366" y="143700"/>
                  </a:moveTo>
                  <a:lnTo>
                    <a:pt x="192807" y="145699"/>
                  </a:lnTo>
                  <a:lnTo>
                    <a:pt x="181011" y="147331"/>
                  </a:lnTo>
                  <a:lnTo>
                    <a:pt x="169017" y="148588"/>
                  </a:lnTo>
                  <a:lnTo>
                    <a:pt x="156864" y="149466"/>
                  </a:lnTo>
                </a:path>
                <a:path w="1143000" h="207009">
                  <a:moveTo>
                    <a:pt x="613689" y="206971"/>
                  </a:moveTo>
                  <a:lnTo>
                    <a:pt x="605447" y="200692"/>
                  </a:lnTo>
                  <a:lnTo>
                    <a:pt x="597918" y="194211"/>
                  </a:lnTo>
                  <a:lnTo>
                    <a:pt x="591120" y="187544"/>
                  </a:lnTo>
                  <a:lnTo>
                    <a:pt x="585067" y="180708"/>
                  </a:lnTo>
                </a:path>
                <a:path w="1143000" h="207009">
                  <a:moveTo>
                    <a:pt x="1142982" y="141478"/>
                  </a:moveTo>
                  <a:lnTo>
                    <a:pt x="1141317" y="148780"/>
                  </a:lnTo>
                  <a:lnTo>
                    <a:pt x="1138852" y="156029"/>
                  </a:lnTo>
                  <a:lnTo>
                    <a:pt x="1135596" y="163205"/>
                  </a:lnTo>
                  <a:lnTo>
                    <a:pt x="1131552" y="170294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0998" y="958265"/>
              <a:ext cx="148881" cy="11724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260114" y="651814"/>
              <a:ext cx="1624965" cy="237490"/>
            </a:xfrm>
            <a:custGeom>
              <a:avLst/>
              <a:gdLst/>
              <a:ahLst/>
              <a:cxnLst/>
              <a:rect l="l" t="t" r="r" b="b"/>
              <a:pathLst>
                <a:path w="1624965" h="237490">
                  <a:moveTo>
                    <a:pt x="1624347" y="196469"/>
                  </a:moveTo>
                  <a:lnTo>
                    <a:pt x="1612562" y="207810"/>
                  </a:lnTo>
                  <a:lnTo>
                    <a:pt x="1598188" y="218392"/>
                  </a:lnTo>
                  <a:lnTo>
                    <a:pt x="1581381" y="228112"/>
                  </a:lnTo>
                  <a:lnTo>
                    <a:pt x="1562295" y="236867"/>
                  </a:lnTo>
                </a:path>
                <a:path w="1624965" h="237490">
                  <a:moveTo>
                    <a:pt x="1475440" y="46583"/>
                  </a:moveTo>
                  <a:lnTo>
                    <a:pt x="1477637" y="52412"/>
                  </a:lnTo>
                  <a:lnTo>
                    <a:pt x="1478742" y="58318"/>
                  </a:lnTo>
                  <a:lnTo>
                    <a:pt x="1478742" y="64236"/>
                  </a:lnTo>
                  <a:lnTo>
                    <a:pt x="1478742" y="64706"/>
                  </a:lnTo>
                  <a:lnTo>
                    <a:pt x="1478729" y="65189"/>
                  </a:lnTo>
                  <a:lnTo>
                    <a:pt x="1478716" y="65659"/>
                  </a:lnTo>
                </a:path>
                <a:path w="1624965" h="237490">
                  <a:moveTo>
                    <a:pt x="1079150" y="24333"/>
                  </a:moveTo>
                  <a:lnTo>
                    <a:pt x="1085700" y="17850"/>
                  </a:lnTo>
                  <a:lnTo>
                    <a:pt x="1093202" y="11618"/>
                  </a:lnTo>
                  <a:lnTo>
                    <a:pt x="1101625" y="5661"/>
                  </a:lnTo>
                  <a:lnTo>
                    <a:pt x="1110937" y="0"/>
                  </a:lnTo>
                </a:path>
                <a:path w="1624965" h="237490">
                  <a:moveTo>
                    <a:pt x="781822" y="35928"/>
                  </a:moveTo>
                  <a:lnTo>
                    <a:pt x="784645" y="30515"/>
                  </a:lnTo>
                  <a:lnTo>
                    <a:pt x="788160" y="25204"/>
                  </a:lnTo>
                  <a:lnTo>
                    <a:pt x="792355" y="20010"/>
                  </a:lnTo>
                  <a:lnTo>
                    <a:pt x="797219" y="14947"/>
                  </a:lnTo>
                </a:path>
                <a:path w="1624965" h="237490">
                  <a:moveTo>
                    <a:pt x="432889" y="43053"/>
                  </a:moveTo>
                  <a:lnTo>
                    <a:pt x="447766" y="47525"/>
                  </a:lnTo>
                  <a:lnTo>
                    <a:pt x="462037" y="52417"/>
                  </a:lnTo>
                  <a:lnTo>
                    <a:pt x="475662" y="57717"/>
                  </a:lnTo>
                  <a:lnTo>
                    <a:pt x="488604" y="63411"/>
                  </a:lnTo>
                </a:path>
                <a:path w="1624965" h="237490">
                  <a:moveTo>
                    <a:pt x="9723" y="203034"/>
                  </a:moveTo>
                  <a:lnTo>
                    <a:pt x="5308" y="196037"/>
                  </a:lnTo>
                  <a:lnTo>
                    <a:pt x="2057" y="188874"/>
                  </a:lnTo>
                  <a:lnTo>
                    <a:pt x="0" y="181622"/>
                  </a:lnTo>
                  <a:lnTo>
                    <a:pt x="9723" y="203034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022305" y="759115"/>
            <a:ext cx="8947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6068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In </a:t>
            </a:r>
            <a:r>
              <a:rPr dirty="0" sz="1400" spc="-10">
                <a:latin typeface="Arial"/>
                <a:cs typeface="Arial"/>
              </a:rPr>
              <a:t>Publication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7485829" y="804331"/>
            <a:ext cx="93471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In </a:t>
            </a:r>
            <a:r>
              <a:rPr dirty="0" sz="1400" spc="-10">
                <a:latin typeface="Arial"/>
                <a:cs typeface="Arial"/>
              </a:rPr>
              <a:t>Progress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716851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848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Vissarion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Fysikopoulos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020444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GeomScale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8809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Shake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Bake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Sampling</a:t>
            </a:r>
            <a:r>
              <a:rPr dirty="0" sz="2400" spc="-3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boundary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3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b="0">
                <a:solidFill>
                  <a:srgbClr val="000000"/>
                </a:solidFill>
                <a:latin typeface="Calibri"/>
                <a:cs typeface="Calibri"/>
              </a:rPr>
              <a:t>convex</a:t>
            </a:r>
            <a:r>
              <a:rPr dirty="0" sz="2400" spc="-4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400" spc="-10" b="0">
                <a:solidFill>
                  <a:srgbClr val="000000"/>
                </a:solidFill>
                <a:latin typeface="Calibri"/>
                <a:cs typeface="Calibri"/>
              </a:rPr>
              <a:t>polytopes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30124" y="1554569"/>
            <a:ext cx="52654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4985E8"/>
                </a:solidFill>
                <a:latin typeface="Arial"/>
                <a:cs typeface="Arial"/>
              </a:rPr>
              <a:t>Contributor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Iva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Janković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(currently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PhD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student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@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Edinburgh)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0124" y="2318092"/>
            <a:ext cx="8146415" cy="51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0" marR="5080" indent="-317500">
              <a:lnSpc>
                <a:spcPct val="114999"/>
              </a:lnSpc>
              <a:spcBef>
                <a:spcPts val="100"/>
              </a:spcBef>
              <a:buClr>
                <a:srgbClr val="585858"/>
              </a:buClr>
              <a:buChar char="●"/>
              <a:tabLst>
                <a:tab pos="330200" algn="l"/>
              </a:tabLst>
            </a:pPr>
            <a:r>
              <a:rPr dirty="0" sz="1400">
                <a:solidFill>
                  <a:srgbClr val="4985E8"/>
                </a:solidFill>
                <a:latin typeface="Arial"/>
                <a:cs typeface="Arial"/>
              </a:rPr>
              <a:t>Goal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Implement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Markov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Chain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Monte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Carlo-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based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Shake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Bake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algorithm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uniform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sampling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the boundary of</a:t>
            </a:r>
            <a:r>
              <a:rPr dirty="0" sz="14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 convex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polytope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0124" y="3358984"/>
            <a:ext cx="8199755" cy="516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0" marR="5080" indent="-317500">
              <a:lnSpc>
                <a:spcPct val="114999"/>
              </a:lnSpc>
              <a:spcBef>
                <a:spcPts val="100"/>
              </a:spcBef>
              <a:buClr>
                <a:srgbClr val="585858"/>
              </a:buClr>
              <a:buChar char="●"/>
              <a:tabLst>
                <a:tab pos="330200" algn="l"/>
              </a:tabLst>
            </a:pPr>
            <a:r>
              <a:rPr dirty="0" sz="1400">
                <a:solidFill>
                  <a:srgbClr val="4985E8"/>
                </a:solidFill>
                <a:latin typeface="Arial"/>
                <a:cs typeface="Arial"/>
              </a:rPr>
              <a:t>Motivation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Fundamental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problem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computational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geometry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statistics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+</a:t>
            </a:r>
            <a:r>
              <a:rPr dirty="0" sz="1400" spc="3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applications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metabolic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network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0124" y="4431881"/>
            <a:ext cx="75736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4985E8"/>
                </a:solidFill>
                <a:latin typeface="Arial"/>
                <a:cs typeface="Arial"/>
              </a:rPr>
              <a:t>Results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Implementations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new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classic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algorithms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C++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interfaces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599" y="509632"/>
            <a:ext cx="179070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Challenges 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334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0"/>
              </a:spcBef>
              <a:buChar char="●"/>
              <a:tabLst>
                <a:tab pos="354965" algn="l"/>
              </a:tabLst>
            </a:pPr>
            <a:r>
              <a:rPr dirty="0"/>
              <a:t>Implement</a:t>
            </a:r>
            <a:r>
              <a:rPr dirty="0" spc="-25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/>
              <a:t>basic</a:t>
            </a:r>
            <a:r>
              <a:rPr dirty="0" spc="-15"/>
              <a:t> </a:t>
            </a:r>
            <a:r>
              <a:rPr dirty="0"/>
              <a:t>version</a:t>
            </a:r>
            <a:r>
              <a:rPr dirty="0" spc="-10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80’s</a:t>
            </a:r>
            <a:r>
              <a:rPr dirty="0" spc="-10"/>
              <a:t> algorithm</a:t>
            </a: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Char char="●"/>
              <a:tabLst>
                <a:tab pos="354965" algn="l"/>
              </a:tabLst>
            </a:pPr>
            <a:r>
              <a:rPr dirty="0"/>
              <a:t>Much</a:t>
            </a:r>
            <a:r>
              <a:rPr dirty="0" spc="-10"/>
              <a:t> </a:t>
            </a:r>
            <a:r>
              <a:rPr dirty="0"/>
              <a:t>faster than</a:t>
            </a:r>
            <a:r>
              <a:rPr dirty="0" spc="-5"/>
              <a:t> </a:t>
            </a:r>
            <a:r>
              <a:rPr dirty="0"/>
              <a:t>existing implementations</a:t>
            </a:r>
            <a:r>
              <a:rPr dirty="0" spc="-5"/>
              <a:t> </a:t>
            </a:r>
            <a:r>
              <a:rPr dirty="0" spc="-10"/>
              <a:t>(</a:t>
            </a:r>
            <a:r>
              <a:rPr dirty="0" spc="-10">
                <a:latin typeface="Courier New"/>
                <a:cs typeface="Courier New"/>
              </a:rPr>
              <a:t>shakeandbake</a:t>
            </a:r>
            <a:r>
              <a:rPr dirty="0" spc="-580">
                <a:latin typeface="Courier New"/>
                <a:cs typeface="Courier New"/>
              </a:rPr>
              <a:t> </a:t>
            </a:r>
            <a:r>
              <a:rPr dirty="0"/>
              <a:t>R</a:t>
            </a:r>
            <a:r>
              <a:rPr dirty="0" spc="-5"/>
              <a:t> </a:t>
            </a:r>
            <a:r>
              <a:rPr dirty="0" spc="-10"/>
              <a:t>package)</a:t>
            </a:r>
          </a:p>
          <a:p>
            <a:pPr marL="354965" indent="-342265">
              <a:lnSpc>
                <a:spcPct val="100000"/>
              </a:lnSpc>
              <a:spcBef>
                <a:spcPts val="525"/>
              </a:spcBef>
              <a:buClr>
                <a:srgbClr val="585858"/>
              </a:buClr>
              <a:buChar char="●"/>
              <a:tabLst>
                <a:tab pos="354965" algn="l"/>
              </a:tabLst>
            </a:pPr>
            <a:r>
              <a:rPr dirty="0">
                <a:solidFill>
                  <a:srgbClr val="CC0000"/>
                </a:solidFill>
              </a:rPr>
              <a:t>Challenges</a:t>
            </a:r>
            <a:r>
              <a:rPr dirty="0"/>
              <a:t>:</a:t>
            </a:r>
            <a:r>
              <a:rPr dirty="0" spc="-15"/>
              <a:t> </a:t>
            </a:r>
            <a:r>
              <a:rPr dirty="0"/>
              <a:t>evaluate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/>
              <a:t>quality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10"/>
              <a:t> samples</a:t>
            </a: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Clr>
                <a:srgbClr val="585858"/>
              </a:buClr>
              <a:buChar char="●"/>
              <a:tabLst>
                <a:tab pos="354965" algn="l"/>
              </a:tabLst>
            </a:pPr>
            <a:r>
              <a:rPr dirty="0">
                <a:solidFill>
                  <a:srgbClr val="CC0000"/>
                </a:solidFill>
              </a:rPr>
              <a:t>Solution</a:t>
            </a:r>
            <a:r>
              <a:rPr dirty="0"/>
              <a:t>:</a:t>
            </a:r>
            <a:r>
              <a:rPr dirty="0" spc="-25"/>
              <a:t> </a:t>
            </a:r>
            <a:r>
              <a:rPr dirty="0"/>
              <a:t>implement</a:t>
            </a:r>
            <a:r>
              <a:rPr dirty="0" spc="-15"/>
              <a:t> </a:t>
            </a:r>
            <a:r>
              <a:rPr dirty="0"/>
              <a:t>a</a:t>
            </a:r>
            <a:r>
              <a:rPr dirty="0" spc="-15"/>
              <a:t> </a:t>
            </a:r>
            <a:r>
              <a:rPr dirty="0"/>
              <a:t>statistical</a:t>
            </a:r>
            <a:r>
              <a:rPr dirty="0" spc="-15"/>
              <a:t> </a:t>
            </a:r>
            <a:r>
              <a:rPr dirty="0"/>
              <a:t>test</a:t>
            </a:r>
            <a:r>
              <a:rPr dirty="0" spc="-15"/>
              <a:t> </a:t>
            </a:r>
            <a:r>
              <a:rPr dirty="0"/>
              <a:t>for</a:t>
            </a:r>
            <a:r>
              <a:rPr dirty="0" spc="-15"/>
              <a:t> </a:t>
            </a:r>
            <a:r>
              <a:rPr dirty="0"/>
              <a:t>each</a:t>
            </a:r>
            <a:r>
              <a:rPr dirty="0" spc="-15"/>
              <a:t> </a:t>
            </a:r>
            <a:r>
              <a:rPr dirty="0"/>
              <a:t>facet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10"/>
              <a:t> polytope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855" y="2641130"/>
            <a:ext cx="5200827" cy="213569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Challenges 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II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01149" y="1050462"/>
            <a:ext cx="7087234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0"/>
              </a:spcBef>
              <a:buChar char="●"/>
              <a:tabLst>
                <a:tab pos="35496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Implement</a:t>
            </a:r>
            <a:r>
              <a:rPr dirty="0" sz="18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new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hybrid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algorithm: </a:t>
            </a:r>
            <a:r>
              <a:rPr dirty="0" sz="1800">
                <a:solidFill>
                  <a:srgbClr val="0F9D57"/>
                </a:solidFill>
                <a:latin typeface="Arial"/>
                <a:cs typeface="Arial"/>
              </a:rPr>
              <a:t>billiard</a:t>
            </a:r>
            <a:r>
              <a:rPr dirty="0" sz="1800" spc="-25">
                <a:solidFill>
                  <a:srgbClr val="0F9D57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F9D57"/>
                </a:solidFill>
                <a:latin typeface="Arial"/>
                <a:cs typeface="Arial"/>
              </a:rPr>
              <a:t>shake</a:t>
            </a:r>
            <a:r>
              <a:rPr dirty="0" sz="1800" spc="-20">
                <a:solidFill>
                  <a:srgbClr val="0F9D57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F9D57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0F9D57"/>
                </a:solidFill>
                <a:latin typeface="Arial"/>
                <a:cs typeface="Arial"/>
              </a:rPr>
              <a:t> bake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25"/>
              </a:spcBef>
              <a:buChar char="●"/>
              <a:tabLst>
                <a:tab pos="354965" algn="l"/>
              </a:tabLst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Preliminary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results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show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that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it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much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faster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than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original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one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5349" y="2309063"/>
            <a:ext cx="2186406" cy="196382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184650" y="3164674"/>
            <a:ext cx="203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585858"/>
                </a:solidFill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5851" y="2510078"/>
            <a:ext cx="2381249" cy="19240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495617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797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Andreas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Dräger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29550" y="3794035"/>
            <a:ext cx="43649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NRNB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–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National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Resource</a:t>
            </a:r>
            <a:r>
              <a:rPr dirty="0" sz="1500" spc="-4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for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Network</a:t>
            </a:r>
            <a:r>
              <a:rPr dirty="0" sz="1500" spc="-5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Biology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18400" y="4380052"/>
            <a:ext cx="1444625" cy="565302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237630"/>
            <a:ext cx="8156575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Computational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Models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Simulation</a:t>
            </a:r>
            <a:r>
              <a:rPr dirty="0" sz="25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Biological</a:t>
            </a:r>
            <a:r>
              <a:rPr dirty="0" sz="25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Systems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803650"/>
            <a:ext cx="2705100" cy="127444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60960">
              <a:lnSpc>
                <a:spcPts val="1480"/>
              </a:lnSpc>
              <a:spcBef>
                <a:spcPts val="215"/>
              </a:spcBef>
            </a:pP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Google</a:t>
            </a:r>
            <a:r>
              <a:rPr dirty="0" sz="13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Summer</a:t>
            </a:r>
            <a:r>
              <a:rPr dirty="0" sz="13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300" spc="-5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Code</a:t>
            </a:r>
            <a:r>
              <a:rPr dirty="0" sz="13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projects</a:t>
            </a:r>
            <a:r>
              <a:rPr dirty="0" sz="13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585858"/>
                </a:solidFill>
                <a:latin typeface="Arial"/>
                <a:cs typeface="Arial"/>
              </a:rPr>
              <a:t>in </a:t>
            </a:r>
            <a:r>
              <a:rPr dirty="0" sz="1300" spc="-20">
                <a:solidFill>
                  <a:srgbClr val="585858"/>
                </a:solidFill>
                <a:latin typeface="Arial"/>
                <a:cs typeface="Arial"/>
              </a:rPr>
              <a:t>2025</a:t>
            </a:r>
            <a:endParaRPr sz="1300">
              <a:latin typeface="Arial"/>
              <a:cs typeface="Arial"/>
            </a:endParaRPr>
          </a:p>
          <a:p>
            <a:pPr marL="469265" marR="182245" indent="-308610">
              <a:lnSpc>
                <a:spcPts val="1480"/>
              </a:lnSpc>
              <a:spcBef>
                <a:spcPts val="1205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Better</a:t>
            </a:r>
            <a:r>
              <a:rPr dirty="0" sz="1300" spc="-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graphical</a:t>
            </a:r>
            <a:r>
              <a:rPr dirty="0" sz="1300" spc="-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editing</a:t>
            </a:r>
            <a:r>
              <a:rPr dirty="0" sz="1300" spc="-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585858"/>
                </a:solidFill>
                <a:latin typeface="Arial"/>
                <a:cs typeface="Arial"/>
              </a:rPr>
              <a:t>of </a:t>
            </a: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biological</a:t>
            </a:r>
            <a:r>
              <a:rPr dirty="0" sz="1300" spc="-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networks</a:t>
            </a:r>
            <a:r>
              <a:rPr dirty="0" sz="1300" spc="-6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585858"/>
                </a:solidFill>
                <a:latin typeface="Arial"/>
                <a:cs typeface="Arial"/>
              </a:rPr>
              <a:t>with </a:t>
            </a:r>
            <a:r>
              <a:rPr dirty="0" sz="1300" spc="-10" b="1">
                <a:solidFill>
                  <a:srgbClr val="585858"/>
                </a:solidFill>
                <a:latin typeface="Arial"/>
                <a:cs typeface="Arial"/>
              </a:rPr>
              <a:t>Java™</a:t>
            </a:r>
            <a:endParaRPr sz="1300">
              <a:latin typeface="Arial"/>
              <a:cs typeface="Arial"/>
            </a:endParaRPr>
          </a:p>
          <a:p>
            <a:pPr lvl="1" marL="926465" indent="-290195">
              <a:lnSpc>
                <a:spcPts val="1115"/>
              </a:lnSpc>
              <a:buChar char="○"/>
              <a:tabLst>
                <a:tab pos="926465" algn="l"/>
              </a:tabLst>
            </a:pP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An update to the</a:t>
            </a:r>
            <a:r>
              <a:rPr dirty="0" sz="1000" spc="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network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editor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04824" y="2044992"/>
            <a:ext cx="1583055" cy="3225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140"/>
              </a:lnSpc>
              <a:spcBef>
                <a:spcPts val="185"/>
              </a:spcBef>
            </a:pP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CySBML:</a:t>
            </a:r>
            <a:r>
              <a:rPr dirty="0" sz="10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Smarter,</a:t>
            </a:r>
            <a:r>
              <a:rPr dirty="0" sz="10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Simpler, Automated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9014" y="2331460"/>
            <a:ext cx="1856739" cy="41211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320675" marR="5080" indent="-308610">
              <a:lnSpc>
                <a:spcPts val="1480"/>
              </a:lnSpc>
              <a:spcBef>
                <a:spcPts val="215"/>
              </a:spcBef>
              <a:buFont typeface="Arial"/>
              <a:buChar char="●"/>
              <a:tabLst>
                <a:tab pos="320675" algn="l"/>
              </a:tabLst>
            </a:pP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Better</a:t>
            </a:r>
            <a:r>
              <a:rPr dirty="0" sz="1300" spc="-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85858"/>
                </a:solidFill>
                <a:latin typeface="Arial"/>
                <a:cs typeface="Arial"/>
              </a:rPr>
              <a:t>semantics</a:t>
            </a:r>
            <a:r>
              <a:rPr dirty="0" sz="1300" spc="-3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25" b="1">
                <a:solidFill>
                  <a:srgbClr val="585858"/>
                </a:solidFill>
                <a:latin typeface="Arial"/>
                <a:cs typeface="Arial"/>
              </a:rPr>
              <a:t>in </a:t>
            </a: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Biomodels</a:t>
            </a:r>
            <a:r>
              <a:rPr dirty="0" sz="1300" spc="-5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20" b="1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7624" y="2707888"/>
            <a:ext cx="2218055" cy="369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SBOannotator</a:t>
            </a:r>
            <a:r>
              <a:rPr dirty="0" sz="1300" spc="-8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85858"/>
                </a:solidFill>
                <a:latin typeface="Arial"/>
                <a:cs typeface="Arial"/>
              </a:rPr>
              <a:t>(Python):</a:t>
            </a:r>
            <a:endParaRPr sz="1300">
              <a:latin typeface="Arial"/>
              <a:cs typeface="Arial"/>
            </a:endParaRPr>
          </a:p>
          <a:p>
            <a:pPr marL="469265" indent="-290195">
              <a:lnSpc>
                <a:spcPts val="1175"/>
              </a:lnSpc>
              <a:buChar char="○"/>
              <a:tabLst>
                <a:tab pos="469265" algn="l"/>
              </a:tabLst>
            </a:pP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Coverage:</a:t>
            </a:r>
            <a:r>
              <a:rPr dirty="0" sz="10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Across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108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 models,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13994" y="3043974"/>
            <a:ext cx="2171700" cy="119126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302895" marR="109220">
              <a:lnSpc>
                <a:spcPts val="1140"/>
              </a:lnSpc>
              <a:spcBef>
                <a:spcPts val="185"/>
              </a:spcBef>
            </a:pP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3,317</a:t>
            </a:r>
            <a:r>
              <a:rPr dirty="0" sz="10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reactions</a:t>
            </a:r>
            <a:r>
              <a:rPr dirty="0" sz="10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were</a:t>
            </a:r>
            <a:r>
              <a:rPr dirty="0" sz="10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upgraded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dirty="0" sz="10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generic</a:t>
            </a:r>
            <a:r>
              <a:rPr dirty="0" sz="10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SBO:0000176</a:t>
            </a:r>
            <a:r>
              <a:rPr dirty="0" sz="10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585858"/>
                </a:solidFill>
                <a:latin typeface="Arial"/>
                <a:cs typeface="Arial"/>
              </a:rPr>
              <a:t>to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more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specific</a:t>
            </a:r>
            <a:r>
              <a:rPr dirty="0" sz="10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terms.</a:t>
            </a:r>
            <a:endParaRPr sz="1000">
              <a:latin typeface="Arial"/>
              <a:cs typeface="Arial"/>
            </a:endParaRPr>
          </a:p>
          <a:p>
            <a:pPr marL="302895" indent="-290195">
              <a:lnSpc>
                <a:spcPts val="1080"/>
              </a:lnSpc>
              <a:buChar char="○"/>
              <a:tabLst>
                <a:tab pos="302895" algn="l"/>
              </a:tabLst>
            </a:pP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Efficiency:</a:t>
            </a:r>
            <a:r>
              <a:rPr dirty="0" sz="10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Mean</a:t>
            </a:r>
            <a:r>
              <a:rPr dirty="0" sz="10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processing</a:t>
            </a:r>
            <a:r>
              <a:rPr dirty="0" sz="10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585858"/>
                </a:solidFill>
                <a:latin typeface="Arial"/>
                <a:cs typeface="Arial"/>
              </a:rPr>
              <a:t>time</a:t>
            </a:r>
            <a:endParaRPr sz="1000">
              <a:latin typeface="Arial"/>
              <a:cs typeface="Arial"/>
            </a:endParaRPr>
          </a:p>
          <a:p>
            <a:pPr marL="302895">
              <a:lnSpc>
                <a:spcPts val="1140"/>
              </a:lnSpc>
            </a:pP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432.99</a:t>
            </a:r>
            <a:r>
              <a:rPr dirty="0" sz="1000" spc="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s/model.</a:t>
            </a:r>
            <a:endParaRPr sz="1000">
              <a:latin typeface="Arial"/>
              <a:cs typeface="Arial"/>
            </a:endParaRPr>
          </a:p>
          <a:p>
            <a:pPr marL="302895" marR="271780" indent="-290830">
              <a:lnSpc>
                <a:spcPts val="1140"/>
              </a:lnSpc>
              <a:spcBef>
                <a:spcPts val="60"/>
              </a:spcBef>
              <a:buChar char="○"/>
              <a:tabLst>
                <a:tab pos="302895" algn="l"/>
              </a:tabLst>
            </a:pP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Specificity:</a:t>
            </a:r>
            <a:r>
              <a:rPr dirty="0" sz="10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Multi-database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integration</a:t>
            </a:r>
            <a:r>
              <a:rPr dirty="0" sz="10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notably</a:t>
            </a:r>
            <a:r>
              <a:rPr dirty="0" sz="10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improves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annotation</a:t>
            </a:r>
            <a:r>
              <a:rPr dirty="0" sz="10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specificity.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39014" y="4199122"/>
            <a:ext cx="263652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0675" indent="-30797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20675" algn="l"/>
              </a:tabLst>
            </a:pP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Better</a:t>
            </a:r>
            <a:r>
              <a:rPr dirty="0" sz="1300" spc="-5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simulation</a:t>
            </a:r>
            <a:r>
              <a:rPr dirty="0" sz="1300" spc="-55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b="1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300" spc="-50" b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 b="1">
                <a:solidFill>
                  <a:srgbClr val="585858"/>
                </a:solidFill>
                <a:latin typeface="Arial"/>
                <a:cs typeface="Arial"/>
              </a:rPr>
              <a:t>Java™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13994" y="4390428"/>
            <a:ext cx="191897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2895" indent="-290195">
              <a:lnSpc>
                <a:spcPts val="1170"/>
              </a:lnSpc>
              <a:spcBef>
                <a:spcPts val="100"/>
              </a:spcBef>
              <a:buChar char="○"/>
              <a:tabLst>
                <a:tab pos="302895" algn="l"/>
              </a:tabLst>
            </a:pP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general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linear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 optimization</a:t>
            </a:r>
            <a:endParaRPr sz="1000">
              <a:latin typeface="Arial"/>
              <a:cs typeface="Arial"/>
            </a:endParaRPr>
          </a:p>
          <a:p>
            <a:pPr marL="302895" marR="139065" indent="-290830">
              <a:lnSpc>
                <a:spcPts val="1140"/>
              </a:lnSpc>
              <a:spcBef>
                <a:spcPts val="55"/>
              </a:spcBef>
              <a:buChar char="○"/>
              <a:tabLst>
                <a:tab pos="302895" algn="l"/>
              </a:tabLst>
            </a:pP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0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new</a:t>
            </a:r>
            <a:r>
              <a:rPr dirty="0" sz="10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ordinary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differential </a:t>
            </a:r>
            <a:r>
              <a:rPr dirty="0" sz="1000">
                <a:solidFill>
                  <a:srgbClr val="585858"/>
                </a:solidFill>
                <a:latin typeface="Arial"/>
                <a:cs typeface="Arial"/>
              </a:rPr>
              <a:t>equation</a:t>
            </a:r>
            <a:r>
              <a:rPr dirty="0" sz="10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585858"/>
                </a:solidFill>
                <a:latin typeface="Arial"/>
                <a:cs typeface="Arial"/>
              </a:rPr>
              <a:t>solver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701" y="738324"/>
            <a:ext cx="5727598" cy="4183001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291928" y="3235337"/>
            <a:ext cx="1574800" cy="14020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</a:pPr>
            <a:r>
              <a:rPr dirty="0" sz="1800" spc="100">
                <a:solidFill>
                  <a:srgbClr val="585858"/>
                </a:solidFill>
                <a:latin typeface="Segoe UI Symbol"/>
                <a:cs typeface="Segoe UI Symbol"/>
              </a:rPr>
              <a:t>⬆</a:t>
            </a:r>
            <a:r>
              <a:rPr dirty="0" sz="1800" spc="100">
                <a:solidFill>
                  <a:srgbClr val="585858"/>
                </a:solidFill>
                <a:latin typeface="Arial"/>
                <a:cs typeface="Arial"/>
              </a:rPr>
              <a:t>New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Graphical</a:t>
            </a:r>
            <a:r>
              <a:rPr dirty="0" sz="18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User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Interface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of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CySBML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within Cytoscape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97126" y="2052789"/>
            <a:ext cx="1246505" cy="577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SBO-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annotator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459">
                <a:solidFill>
                  <a:srgbClr val="585858"/>
                </a:solidFill>
                <a:latin typeface="Segoe UI Symbol"/>
                <a:cs typeface="Segoe UI Symbol"/>
              </a:rPr>
              <a:t>⬇</a:t>
            </a:r>
            <a:endParaRPr sz="18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Dynamic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dirty="0" sz="2500" spc="-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Steady-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State</a:t>
            </a:r>
            <a:r>
              <a:rPr dirty="0" sz="2500" spc="-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Models</a:t>
            </a:r>
            <a:r>
              <a:rPr dirty="0" sz="2500" spc="-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 Metabolism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13297" y="1208283"/>
            <a:ext cx="3113405" cy="2035175"/>
          </a:xfrm>
          <a:prstGeom prst="rect">
            <a:avLst/>
          </a:prstGeom>
        </p:spPr>
        <p:txBody>
          <a:bodyPr wrap="square" lIns="0" tIns="31114" rIns="0" bIns="0" rtlCol="0" vert="horz">
            <a:spAutoFit/>
          </a:bodyPr>
          <a:lstStyle/>
          <a:p>
            <a:pPr marL="346710" indent="-334010">
              <a:lnSpc>
                <a:spcPct val="100000"/>
              </a:lnSpc>
              <a:spcBef>
                <a:spcPts val="244"/>
              </a:spcBef>
              <a:buChar char="●"/>
              <a:tabLst>
                <a:tab pos="346710" algn="l"/>
              </a:tabLst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New</a:t>
            </a:r>
            <a:r>
              <a:rPr dirty="0" sz="17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algorithm</a:t>
            </a:r>
            <a:r>
              <a:rPr dirty="0" sz="1700" spc="-5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585858"/>
                </a:solidFill>
                <a:latin typeface="Arial"/>
                <a:cs typeface="Arial"/>
              </a:rPr>
              <a:t>LSODA</a:t>
            </a:r>
            <a:endParaRPr sz="1700">
              <a:latin typeface="Arial"/>
              <a:cs typeface="Arial"/>
            </a:endParaRPr>
          </a:p>
          <a:p>
            <a:pPr lvl="1" marL="803910" marR="190500" indent="-311150">
              <a:lnSpc>
                <a:spcPct val="105000"/>
              </a:lnSpc>
              <a:spcBef>
                <a:spcPts val="30"/>
              </a:spcBef>
              <a:buChar char="○"/>
              <a:tabLst>
                <a:tab pos="803910" algn="l"/>
              </a:tabLst>
            </a:pP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Numerical</a:t>
            </a:r>
            <a:r>
              <a:rPr dirty="0" sz="13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solver</a:t>
            </a:r>
            <a:r>
              <a:rPr dirty="0" sz="13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3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ordinary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differential</a:t>
            </a:r>
            <a:r>
              <a:rPr dirty="0" sz="1300" spc="-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equations</a:t>
            </a:r>
            <a:endParaRPr sz="1300">
              <a:latin typeface="Arial"/>
              <a:cs typeface="Arial"/>
            </a:endParaRPr>
          </a:p>
          <a:p>
            <a:pPr marL="346710" indent="-334010">
              <a:lnSpc>
                <a:spcPct val="100000"/>
              </a:lnSpc>
              <a:spcBef>
                <a:spcPts val="70"/>
              </a:spcBef>
              <a:buChar char="●"/>
              <a:tabLst>
                <a:tab pos="346710" algn="l"/>
              </a:tabLst>
            </a:pP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Separate</a:t>
            </a:r>
            <a:r>
              <a:rPr dirty="0" sz="1700" spc="-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r>
              <a:rPr dirty="0" sz="1700" spc="-9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585858"/>
                </a:solidFill>
                <a:latin typeface="Arial"/>
                <a:cs typeface="Arial"/>
              </a:rPr>
              <a:t>OptSolvX</a:t>
            </a:r>
            <a:endParaRPr sz="1700">
              <a:latin typeface="Arial"/>
              <a:cs typeface="Arial"/>
            </a:endParaRPr>
          </a:p>
          <a:p>
            <a:pPr lvl="1" marL="632460" marR="59690" indent="-196850">
              <a:lnSpc>
                <a:spcPct val="105000"/>
              </a:lnSpc>
              <a:spcBef>
                <a:spcPts val="30"/>
              </a:spcBef>
              <a:buChar char="○"/>
              <a:tabLst>
                <a:tab pos="632460" algn="l"/>
              </a:tabLst>
            </a:pP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abstraction</a:t>
            </a:r>
            <a:r>
              <a:rPr dirty="0" sz="13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layer</a:t>
            </a:r>
            <a:r>
              <a:rPr dirty="0" sz="13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between</a:t>
            </a:r>
            <a:r>
              <a:rPr dirty="0" sz="13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linear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solvers</a:t>
            </a:r>
            <a:r>
              <a:rPr dirty="0" sz="13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3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optimization</a:t>
            </a:r>
            <a:r>
              <a:rPr dirty="0" sz="13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problem</a:t>
            </a:r>
            <a:endParaRPr sz="1300">
              <a:latin typeface="Arial"/>
              <a:cs typeface="Arial"/>
            </a:endParaRPr>
          </a:p>
          <a:p>
            <a:pPr lvl="1" marL="632460" indent="-196215">
              <a:lnSpc>
                <a:spcPct val="100000"/>
              </a:lnSpc>
              <a:spcBef>
                <a:spcPts val="80"/>
              </a:spcBef>
              <a:buChar char="○"/>
              <a:tabLst>
                <a:tab pos="632460" algn="l"/>
              </a:tabLst>
            </a:pP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runs</a:t>
            </a:r>
            <a:r>
              <a:rPr dirty="0" sz="13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FBA</a:t>
            </a:r>
            <a:r>
              <a:rPr dirty="0" sz="13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3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x86</a:t>
            </a:r>
            <a:r>
              <a:rPr dirty="0" sz="13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dirty="0" sz="13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25">
                <a:solidFill>
                  <a:srgbClr val="585858"/>
                </a:solidFill>
                <a:latin typeface="Arial"/>
                <a:cs typeface="Arial"/>
              </a:rPr>
              <a:t>ARM</a:t>
            </a:r>
            <a:endParaRPr sz="1300">
              <a:latin typeface="Arial"/>
              <a:cs typeface="Arial"/>
            </a:endParaRPr>
          </a:p>
          <a:p>
            <a:pPr lvl="1" marL="632460" marR="5080" indent="-196850">
              <a:lnSpc>
                <a:spcPct val="105000"/>
              </a:lnSpc>
              <a:buChar char="○"/>
              <a:tabLst>
                <a:tab pos="632460" algn="l"/>
              </a:tabLst>
            </a:pP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choose</a:t>
            </a:r>
            <a:r>
              <a:rPr dirty="0" sz="1300" spc="-6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best</a:t>
            </a:r>
            <a:r>
              <a:rPr dirty="0" sz="1300" spc="-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suited</a:t>
            </a:r>
            <a:r>
              <a:rPr dirty="0" sz="1300" spc="-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backend</a:t>
            </a:r>
            <a:r>
              <a:rPr dirty="0" sz="1300" spc="-6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(e.g.,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CPLEX,</a:t>
            </a:r>
            <a:r>
              <a:rPr dirty="0" sz="1300" spc="-4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585858"/>
                </a:solidFill>
                <a:latin typeface="Arial"/>
                <a:cs typeface="Arial"/>
              </a:rPr>
              <a:t>Gurobi,</a:t>
            </a:r>
            <a:r>
              <a:rPr dirty="0" sz="13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585858"/>
                </a:solidFill>
                <a:latin typeface="Arial"/>
                <a:cs typeface="Arial"/>
              </a:rPr>
              <a:t>Apache)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3569" y="1152462"/>
            <a:ext cx="5245722" cy="315148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686" y="3740150"/>
            <a:ext cx="1295019" cy="13017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23493" y="3396767"/>
            <a:ext cx="775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SBSCL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4224" y="3716553"/>
            <a:ext cx="1295044" cy="132534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481458" y="3352330"/>
            <a:ext cx="989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OptSolvX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863327" y="4527181"/>
            <a:ext cx="498221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Simulation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Core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Library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(SBSCL)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reads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Biomodels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SBML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format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performs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various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simulations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4" y="108423"/>
            <a:ext cx="4628515" cy="829944"/>
          </a:xfrm>
          <a:prstGeom prst="rect"/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Our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International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Team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at</a:t>
            </a:r>
            <a:r>
              <a:rPr dirty="0" sz="2500" spc="-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NRNB</a:t>
            </a:r>
            <a:endParaRPr sz="250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  <a:spcBef>
                <a:spcPts val="495"/>
              </a:spcBef>
            </a:pPr>
            <a:r>
              <a:rPr dirty="0" sz="1800" b="0">
                <a:solidFill>
                  <a:srgbClr val="585858"/>
                </a:solidFill>
                <a:latin typeface="Arial"/>
                <a:cs typeface="Arial"/>
              </a:rPr>
              <a:t>Our </a:t>
            </a:r>
            <a:r>
              <a:rPr dirty="0" sz="1800" spc="-10" b="0">
                <a:solidFill>
                  <a:srgbClr val="585858"/>
                </a:solidFill>
                <a:latin typeface="Arial"/>
                <a:cs typeface="Arial"/>
              </a:rPr>
              <a:t>Students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9776" y="3353155"/>
            <a:ext cx="1371600" cy="137024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8347" y="3312020"/>
            <a:ext cx="1432572" cy="137022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17975" y="2538450"/>
            <a:ext cx="1480820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Hikmet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Emre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Kaya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dirty="0" sz="1400" spc="1115">
                <a:latin typeface="Segoe UI Symbol"/>
                <a:cs typeface="Segoe UI Symbol"/>
              </a:rPr>
              <a:t>🇿🇦🇹🇷</a:t>
            </a:r>
            <a:endParaRPr sz="1400">
              <a:latin typeface="Segoe UI Symbol"/>
              <a:cs typeface="Segoe UI Symbol"/>
            </a:endParaRPr>
          </a:p>
          <a:p>
            <a:pPr marL="184785">
              <a:lnSpc>
                <a:spcPct val="100000"/>
              </a:lnSpc>
              <a:spcBef>
                <a:spcPts val="509"/>
              </a:spcBef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Mentors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67904" y="3339223"/>
            <a:ext cx="1371600" cy="131584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1704" y="3298469"/>
            <a:ext cx="1206049" cy="14137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54986" y="1033589"/>
            <a:ext cx="1104036" cy="150498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2144" y="895724"/>
            <a:ext cx="1490947" cy="16104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29152" y="1002432"/>
            <a:ext cx="1432572" cy="1503795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40279" y="894178"/>
            <a:ext cx="1522228" cy="159647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981898" y="2538450"/>
            <a:ext cx="957580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Michael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Gaas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dirty="0" sz="1400" spc="175">
                <a:latin typeface="Segoe UI Symbol"/>
                <a:cs typeface="Segoe UI Symbol"/>
              </a:rPr>
              <a:t>🇩🇪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574224" y="2538450"/>
            <a:ext cx="1143635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Arthur </a:t>
            </a:r>
            <a:r>
              <a:rPr dirty="0" sz="1200" spc="-10">
                <a:latin typeface="Arial"/>
                <a:cs typeface="Arial"/>
              </a:rPr>
              <a:t>Neumann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dirty="0" sz="1400" spc="635">
                <a:latin typeface="Segoe UI Symbol"/>
                <a:cs typeface="Segoe UI Symbol"/>
              </a:rPr>
              <a:t>🇧🇷🇩🇪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733503" y="2538450"/>
            <a:ext cx="1126490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Ayush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Baranwal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dirty="0" sz="1400" spc="1100">
                <a:latin typeface="Segoe UI Symbol"/>
                <a:cs typeface="Segoe UI Symbol"/>
              </a:rPr>
              <a:t>🇮🇳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619745" y="2487650"/>
            <a:ext cx="982980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Jiahui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Hu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Neu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dirty="0" sz="1400" spc="150">
                <a:latin typeface="Segoe UI Symbol"/>
                <a:cs typeface="Segoe UI Symbol"/>
              </a:rPr>
              <a:t>🇨🇳🇺🇸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52776" y="4693424"/>
            <a:ext cx="1490345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Prof.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Akira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Funahashi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dirty="0" sz="1400" spc="330">
                <a:latin typeface="Segoe UI Symbol"/>
                <a:cs typeface="Segoe UI Symbol"/>
              </a:rPr>
              <a:t>🇯🇵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028503" y="4712830"/>
            <a:ext cx="1278890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Dr.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Matthias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König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dirty="0" sz="1400" spc="175">
                <a:latin typeface="Segoe UI Symbol"/>
                <a:cs typeface="Segoe UI Symbol"/>
              </a:rPr>
              <a:t>🇩🇪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01753" y="4712830"/>
            <a:ext cx="1380490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Dr.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Nantia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Leonidou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dirty="0" sz="1400" spc="615">
                <a:latin typeface="Segoe UI Symbol"/>
                <a:cs typeface="Segoe UI Symbol"/>
              </a:rPr>
              <a:t>🇬🇷🇩🇪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397851" y="4712830"/>
            <a:ext cx="1465580" cy="414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Prof.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Andreas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Dräger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dirty="0" sz="1400" spc="175">
                <a:latin typeface="Segoe UI Symbol"/>
                <a:cs typeface="Segoe UI Symbol"/>
              </a:rPr>
              <a:t>🇩🇪</a:t>
            </a:r>
            <a:endParaRPr sz="1400">
              <a:latin typeface="Segoe UI Symbol"/>
              <a:cs typeface="Segoe UI Symbo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9250" y="3380346"/>
            <a:ext cx="2023160" cy="1315847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231124" y="4639183"/>
            <a:ext cx="15811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Taichi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Araki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400" spc="355">
                <a:latin typeface="Segoe UI Symbol"/>
                <a:cs typeface="Segoe UI Symbol"/>
              </a:rPr>
              <a:t>🇯🇵</a:t>
            </a:r>
            <a:r>
              <a:rPr dirty="0" sz="1400" spc="-70">
                <a:latin typeface="Segoe UI Symbol"/>
                <a:cs typeface="Segoe UI Symbol"/>
              </a:rPr>
              <a:t> </a:t>
            </a:r>
            <a:r>
              <a:rPr dirty="0" sz="1200" spc="-10">
                <a:latin typeface="Arial"/>
                <a:cs typeface="Arial"/>
              </a:rPr>
              <a:t>coding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31124" y="4859659"/>
            <a:ext cx="1532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with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Arthur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Stuttgart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7200" y="1078650"/>
            <a:ext cx="1016434" cy="14137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STOP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1226361"/>
            <a:ext cx="3568700" cy="1235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STOP!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reset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slides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 later!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15" y="4724400"/>
            <a:ext cx="1140357" cy="13456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58750" y="4757089"/>
            <a:ext cx="812800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10">
                <a:solidFill>
                  <a:srgbClr val="585858"/>
                </a:solidFill>
                <a:latin typeface="Arial"/>
                <a:cs typeface="Arial"/>
              </a:rPr>
              <a:t>Confidential</a:t>
            </a:r>
            <a:r>
              <a:rPr dirty="0" sz="500" spc="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500" spc="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585858"/>
                </a:solidFill>
                <a:latin typeface="Arial"/>
                <a:cs typeface="Arial"/>
              </a:rPr>
              <a:t>Proprietary</a:t>
            </a:r>
            <a:endParaRPr sz="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8613" y="317282"/>
            <a:ext cx="5771515" cy="426720"/>
          </a:xfrm>
          <a:prstGeom prst="rect"/>
          <a:solidFill>
            <a:srgbClr val="4285F4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00"/>
              </a:lnSpc>
            </a:pP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Speaker</a:t>
            </a:r>
            <a:r>
              <a:rPr dirty="0" sz="2800" spc="-5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dirty="0" sz="2800" spc="-4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2800" spc="-4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FFFFFF"/>
                </a:solidFill>
                <a:latin typeface="Arial"/>
                <a:cs typeface="Arial"/>
              </a:rPr>
              <a:t>Friday</a:t>
            </a:r>
            <a:r>
              <a:rPr dirty="0" sz="2800" spc="-4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25" b="0">
                <a:solidFill>
                  <a:srgbClr val="FFFFFF"/>
                </a:solidFill>
                <a:latin typeface="Arial"/>
                <a:cs typeface="Arial"/>
              </a:rPr>
              <a:t>4:00-</a:t>
            </a:r>
            <a:r>
              <a:rPr dirty="0" sz="2800" spc="-10" b="0">
                <a:solidFill>
                  <a:srgbClr val="FFFFFF"/>
                </a:solidFill>
                <a:latin typeface="Arial"/>
                <a:cs typeface="Arial"/>
              </a:rPr>
              <a:t>5:00PM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1472869" y="835713"/>
          <a:ext cx="2934970" cy="3738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9135"/>
                <a:gridCol w="2146935"/>
              </a:tblGrid>
              <a:tr h="315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Order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9525">
                      <a:solidFill>
                        <a:srgbClr val="EDEDED"/>
                      </a:solidFill>
                      <a:prstDash val="solid"/>
                    </a:lnL>
                    <a:lnR w="9525">
                      <a:solidFill>
                        <a:srgbClr val="EDEDED"/>
                      </a:solidFill>
                      <a:prstDash val="solid"/>
                    </a:lnR>
                    <a:lnT w="9525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930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Mentor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Name(s)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9525">
                      <a:solidFill>
                        <a:srgbClr val="EDEDED"/>
                      </a:solidFill>
                      <a:prstDash val="solid"/>
                    </a:lnL>
                    <a:lnR w="9525">
                      <a:solidFill>
                        <a:srgbClr val="EDEDED"/>
                      </a:solidFill>
                      <a:prstDash val="solid"/>
                    </a:lnR>
                    <a:lnT w="9525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Antonio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Jimenez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Marc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Gonzalez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Victor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Cuadrado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Nikhil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Agarwal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Zeeshan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Rafique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Turan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Furkan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TOPAK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Kannupriya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Kalra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Atharva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Arya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Mohit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P.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Tahiliani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Peter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Dudfield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object 6" descr=""/>
          <p:cNvGraphicFramePr>
            <a:graphicFrameLocks noGrp="1"/>
          </p:cNvGraphicFramePr>
          <p:nvPr/>
        </p:nvGraphicFramePr>
        <p:xfrm>
          <a:off x="4565650" y="835713"/>
          <a:ext cx="3803650" cy="364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9135"/>
                <a:gridCol w="3014979"/>
              </a:tblGrid>
              <a:tr h="277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Order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9220">
                    <a:lnL w="9525">
                      <a:solidFill>
                        <a:srgbClr val="EDEDED"/>
                      </a:solidFill>
                      <a:prstDash val="solid"/>
                    </a:lnL>
                    <a:lnR w="9525">
                      <a:solidFill>
                        <a:srgbClr val="EDEDED"/>
                      </a:solidFill>
                      <a:prstDash val="solid"/>
                    </a:lnR>
                    <a:lnT w="9525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Mentor</a:t>
                      </a:r>
                      <a:r>
                        <a:rPr dirty="0" sz="1000" spc="-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Name(s)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9220">
                    <a:lnL w="9525">
                      <a:solidFill>
                        <a:srgbClr val="EDEDED"/>
                      </a:solidFill>
                      <a:prstDash val="solid"/>
                    </a:lnL>
                    <a:lnR w="9525">
                      <a:solidFill>
                        <a:srgbClr val="EDEDED"/>
                      </a:solidFill>
                      <a:prstDash val="solid"/>
                    </a:lnR>
                    <a:lnT w="9525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Dmitriy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Pastushenkov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David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Pascual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Lorena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Goldoni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Felipe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Borges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Till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Kamppeter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Christoph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Badura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Renan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Matsuda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Sreeja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Kamishetty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350">
                          <a:solidFill>
                            <a:srgbClr val="171717"/>
                          </a:solidFill>
                          <a:latin typeface="Arial"/>
                          <a:cs typeface="Arial"/>
                        </a:rPr>
                        <a:t>Yuriko</a:t>
                      </a:r>
                      <a:r>
                        <a:rPr dirty="0" sz="1350" spc="-20">
                          <a:solidFill>
                            <a:srgbClr val="17171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50" spc="-10">
                          <a:solidFill>
                            <a:srgbClr val="171717"/>
                          </a:solidFill>
                          <a:latin typeface="Arial"/>
                          <a:cs typeface="Arial"/>
                        </a:rPr>
                        <a:t>Kikuchi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12700">
                      <a:solidFill>
                        <a:srgbClr val="EDEDED"/>
                      </a:solidFill>
                      <a:prstDash val="solid"/>
                    </a:lnL>
                    <a:lnR w="12700">
                      <a:solidFill>
                        <a:srgbClr val="EDEDED"/>
                      </a:solidFill>
                      <a:prstDash val="solid"/>
                    </a:lnR>
                    <a:lnT w="12700">
                      <a:solidFill>
                        <a:srgbClr val="EDEDED"/>
                      </a:solidFill>
                      <a:prstDash val="solid"/>
                    </a:lnT>
                    <a:lnB w="12700">
                      <a:solidFill>
                        <a:srgbClr val="EDEDED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382841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6300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Cyrille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Artho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2852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The</a:t>
            </a:r>
            <a:r>
              <a:rPr dirty="0" sz="15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JPF</a:t>
            </a:r>
            <a:r>
              <a:rPr dirty="0" sz="15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80858A"/>
                </a:solidFill>
                <a:latin typeface="Arial"/>
                <a:cs typeface="Arial"/>
              </a:rPr>
              <a:t>Team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15" y="4724400"/>
            <a:ext cx="1140357" cy="13456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58750" y="4757089"/>
            <a:ext cx="812800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10">
                <a:solidFill>
                  <a:srgbClr val="585858"/>
                </a:solidFill>
                <a:latin typeface="Arial"/>
                <a:cs typeface="Arial"/>
              </a:rPr>
              <a:t>Confidential</a:t>
            </a:r>
            <a:r>
              <a:rPr dirty="0" sz="500" spc="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500" spc="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585858"/>
                </a:solidFill>
                <a:latin typeface="Arial"/>
                <a:cs typeface="Arial"/>
              </a:rPr>
              <a:t>Proprietary</a:t>
            </a:r>
            <a:endParaRPr sz="5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6432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Waitlist</a:t>
            </a:r>
            <a:r>
              <a:rPr dirty="0" sz="2500" spc="-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dirty="0" sz="2500" spc="-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Lightning</a:t>
            </a:r>
            <a:r>
              <a:rPr dirty="0" sz="25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Talks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5924" y="1214160"/>
            <a:ext cx="3942079" cy="2384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045" indent="-220345">
              <a:lnSpc>
                <a:spcPct val="100000"/>
              </a:lnSpc>
              <a:spcBef>
                <a:spcPts val="100"/>
              </a:spcBef>
              <a:buSzPct val="83333"/>
              <a:buAutoNum type="arabicPeriod"/>
              <a:tabLst>
                <a:tab pos="233045" algn="l"/>
              </a:tabLst>
            </a:pPr>
            <a:r>
              <a:rPr dirty="0" sz="1800">
                <a:latin typeface="Arial"/>
                <a:cs typeface="Arial"/>
              </a:rPr>
              <a:t>Sarrah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Bastawala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Slides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added</a:t>
            </a:r>
            <a:endParaRPr sz="1800">
              <a:latin typeface="Arial"/>
              <a:cs typeface="Arial"/>
            </a:endParaRPr>
          </a:p>
          <a:p>
            <a:pPr marL="12700" marR="5080" indent="210185">
              <a:lnSpc>
                <a:spcPct val="181700"/>
              </a:lnSpc>
              <a:spcBef>
                <a:spcPts val="60"/>
              </a:spcBef>
              <a:buAutoNum type="arabicPeriod"/>
              <a:tabLst>
                <a:tab pos="222885" algn="l"/>
              </a:tabLst>
            </a:pPr>
            <a:r>
              <a:rPr dirty="0" sz="1500">
                <a:latin typeface="Arial"/>
                <a:cs typeface="Arial"/>
              </a:rPr>
              <a:t>Oliver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Kopp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-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JabRef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e.V.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(slides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already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in) 3.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500" spc="-25">
                <a:latin typeface="Arial"/>
                <a:cs typeface="Arial"/>
              </a:rPr>
              <a:t>4.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500" spc="-25">
                <a:latin typeface="Arial"/>
                <a:cs typeface="Arial"/>
              </a:rPr>
              <a:t>5.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500" spc="-25">
                <a:latin typeface="Arial"/>
                <a:cs typeface="Arial"/>
              </a:rPr>
              <a:t>6.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15" y="4724400"/>
            <a:ext cx="1140357" cy="1345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098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Lightning</a:t>
            </a:r>
            <a:r>
              <a:rPr dirty="0" sz="30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Talk</a:t>
            </a:r>
            <a:r>
              <a:rPr dirty="0" sz="30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0" b="0">
                <a:solidFill>
                  <a:srgbClr val="000000"/>
                </a:solidFill>
                <a:latin typeface="Arial"/>
                <a:cs typeface="Arial"/>
              </a:rPr>
              <a:t>Slides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5924" y="1145350"/>
            <a:ext cx="7934325" cy="3423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shared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deck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will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where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save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your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completed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slides.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keep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Google’s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brand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guidelines,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few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reminders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when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creating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slides:</a:t>
            </a:r>
            <a:endParaRPr sz="1600">
              <a:latin typeface="Arial"/>
              <a:cs typeface="Arial"/>
            </a:endParaRPr>
          </a:p>
          <a:p>
            <a:pPr marL="469265" indent="-329565">
              <a:lnSpc>
                <a:spcPct val="100000"/>
              </a:lnSpc>
              <a:spcBef>
                <a:spcPts val="1490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Please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use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white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background</a:t>
            </a:r>
            <a:endParaRPr sz="1600">
              <a:latin typeface="Arial"/>
              <a:cs typeface="Arial"/>
            </a:endParaRPr>
          </a:p>
          <a:p>
            <a:pPr marL="469900" marR="85090" indent="-330200">
              <a:lnSpc>
                <a:spcPct val="114999"/>
              </a:lnSpc>
              <a:buChar char="●"/>
              <a:tabLst>
                <a:tab pos="469900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No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other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company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logos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(example: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twitter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logo),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memes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pictures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people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may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unless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have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explicit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permission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use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them</a:t>
            </a:r>
            <a:endParaRPr sz="1600">
              <a:latin typeface="Arial"/>
              <a:cs typeface="Arial"/>
            </a:endParaRPr>
          </a:p>
          <a:p>
            <a:pPr marL="469265" indent="-329565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Use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u="sng" sz="160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 action="ppaction://hlinksldjump"/>
              </a:rPr>
              <a:t>template</a:t>
            </a:r>
            <a:r>
              <a:rPr dirty="0" sz="1600" spc="-1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your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title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slide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then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add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up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3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additional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slides</a:t>
            </a:r>
            <a:endParaRPr sz="1600">
              <a:latin typeface="Arial"/>
              <a:cs typeface="Arial"/>
            </a:endParaRPr>
          </a:p>
          <a:p>
            <a:pPr marL="469900" marR="5080" indent="-330200">
              <a:lnSpc>
                <a:spcPct val="114999"/>
              </a:lnSpc>
              <a:buChar char="●"/>
              <a:tabLst>
                <a:tab pos="469900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Your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presentation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should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about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GSoC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projects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year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your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org,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not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about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your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org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does.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You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can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spend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maybe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15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seconds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briefly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discussing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your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org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does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context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but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focus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should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be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GSoC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2025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projects.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900" b="1">
                <a:solidFill>
                  <a:srgbClr val="4285F4"/>
                </a:solidFill>
                <a:latin typeface="Arial"/>
                <a:cs typeface="Arial"/>
              </a:rPr>
              <a:t>Slides</a:t>
            </a:r>
            <a:r>
              <a:rPr dirty="0" sz="1900" spc="-4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4285F4"/>
                </a:solidFill>
                <a:latin typeface="Arial"/>
                <a:cs typeface="Arial"/>
              </a:rPr>
              <a:t>are</a:t>
            </a:r>
            <a:r>
              <a:rPr dirty="0" sz="1900" spc="-4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4285F4"/>
                </a:solidFill>
                <a:latin typeface="Arial"/>
                <a:cs typeface="Arial"/>
              </a:rPr>
              <a:t>due</a:t>
            </a:r>
            <a:r>
              <a:rPr dirty="0" sz="1900" spc="-4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4285F4"/>
                </a:solidFill>
                <a:latin typeface="Arial"/>
                <a:cs typeface="Arial"/>
              </a:rPr>
              <a:t>no</a:t>
            </a:r>
            <a:r>
              <a:rPr dirty="0" sz="1900" spc="-4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4285F4"/>
                </a:solidFill>
                <a:latin typeface="Arial"/>
                <a:cs typeface="Arial"/>
              </a:rPr>
              <a:t>later</a:t>
            </a:r>
            <a:r>
              <a:rPr dirty="0" sz="1900" spc="-40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4285F4"/>
                </a:solidFill>
                <a:latin typeface="Arial"/>
                <a:cs typeface="Arial"/>
              </a:rPr>
              <a:t>than</a:t>
            </a:r>
            <a:r>
              <a:rPr dirty="0" sz="1900" spc="-4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4285F4"/>
                </a:solidFill>
                <a:latin typeface="Arial"/>
                <a:cs typeface="Arial"/>
              </a:rPr>
              <a:t>October</a:t>
            </a:r>
            <a:r>
              <a:rPr dirty="0" sz="1900" spc="-45" b="1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900" spc="-20" b="1">
                <a:solidFill>
                  <a:srgbClr val="4285F4"/>
                </a:solidFill>
                <a:latin typeface="Arial"/>
                <a:cs typeface="Arial"/>
              </a:rPr>
              <a:t>22nd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4242" y="1627873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82560" y="1614157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23" y="119913"/>
                </a:moveTo>
                <a:lnTo>
                  <a:pt x="412165" y="97091"/>
                </a:lnTo>
                <a:lnTo>
                  <a:pt x="404279" y="85394"/>
                </a:lnTo>
                <a:lnTo>
                  <a:pt x="399999" y="79057"/>
                </a:lnTo>
                <a:lnTo>
                  <a:pt x="391820" y="73685"/>
                </a:lnTo>
                <a:lnTo>
                  <a:pt x="391820" y="119913"/>
                </a:lnTo>
                <a:lnTo>
                  <a:pt x="389242" y="133845"/>
                </a:lnTo>
                <a:lnTo>
                  <a:pt x="382308" y="144754"/>
                </a:lnTo>
                <a:lnTo>
                  <a:pt x="372160" y="151853"/>
                </a:lnTo>
                <a:lnTo>
                  <a:pt x="359981" y="154393"/>
                </a:lnTo>
                <a:lnTo>
                  <a:pt x="347776" y="151853"/>
                </a:lnTo>
                <a:lnTo>
                  <a:pt x="337629" y="144754"/>
                </a:lnTo>
                <a:lnTo>
                  <a:pt x="330682" y="133845"/>
                </a:lnTo>
                <a:lnTo>
                  <a:pt x="328117" y="119913"/>
                </a:lnTo>
                <a:lnTo>
                  <a:pt x="330682" y="105879"/>
                </a:lnTo>
                <a:lnTo>
                  <a:pt x="337629" y="94970"/>
                </a:lnTo>
                <a:lnTo>
                  <a:pt x="347776" y="87909"/>
                </a:lnTo>
                <a:lnTo>
                  <a:pt x="359981" y="85394"/>
                </a:lnTo>
                <a:lnTo>
                  <a:pt x="372160" y="87909"/>
                </a:lnTo>
                <a:lnTo>
                  <a:pt x="382308" y="94970"/>
                </a:lnTo>
                <a:lnTo>
                  <a:pt x="389242" y="105879"/>
                </a:lnTo>
                <a:lnTo>
                  <a:pt x="391820" y="119913"/>
                </a:lnTo>
                <a:lnTo>
                  <a:pt x="391820" y="73685"/>
                </a:lnTo>
                <a:lnTo>
                  <a:pt x="381990" y="67221"/>
                </a:lnTo>
                <a:lnTo>
                  <a:pt x="359981" y="62953"/>
                </a:lnTo>
                <a:lnTo>
                  <a:pt x="337947" y="67221"/>
                </a:lnTo>
                <a:lnTo>
                  <a:pt x="319925" y="79057"/>
                </a:lnTo>
                <a:lnTo>
                  <a:pt x="307771" y="97091"/>
                </a:lnTo>
                <a:lnTo>
                  <a:pt x="303314" y="119913"/>
                </a:lnTo>
                <a:lnTo>
                  <a:pt x="307771" y="142621"/>
                </a:lnTo>
                <a:lnTo>
                  <a:pt x="319925" y="160642"/>
                </a:lnTo>
                <a:lnTo>
                  <a:pt x="337947" y="172516"/>
                </a:lnTo>
                <a:lnTo>
                  <a:pt x="359981" y="176796"/>
                </a:lnTo>
                <a:lnTo>
                  <a:pt x="381990" y="172516"/>
                </a:lnTo>
                <a:lnTo>
                  <a:pt x="399999" y="160642"/>
                </a:lnTo>
                <a:lnTo>
                  <a:pt x="404215" y="154393"/>
                </a:lnTo>
                <a:lnTo>
                  <a:pt x="412165" y="142621"/>
                </a:lnTo>
                <a:lnTo>
                  <a:pt x="416623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51136" y="1536750"/>
            <a:ext cx="329565" cy="332105"/>
            <a:chOff x="851136" y="1536750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51136" y="1536750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0454" y="1606765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38300" y="2081136"/>
            <a:ext cx="518858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429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Antonio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Jimenez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8300" y="3359010"/>
            <a:ext cx="84074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Typelevel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536" y="1596237"/>
            <a:ext cx="446405" cy="446405"/>
            <a:chOff x="91536" y="1596237"/>
            <a:chExt cx="446405" cy="446405"/>
          </a:xfrm>
        </p:grpSpPr>
        <p:sp>
          <p:nvSpPr>
            <p:cNvPr id="3" name="object 3" descr=""/>
            <p:cNvSpPr/>
            <p:nvPr/>
          </p:nvSpPr>
          <p:spPr>
            <a:xfrm>
              <a:off x="91536" y="1596237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5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41"/>
                  </a:lnTo>
                  <a:lnTo>
                    <a:pt x="288476" y="380987"/>
                  </a:lnTo>
                  <a:close/>
                </a:path>
                <a:path w="446405" h="446405">
                  <a:moveTo>
                    <a:pt x="380992" y="64681"/>
                  </a:moveTo>
                  <a:lnTo>
                    <a:pt x="65307" y="64681"/>
                  </a:lnTo>
                  <a:lnTo>
                    <a:pt x="65307" y="157861"/>
                  </a:lnTo>
                  <a:lnTo>
                    <a:pt x="0" y="223164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07"/>
                  </a:lnTo>
                  <a:lnTo>
                    <a:pt x="131925" y="314563"/>
                  </a:lnTo>
                  <a:lnTo>
                    <a:pt x="104285" y="273450"/>
                  </a:lnTo>
                  <a:lnTo>
                    <a:pt x="94151" y="223164"/>
                  </a:lnTo>
                  <a:lnTo>
                    <a:pt x="104285" y="173076"/>
                  </a:lnTo>
                  <a:lnTo>
                    <a:pt x="131925" y="132065"/>
                  </a:lnTo>
                  <a:lnTo>
                    <a:pt x="172933" y="104358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6405" h="446405">
                  <a:moveTo>
                    <a:pt x="380992" y="94183"/>
                  </a:moveTo>
                  <a:lnTo>
                    <a:pt x="223169" y="94183"/>
                  </a:lnTo>
                  <a:lnTo>
                    <a:pt x="273654" y="104358"/>
                  </a:lnTo>
                  <a:lnTo>
                    <a:pt x="273475" y="104358"/>
                  </a:lnTo>
                  <a:lnTo>
                    <a:pt x="314393" y="131900"/>
                  </a:lnTo>
                  <a:lnTo>
                    <a:pt x="342021" y="172798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450"/>
                  </a:lnTo>
                  <a:lnTo>
                    <a:pt x="314393" y="314563"/>
                  </a:lnTo>
                  <a:lnTo>
                    <a:pt x="273398" y="342307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6405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681"/>
                  </a:lnTo>
                  <a:lnTo>
                    <a:pt x="287807" y="6468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777" y="1754720"/>
              <a:ext cx="164138" cy="122694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592913" y="1596237"/>
            <a:ext cx="447040" cy="446405"/>
            <a:chOff x="592913" y="1596237"/>
            <a:chExt cx="447040" cy="446405"/>
          </a:xfrm>
        </p:grpSpPr>
        <p:sp>
          <p:nvSpPr>
            <p:cNvPr id="6" name="object 6" descr=""/>
            <p:cNvSpPr/>
            <p:nvPr/>
          </p:nvSpPr>
          <p:spPr>
            <a:xfrm>
              <a:off x="592913" y="1596237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3076"/>
                  </a:lnTo>
                  <a:lnTo>
                    <a:pt x="131944" y="132065"/>
                  </a:lnTo>
                  <a:lnTo>
                    <a:pt x="172939" y="104358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659" y="104358"/>
                  </a:lnTo>
                  <a:lnTo>
                    <a:pt x="273479" y="104358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191" y="1754720"/>
              <a:ext cx="164435" cy="122694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91536" y="2097938"/>
            <a:ext cx="446405" cy="446405"/>
            <a:chOff x="91536" y="2097938"/>
            <a:chExt cx="446405" cy="446405"/>
          </a:xfrm>
        </p:grpSpPr>
        <p:sp>
          <p:nvSpPr>
            <p:cNvPr id="9" name="object 9" descr=""/>
            <p:cNvSpPr/>
            <p:nvPr/>
          </p:nvSpPr>
          <p:spPr>
            <a:xfrm>
              <a:off x="91536" y="2097938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5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03"/>
                  </a:lnTo>
                  <a:lnTo>
                    <a:pt x="288476" y="380987"/>
                  </a:lnTo>
                  <a:close/>
                </a:path>
                <a:path w="446405" h="446405">
                  <a:moveTo>
                    <a:pt x="380992" y="64643"/>
                  </a:moveTo>
                  <a:lnTo>
                    <a:pt x="65307" y="64643"/>
                  </a:lnTo>
                  <a:lnTo>
                    <a:pt x="65307" y="157492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9" y="352145"/>
                  </a:lnTo>
                  <a:lnTo>
                    <a:pt x="172933" y="342018"/>
                  </a:lnTo>
                  <a:lnTo>
                    <a:pt x="131925" y="314391"/>
                  </a:lnTo>
                  <a:lnTo>
                    <a:pt x="104285" y="273396"/>
                  </a:lnTo>
                  <a:lnTo>
                    <a:pt x="94151" y="223164"/>
                  </a:lnTo>
                  <a:lnTo>
                    <a:pt x="104285" y="172931"/>
                  </a:lnTo>
                  <a:lnTo>
                    <a:pt x="131925" y="131922"/>
                  </a:lnTo>
                  <a:lnTo>
                    <a:pt x="172933" y="104279"/>
                  </a:lnTo>
                  <a:lnTo>
                    <a:pt x="223169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6405" h="446405">
                  <a:moveTo>
                    <a:pt x="380992" y="94145"/>
                  </a:moveTo>
                  <a:lnTo>
                    <a:pt x="223169" y="94145"/>
                  </a:lnTo>
                  <a:lnTo>
                    <a:pt x="273664" y="104279"/>
                  </a:lnTo>
                  <a:lnTo>
                    <a:pt x="273477" y="104279"/>
                  </a:lnTo>
                  <a:lnTo>
                    <a:pt x="314393" y="131752"/>
                  </a:lnTo>
                  <a:lnTo>
                    <a:pt x="342021" y="172647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396"/>
                  </a:lnTo>
                  <a:lnTo>
                    <a:pt x="314393" y="314391"/>
                  </a:lnTo>
                  <a:lnTo>
                    <a:pt x="273398" y="342018"/>
                  </a:lnTo>
                  <a:lnTo>
                    <a:pt x="223169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492"/>
                  </a:lnTo>
                  <a:lnTo>
                    <a:pt x="380992" y="94145"/>
                  </a:lnTo>
                  <a:close/>
                </a:path>
                <a:path w="446405" h="446405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066"/>
                  </a:lnTo>
                  <a:lnTo>
                    <a:pt x="157823" y="64643"/>
                  </a:lnTo>
                  <a:lnTo>
                    <a:pt x="287807" y="6464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777" y="2256421"/>
              <a:ext cx="164138" cy="12269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592913" y="2097938"/>
            <a:ext cx="447040" cy="446405"/>
            <a:chOff x="592913" y="2097938"/>
            <a:chExt cx="447040" cy="446405"/>
          </a:xfrm>
        </p:grpSpPr>
        <p:sp>
          <p:nvSpPr>
            <p:cNvPr id="12" name="object 12" descr=""/>
            <p:cNvSpPr/>
            <p:nvPr/>
          </p:nvSpPr>
          <p:spPr>
            <a:xfrm>
              <a:off x="592913" y="2097938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49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5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492"/>
                  </a:lnTo>
                  <a:lnTo>
                    <a:pt x="380992" y="94145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191" y="2256421"/>
              <a:ext cx="164435" cy="122694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91536" y="2599270"/>
            <a:ext cx="446405" cy="447040"/>
            <a:chOff x="91536" y="2599270"/>
            <a:chExt cx="446405" cy="447040"/>
          </a:xfrm>
        </p:grpSpPr>
        <p:sp>
          <p:nvSpPr>
            <p:cNvPr id="15" name="object 15" descr=""/>
            <p:cNvSpPr/>
            <p:nvPr/>
          </p:nvSpPr>
          <p:spPr>
            <a:xfrm>
              <a:off x="91536" y="2599270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39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71"/>
                  </a:lnTo>
                  <a:lnTo>
                    <a:pt x="288476" y="381330"/>
                  </a:lnTo>
                  <a:close/>
                </a:path>
                <a:path w="446405" h="447039">
                  <a:moveTo>
                    <a:pt x="380992" y="64681"/>
                  </a:moveTo>
                  <a:lnTo>
                    <a:pt x="65307" y="64681"/>
                  </a:lnTo>
                  <a:lnTo>
                    <a:pt x="65307" y="157861"/>
                  </a:lnTo>
                  <a:lnTo>
                    <a:pt x="0" y="223507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59"/>
                  </a:lnTo>
                  <a:lnTo>
                    <a:pt x="131925" y="314729"/>
                  </a:lnTo>
                  <a:lnTo>
                    <a:pt x="104285" y="273734"/>
                  </a:lnTo>
                  <a:lnTo>
                    <a:pt x="94151" y="223507"/>
                  </a:lnTo>
                  <a:lnTo>
                    <a:pt x="104285" y="173221"/>
                  </a:lnTo>
                  <a:lnTo>
                    <a:pt x="131925" y="132108"/>
                  </a:lnTo>
                  <a:lnTo>
                    <a:pt x="172933" y="104363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6405" h="447039">
                  <a:moveTo>
                    <a:pt x="380992" y="94183"/>
                  </a:moveTo>
                  <a:lnTo>
                    <a:pt x="223169" y="94183"/>
                  </a:lnTo>
                  <a:lnTo>
                    <a:pt x="273680" y="104363"/>
                  </a:lnTo>
                  <a:lnTo>
                    <a:pt x="273483" y="104363"/>
                  </a:lnTo>
                  <a:lnTo>
                    <a:pt x="314393" y="131900"/>
                  </a:lnTo>
                  <a:lnTo>
                    <a:pt x="342021" y="172798"/>
                  </a:lnTo>
                  <a:lnTo>
                    <a:pt x="352149" y="222834"/>
                  </a:lnTo>
                  <a:lnTo>
                    <a:pt x="352149" y="223507"/>
                  </a:lnTo>
                  <a:lnTo>
                    <a:pt x="342021" y="273734"/>
                  </a:lnTo>
                  <a:lnTo>
                    <a:pt x="314393" y="314729"/>
                  </a:lnTo>
                  <a:lnTo>
                    <a:pt x="273398" y="342359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7039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681"/>
                  </a:lnTo>
                  <a:lnTo>
                    <a:pt x="287807" y="6468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777" y="2757754"/>
              <a:ext cx="164138" cy="122694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592913" y="2599270"/>
            <a:ext cx="447040" cy="447040"/>
            <a:chOff x="592913" y="2599270"/>
            <a:chExt cx="447040" cy="447040"/>
          </a:xfrm>
        </p:grpSpPr>
        <p:sp>
          <p:nvSpPr>
            <p:cNvPr id="18" name="object 18" descr=""/>
            <p:cNvSpPr/>
            <p:nvPr/>
          </p:nvSpPr>
          <p:spPr>
            <a:xfrm>
              <a:off x="592913" y="2599270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85" y="104363"/>
                  </a:lnTo>
                  <a:lnTo>
                    <a:pt x="273487" y="104363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191" y="2757754"/>
              <a:ext cx="164435" cy="122694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91536" y="3100971"/>
            <a:ext cx="446405" cy="446405"/>
            <a:chOff x="91536" y="3100971"/>
            <a:chExt cx="446405" cy="446405"/>
          </a:xfrm>
        </p:grpSpPr>
        <p:sp>
          <p:nvSpPr>
            <p:cNvPr id="21" name="object 21" descr=""/>
            <p:cNvSpPr/>
            <p:nvPr/>
          </p:nvSpPr>
          <p:spPr>
            <a:xfrm>
              <a:off x="91536" y="3100971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4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03"/>
                  </a:lnTo>
                  <a:lnTo>
                    <a:pt x="288476" y="380987"/>
                  </a:lnTo>
                  <a:close/>
                </a:path>
                <a:path w="446405" h="446404">
                  <a:moveTo>
                    <a:pt x="380992" y="64643"/>
                  </a:moveTo>
                  <a:lnTo>
                    <a:pt x="65307" y="64643"/>
                  </a:lnTo>
                  <a:lnTo>
                    <a:pt x="65307" y="157822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9" y="352145"/>
                  </a:lnTo>
                  <a:lnTo>
                    <a:pt x="172933" y="342018"/>
                  </a:lnTo>
                  <a:lnTo>
                    <a:pt x="131925" y="314391"/>
                  </a:lnTo>
                  <a:lnTo>
                    <a:pt x="104285" y="273396"/>
                  </a:lnTo>
                  <a:lnTo>
                    <a:pt x="94151" y="223164"/>
                  </a:lnTo>
                  <a:lnTo>
                    <a:pt x="104285" y="172931"/>
                  </a:lnTo>
                  <a:lnTo>
                    <a:pt x="131925" y="131922"/>
                  </a:lnTo>
                  <a:lnTo>
                    <a:pt x="172933" y="104279"/>
                  </a:lnTo>
                  <a:lnTo>
                    <a:pt x="223169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6405" h="446404">
                  <a:moveTo>
                    <a:pt x="380992" y="94145"/>
                  </a:moveTo>
                  <a:lnTo>
                    <a:pt x="223169" y="94145"/>
                  </a:lnTo>
                  <a:lnTo>
                    <a:pt x="273664" y="104279"/>
                  </a:lnTo>
                  <a:lnTo>
                    <a:pt x="273477" y="104279"/>
                  </a:lnTo>
                  <a:lnTo>
                    <a:pt x="314393" y="131752"/>
                  </a:lnTo>
                  <a:lnTo>
                    <a:pt x="342021" y="172647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396"/>
                  </a:lnTo>
                  <a:lnTo>
                    <a:pt x="314393" y="314391"/>
                  </a:lnTo>
                  <a:lnTo>
                    <a:pt x="273398" y="342018"/>
                  </a:lnTo>
                  <a:lnTo>
                    <a:pt x="223169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6405" h="446404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066"/>
                  </a:lnTo>
                  <a:lnTo>
                    <a:pt x="157823" y="64643"/>
                  </a:lnTo>
                  <a:lnTo>
                    <a:pt x="287807" y="6464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777" y="3259455"/>
              <a:ext cx="164138" cy="122694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592913" y="3100971"/>
            <a:ext cx="447040" cy="446405"/>
            <a:chOff x="592913" y="3100971"/>
            <a:chExt cx="447040" cy="446405"/>
          </a:xfrm>
        </p:grpSpPr>
        <p:sp>
          <p:nvSpPr>
            <p:cNvPr id="24" name="object 24" descr=""/>
            <p:cNvSpPr/>
            <p:nvPr/>
          </p:nvSpPr>
          <p:spPr>
            <a:xfrm>
              <a:off x="592913" y="3100971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191" y="3259455"/>
              <a:ext cx="164435" cy="122694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91536" y="3602304"/>
            <a:ext cx="446405" cy="447040"/>
            <a:chOff x="91536" y="3602304"/>
            <a:chExt cx="446405" cy="447040"/>
          </a:xfrm>
        </p:grpSpPr>
        <p:sp>
          <p:nvSpPr>
            <p:cNvPr id="27" name="object 27" descr=""/>
            <p:cNvSpPr/>
            <p:nvPr/>
          </p:nvSpPr>
          <p:spPr>
            <a:xfrm>
              <a:off x="91536" y="3602304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39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71"/>
                  </a:lnTo>
                  <a:lnTo>
                    <a:pt x="288476" y="381330"/>
                  </a:lnTo>
                  <a:close/>
                </a:path>
                <a:path w="446405" h="447039">
                  <a:moveTo>
                    <a:pt x="380992" y="65011"/>
                  </a:moveTo>
                  <a:lnTo>
                    <a:pt x="65307" y="65011"/>
                  </a:lnTo>
                  <a:lnTo>
                    <a:pt x="65307" y="157861"/>
                  </a:lnTo>
                  <a:lnTo>
                    <a:pt x="0" y="223507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59"/>
                  </a:lnTo>
                  <a:lnTo>
                    <a:pt x="131925" y="314729"/>
                  </a:lnTo>
                  <a:lnTo>
                    <a:pt x="104285" y="273734"/>
                  </a:lnTo>
                  <a:lnTo>
                    <a:pt x="94151" y="223507"/>
                  </a:lnTo>
                  <a:lnTo>
                    <a:pt x="104285" y="173221"/>
                  </a:lnTo>
                  <a:lnTo>
                    <a:pt x="131925" y="132108"/>
                  </a:lnTo>
                  <a:lnTo>
                    <a:pt x="172933" y="104363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6405" h="447039">
                  <a:moveTo>
                    <a:pt x="380992" y="94183"/>
                  </a:moveTo>
                  <a:lnTo>
                    <a:pt x="223169" y="94183"/>
                  </a:lnTo>
                  <a:lnTo>
                    <a:pt x="273655" y="104363"/>
                  </a:lnTo>
                  <a:lnTo>
                    <a:pt x="273475" y="104363"/>
                  </a:lnTo>
                  <a:lnTo>
                    <a:pt x="314393" y="131941"/>
                  </a:lnTo>
                  <a:lnTo>
                    <a:pt x="342021" y="172937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4"/>
                  </a:lnTo>
                  <a:lnTo>
                    <a:pt x="314393" y="314729"/>
                  </a:lnTo>
                  <a:lnTo>
                    <a:pt x="273398" y="342359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7039">
                  <a:moveTo>
                    <a:pt x="223169" y="0"/>
                  </a:moveTo>
                  <a:lnTo>
                    <a:pt x="171763" y="51409"/>
                  </a:lnTo>
                  <a:lnTo>
                    <a:pt x="157823" y="65011"/>
                  </a:lnTo>
                  <a:lnTo>
                    <a:pt x="287807" y="6501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777" y="3760825"/>
              <a:ext cx="164138" cy="122656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592913" y="3602304"/>
            <a:ext cx="447040" cy="447040"/>
            <a:chOff x="592913" y="3602304"/>
            <a:chExt cx="447040" cy="447040"/>
          </a:xfrm>
        </p:grpSpPr>
        <p:sp>
          <p:nvSpPr>
            <p:cNvPr id="30" name="object 30" descr=""/>
            <p:cNvSpPr/>
            <p:nvPr/>
          </p:nvSpPr>
          <p:spPr>
            <a:xfrm>
              <a:off x="592913" y="360230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191" y="3760825"/>
              <a:ext cx="164435" cy="122656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91536" y="4104004"/>
            <a:ext cx="446405" cy="446405"/>
            <a:chOff x="91536" y="4104004"/>
            <a:chExt cx="446405" cy="446405"/>
          </a:xfrm>
        </p:grpSpPr>
        <p:sp>
          <p:nvSpPr>
            <p:cNvPr id="33" name="object 33" descr=""/>
            <p:cNvSpPr/>
            <p:nvPr/>
          </p:nvSpPr>
          <p:spPr>
            <a:xfrm>
              <a:off x="91536" y="4104004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4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03"/>
                  </a:lnTo>
                  <a:lnTo>
                    <a:pt x="288476" y="380987"/>
                  </a:lnTo>
                  <a:close/>
                </a:path>
                <a:path w="446405" h="446404">
                  <a:moveTo>
                    <a:pt x="380992" y="64643"/>
                  </a:moveTo>
                  <a:lnTo>
                    <a:pt x="65307" y="64643"/>
                  </a:lnTo>
                  <a:lnTo>
                    <a:pt x="65307" y="157822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9" y="352145"/>
                  </a:lnTo>
                  <a:lnTo>
                    <a:pt x="172933" y="342018"/>
                  </a:lnTo>
                  <a:lnTo>
                    <a:pt x="131925" y="314391"/>
                  </a:lnTo>
                  <a:lnTo>
                    <a:pt x="104285" y="273396"/>
                  </a:lnTo>
                  <a:lnTo>
                    <a:pt x="94151" y="223164"/>
                  </a:lnTo>
                  <a:lnTo>
                    <a:pt x="104285" y="172931"/>
                  </a:lnTo>
                  <a:lnTo>
                    <a:pt x="131925" y="131922"/>
                  </a:lnTo>
                  <a:lnTo>
                    <a:pt x="172933" y="104279"/>
                  </a:lnTo>
                  <a:lnTo>
                    <a:pt x="223169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6405" h="446404">
                  <a:moveTo>
                    <a:pt x="380992" y="94145"/>
                  </a:moveTo>
                  <a:lnTo>
                    <a:pt x="223169" y="94145"/>
                  </a:lnTo>
                  <a:lnTo>
                    <a:pt x="273664" y="104279"/>
                  </a:lnTo>
                  <a:lnTo>
                    <a:pt x="273477" y="104279"/>
                  </a:lnTo>
                  <a:lnTo>
                    <a:pt x="314393" y="131752"/>
                  </a:lnTo>
                  <a:lnTo>
                    <a:pt x="342021" y="172647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396"/>
                  </a:lnTo>
                  <a:lnTo>
                    <a:pt x="314393" y="314391"/>
                  </a:lnTo>
                  <a:lnTo>
                    <a:pt x="273398" y="342018"/>
                  </a:lnTo>
                  <a:lnTo>
                    <a:pt x="223169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6405" h="446404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066"/>
                  </a:lnTo>
                  <a:lnTo>
                    <a:pt x="157823" y="64643"/>
                  </a:lnTo>
                  <a:lnTo>
                    <a:pt x="287807" y="6464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777" y="4262500"/>
              <a:ext cx="164138" cy="122694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592913" y="4104004"/>
            <a:ext cx="447040" cy="446405"/>
            <a:chOff x="592913" y="4104004"/>
            <a:chExt cx="447040" cy="446405"/>
          </a:xfrm>
        </p:grpSpPr>
        <p:sp>
          <p:nvSpPr>
            <p:cNvPr id="36" name="object 36" descr=""/>
            <p:cNvSpPr/>
            <p:nvPr/>
          </p:nvSpPr>
          <p:spPr>
            <a:xfrm>
              <a:off x="592913" y="4104004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191" y="4262500"/>
              <a:ext cx="164435" cy="122694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91536" y="4605337"/>
            <a:ext cx="446405" cy="447040"/>
            <a:chOff x="91536" y="4605337"/>
            <a:chExt cx="446405" cy="447040"/>
          </a:xfrm>
        </p:grpSpPr>
        <p:sp>
          <p:nvSpPr>
            <p:cNvPr id="39" name="object 39" descr=""/>
            <p:cNvSpPr/>
            <p:nvPr/>
          </p:nvSpPr>
          <p:spPr>
            <a:xfrm>
              <a:off x="91536" y="4605337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39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71"/>
                  </a:lnTo>
                  <a:lnTo>
                    <a:pt x="288476" y="381330"/>
                  </a:lnTo>
                  <a:close/>
                </a:path>
                <a:path w="446405" h="447039">
                  <a:moveTo>
                    <a:pt x="380992" y="65011"/>
                  </a:moveTo>
                  <a:lnTo>
                    <a:pt x="65307" y="65011"/>
                  </a:lnTo>
                  <a:lnTo>
                    <a:pt x="65307" y="157861"/>
                  </a:lnTo>
                  <a:lnTo>
                    <a:pt x="0" y="223507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59"/>
                  </a:lnTo>
                  <a:lnTo>
                    <a:pt x="131925" y="314729"/>
                  </a:lnTo>
                  <a:lnTo>
                    <a:pt x="104285" y="273734"/>
                  </a:lnTo>
                  <a:lnTo>
                    <a:pt x="94151" y="223507"/>
                  </a:lnTo>
                  <a:lnTo>
                    <a:pt x="104285" y="173221"/>
                  </a:lnTo>
                  <a:lnTo>
                    <a:pt x="131925" y="132108"/>
                  </a:lnTo>
                  <a:lnTo>
                    <a:pt x="172933" y="104363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6405" h="447039">
                  <a:moveTo>
                    <a:pt x="380992" y="94183"/>
                  </a:moveTo>
                  <a:lnTo>
                    <a:pt x="223169" y="94183"/>
                  </a:lnTo>
                  <a:lnTo>
                    <a:pt x="273655" y="104363"/>
                  </a:lnTo>
                  <a:lnTo>
                    <a:pt x="273475" y="104363"/>
                  </a:lnTo>
                  <a:lnTo>
                    <a:pt x="314393" y="131941"/>
                  </a:lnTo>
                  <a:lnTo>
                    <a:pt x="342021" y="172937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4"/>
                  </a:lnTo>
                  <a:lnTo>
                    <a:pt x="314393" y="314729"/>
                  </a:lnTo>
                  <a:lnTo>
                    <a:pt x="273398" y="342359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7039">
                  <a:moveTo>
                    <a:pt x="223169" y="0"/>
                  </a:moveTo>
                  <a:lnTo>
                    <a:pt x="171763" y="51409"/>
                  </a:lnTo>
                  <a:lnTo>
                    <a:pt x="157823" y="65011"/>
                  </a:lnTo>
                  <a:lnTo>
                    <a:pt x="287807" y="6501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777" y="4763858"/>
              <a:ext cx="164138" cy="122656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592913" y="4605337"/>
            <a:ext cx="447040" cy="447040"/>
            <a:chOff x="592913" y="4605337"/>
            <a:chExt cx="447040" cy="447040"/>
          </a:xfrm>
        </p:grpSpPr>
        <p:sp>
          <p:nvSpPr>
            <p:cNvPr id="42" name="object 42" descr=""/>
            <p:cNvSpPr/>
            <p:nvPr/>
          </p:nvSpPr>
          <p:spPr>
            <a:xfrm>
              <a:off x="592913" y="46053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191" y="4763858"/>
              <a:ext cx="164435" cy="122656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1094625" y="1596237"/>
            <a:ext cx="447040" cy="446405"/>
            <a:chOff x="1094625" y="1596237"/>
            <a:chExt cx="447040" cy="446405"/>
          </a:xfrm>
        </p:grpSpPr>
        <p:sp>
          <p:nvSpPr>
            <p:cNvPr id="45" name="object 45" descr=""/>
            <p:cNvSpPr/>
            <p:nvPr/>
          </p:nvSpPr>
          <p:spPr>
            <a:xfrm>
              <a:off x="1094625" y="1596237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3076"/>
                  </a:lnTo>
                  <a:lnTo>
                    <a:pt x="131944" y="132065"/>
                  </a:lnTo>
                  <a:lnTo>
                    <a:pt x="172939" y="104358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659" y="104358"/>
                  </a:lnTo>
                  <a:lnTo>
                    <a:pt x="273479" y="104358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5903" y="1754720"/>
              <a:ext cx="164429" cy="122694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1094625" y="2097938"/>
            <a:ext cx="447040" cy="446405"/>
            <a:chOff x="1094625" y="2097938"/>
            <a:chExt cx="447040" cy="446405"/>
          </a:xfrm>
        </p:grpSpPr>
        <p:sp>
          <p:nvSpPr>
            <p:cNvPr id="48" name="object 48" descr=""/>
            <p:cNvSpPr/>
            <p:nvPr/>
          </p:nvSpPr>
          <p:spPr>
            <a:xfrm>
              <a:off x="1094625" y="2097938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49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5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492"/>
                  </a:lnTo>
                  <a:lnTo>
                    <a:pt x="380992" y="94145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5903" y="2256421"/>
              <a:ext cx="164429" cy="122694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1094625" y="2599270"/>
            <a:ext cx="447040" cy="447040"/>
            <a:chOff x="1094625" y="2599270"/>
            <a:chExt cx="447040" cy="447040"/>
          </a:xfrm>
        </p:grpSpPr>
        <p:sp>
          <p:nvSpPr>
            <p:cNvPr id="51" name="object 51" descr=""/>
            <p:cNvSpPr/>
            <p:nvPr/>
          </p:nvSpPr>
          <p:spPr>
            <a:xfrm>
              <a:off x="1094625" y="2599270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85" y="104363"/>
                  </a:lnTo>
                  <a:lnTo>
                    <a:pt x="273487" y="104363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5903" y="2757754"/>
              <a:ext cx="164429" cy="122694"/>
            </a:xfrm>
            <a:prstGeom prst="rect">
              <a:avLst/>
            </a:prstGeom>
          </p:spPr>
        </p:pic>
      </p:grpSp>
      <p:grpSp>
        <p:nvGrpSpPr>
          <p:cNvPr id="53" name="object 53" descr=""/>
          <p:cNvGrpSpPr/>
          <p:nvPr/>
        </p:nvGrpSpPr>
        <p:grpSpPr>
          <a:xfrm>
            <a:off x="1094625" y="3100971"/>
            <a:ext cx="447040" cy="446405"/>
            <a:chOff x="1094625" y="3100971"/>
            <a:chExt cx="447040" cy="446405"/>
          </a:xfrm>
        </p:grpSpPr>
        <p:sp>
          <p:nvSpPr>
            <p:cNvPr id="54" name="object 54" descr=""/>
            <p:cNvSpPr/>
            <p:nvPr/>
          </p:nvSpPr>
          <p:spPr>
            <a:xfrm>
              <a:off x="1094625" y="3100971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5903" y="3259455"/>
              <a:ext cx="164429" cy="122694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1094625" y="3602304"/>
            <a:ext cx="447040" cy="447040"/>
            <a:chOff x="1094625" y="3602304"/>
            <a:chExt cx="447040" cy="447040"/>
          </a:xfrm>
        </p:grpSpPr>
        <p:sp>
          <p:nvSpPr>
            <p:cNvPr id="57" name="object 57" descr=""/>
            <p:cNvSpPr/>
            <p:nvPr/>
          </p:nvSpPr>
          <p:spPr>
            <a:xfrm>
              <a:off x="1094625" y="360230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5903" y="3760825"/>
              <a:ext cx="164429" cy="122656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1094625" y="4104004"/>
            <a:ext cx="447040" cy="446405"/>
            <a:chOff x="1094625" y="4104004"/>
            <a:chExt cx="447040" cy="446405"/>
          </a:xfrm>
        </p:grpSpPr>
        <p:sp>
          <p:nvSpPr>
            <p:cNvPr id="60" name="object 60" descr=""/>
            <p:cNvSpPr/>
            <p:nvPr/>
          </p:nvSpPr>
          <p:spPr>
            <a:xfrm>
              <a:off x="1094625" y="4104004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5903" y="4262500"/>
              <a:ext cx="164429" cy="122694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1094625" y="4605337"/>
            <a:ext cx="447040" cy="447040"/>
            <a:chOff x="1094625" y="4605337"/>
            <a:chExt cx="447040" cy="447040"/>
          </a:xfrm>
        </p:grpSpPr>
        <p:sp>
          <p:nvSpPr>
            <p:cNvPr id="63" name="object 63" descr=""/>
            <p:cNvSpPr/>
            <p:nvPr/>
          </p:nvSpPr>
          <p:spPr>
            <a:xfrm>
              <a:off x="1094625" y="46053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5903" y="4763858"/>
              <a:ext cx="164429" cy="122656"/>
            </a:xfrm>
            <a:prstGeom prst="rect">
              <a:avLst/>
            </a:prstGeom>
          </p:spPr>
        </p:pic>
      </p:grp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1724545" y="587909"/>
            <a:ext cx="6955155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0">
                <a:solidFill>
                  <a:srgbClr val="4285F4"/>
                </a:solidFill>
                <a:latin typeface="Arial"/>
                <a:cs typeface="Arial"/>
              </a:rPr>
              <a:t>Cats</a:t>
            </a:r>
            <a:r>
              <a:rPr dirty="0" sz="3200" spc="-1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4285F4"/>
                </a:solidFill>
                <a:latin typeface="Arial"/>
                <a:cs typeface="Arial"/>
              </a:rPr>
              <a:t>Effect:</a:t>
            </a:r>
            <a:r>
              <a:rPr dirty="0" sz="3200" spc="-10" b="0">
                <a:solidFill>
                  <a:srgbClr val="4285F4"/>
                </a:solidFill>
                <a:latin typeface="Arial"/>
                <a:cs typeface="Arial"/>
              </a:rPr>
              <a:t> multi-</a:t>
            </a:r>
            <a:r>
              <a:rPr dirty="0" sz="3200" b="0">
                <a:solidFill>
                  <a:srgbClr val="4285F4"/>
                </a:solidFill>
                <a:latin typeface="Arial"/>
                <a:cs typeface="Arial"/>
              </a:rPr>
              <a:t>threaded</a:t>
            </a:r>
            <a:r>
              <a:rPr dirty="0" sz="3200" spc="-1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4285F4"/>
                </a:solidFill>
                <a:latin typeface="Arial"/>
                <a:cs typeface="Arial"/>
              </a:rPr>
              <a:t>I/O</a:t>
            </a:r>
            <a:r>
              <a:rPr dirty="0" sz="3200" spc="-10" b="0">
                <a:solidFill>
                  <a:srgbClr val="4285F4"/>
                </a:solidFill>
                <a:latin typeface="Arial"/>
                <a:cs typeface="Arial"/>
              </a:rPr>
              <a:t> runtime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6" name="object 6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0" y="76199"/>
            <a:ext cx="9144000" cy="4493399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1536" y="91537"/>
            <a:ext cx="446405" cy="447040"/>
            <a:chOff x="91536" y="91537"/>
            <a:chExt cx="446405" cy="447040"/>
          </a:xfrm>
        </p:grpSpPr>
        <p:sp>
          <p:nvSpPr>
            <p:cNvPr id="3" name="object 3" descr=""/>
            <p:cNvSpPr/>
            <p:nvPr/>
          </p:nvSpPr>
          <p:spPr>
            <a:xfrm>
              <a:off x="91536" y="91537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40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33"/>
                  </a:lnTo>
                  <a:lnTo>
                    <a:pt x="288476" y="381330"/>
                  </a:lnTo>
                  <a:close/>
                </a:path>
                <a:path w="446405" h="447040">
                  <a:moveTo>
                    <a:pt x="380992" y="64973"/>
                  </a:moveTo>
                  <a:lnTo>
                    <a:pt x="65307" y="64973"/>
                  </a:lnTo>
                  <a:lnTo>
                    <a:pt x="65307" y="157822"/>
                  </a:lnTo>
                  <a:lnTo>
                    <a:pt x="0" y="223507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9" y="352475"/>
                  </a:lnTo>
                  <a:lnTo>
                    <a:pt x="172933" y="342348"/>
                  </a:lnTo>
                  <a:lnTo>
                    <a:pt x="131925" y="314723"/>
                  </a:lnTo>
                  <a:lnTo>
                    <a:pt x="104285" y="273732"/>
                  </a:lnTo>
                  <a:lnTo>
                    <a:pt x="94151" y="223507"/>
                  </a:lnTo>
                  <a:lnTo>
                    <a:pt x="104285" y="173269"/>
                  </a:lnTo>
                  <a:lnTo>
                    <a:pt x="131925" y="132260"/>
                  </a:lnTo>
                  <a:lnTo>
                    <a:pt x="172933" y="104621"/>
                  </a:lnTo>
                  <a:lnTo>
                    <a:pt x="223169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6405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0" y="104621"/>
                  </a:lnTo>
                  <a:lnTo>
                    <a:pt x="314660" y="132260"/>
                  </a:lnTo>
                  <a:lnTo>
                    <a:pt x="342077" y="173060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2"/>
                  </a:lnTo>
                  <a:lnTo>
                    <a:pt x="314393" y="314723"/>
                  </a:lnTo>
                  <a:lnTo>
                    <a:pt x="273398" y="342348"/>
                  </a:lnTo>
                  <a:lnTo>
                    <a:pt x="223169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6405" h="447040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973"/>
                  </a:lnTo>
                  <a:lnTo>
                    <a:pt x="287807" y="6497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777" y="250360"/>
              <a:ext cx="164138" cy="122694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592913" y="91537"/>
            <a:ext cx="447040" cy="447040"/>
            <a:chOff x="592913" y="91537"/>
            <a:chExt cx="447040" cy="447040"/>
          </a:xfrm>
        </p:grpSpPr>
        <p:sp>
          <p:nvSpPr>
            <p:cNvPr id="6" name="object 6" descr=""/>
            <p:cNvSpPr/>
            <p:nvPr/>
          </p:nvSpPr>
          <p:spPr>
            <a:xfrm>
              <a:off x="592913" y="915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33"/>
                  </a:lnTo>
                  <a:lnTo>
                    <a:pt x="288810" y="381330"/>
                  </a:lnTo>
                  <a:close/>
                </a:path>
                <a:path w="447040" h="447040">
                  <a:moveTo>
                    <a:pt x="380992" y="64973"/>
                  </a:moveTo>
                  <a:lnTo>
                    <a:pt x="65344" y="64973"/>
                  </a:lnTo>
                  <a:lnTo>
                    <a:pt x="65344" y="157822"/>
                  </a:lnTo>
                  <a:lnTo>
                    <a:pt x="0" y="223507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8" y="352475"/>
                  </a:lnTo>
                  <a:lnTo>
                    <a:pt x="172939" y="342348"/>
                  </a:lnTo>
                  <a:lnTo>
                    <a:pt x="131944" y="314723"/>
                  </a:lnTo>
                  <a:lnTo>
                    <a:pt x="104316" y="273732"/>
                  </a:lnTo>
                  <a:lnTo>
                    <a:pt x="94188" y="223507"/>
                  </a:lnTo>
                  <a:lnTo>
                    <a:pt x="104316" y="173269"/>
                  </a:lnTo>
                  <a:lnTo>
                    <a:pt x="131944" y="132260"/>
                  </a:lnTo>
                  <a:lnTo>
                    <a:pt x="172939" y="104621"/>
                  </a:lnTo>
                  <a:lnTo>
                    <a:pt x="223168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7040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5" y="104621"/>
                  </a:lnTo>
                  <a:lnTo>
                    <a:pt x="314702" y="132260"/>
                  </a:lnTo>
                  <a:lnTo>
                    <a:pt x="342218" y="173060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2"/>
                  </a:lnTo>
                  <a:lnTo>
                    <a:pt x="314560" y="314723"/>
                  </a:lnTo>
                  <a:lnTo>
                    <a:pt x="273450" y="342348"/>
                  </a:lnTo>
                  <a:lnTo>
                    <a:pt x="223168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7040" h="447040">
                  <a:moveTo>
                    <a:pt x="223168" y="0"/>
                  </a:moveTo>
                  <a:lnTo>
                    <a:pt x="205587" y="17881"/>
                  </a:lnTo>
                  <a:lnTo>
                    <a:pt x="172096" y="51409"/>
                  </a:lnTo>
                  <a:lnTo>
                    <a:pt x="157861" y="64973"/>
                  </a:lnTo>
                  <a:lnTo>
                    <a:pt x="287844" y="6497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4191" y="250360"/>
              <a:ext cx="164435" cy="122694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91536" y="593203"/>
            <a:ext cx="446405" cy="446405"/>
            <a:chOff x="91536" y="593203"/>
            <a:chExt cx="446405" cy="446405"/>
          </a:xfrm>
        </p:grpSpPr>
        <p:sp>
          <p:nvSpPr>
            <p:cNvPr id="9" name="object 9" descr=""/>
            <p:cNvSpPr/>
            <p:nvPr/>
          </p:nvSpPr>
          <p:spPr>
            <a:xfrm>
              <a:off x="91536" y="593203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5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41"/>
                  </a:lnTo>
                  <a:lnTo>
                    <a:pt x="288476" y="380987"/>
                  </a:lnTo>
                  <a:close/>
                </a:path>
                <a:path w="446405" h="446405">
                  <a:moveTo>
                    <a:pt x="380992" y="64681"/>
                  </a:moveTo>
                  <a:lnTo>
                    <a:pt x="65307" y="64681"/>
                  </a:lnTo>
                  <a:lnTo>
                    <a:pt x="65307" y="157861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07"/>
                  </a:lnTo>
                  <a:lnTo>
                    <a:pt x="131925" y="314563"/>
                  </a:lnTo>
                  <a:lnTo>
                    <a:pt x="104285" y="273450"/>
                  </a:lnTo>
                  <a:lnTo>
                    <a:pt x="94151" y="223164"/>
                  </a:lnTo>
                  <a:lnTo>
                    <a:pt x="104285" y="172937"/>
                  </a:lnTo>
                  <a:lnTo>
                    <a:pt x="131925" y="131941"/>
                  </a:lnTo>
                  <a:lnTo>
                    <a:pt x="172933" y="104312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6405" h="446405">
                  <a:moveTo>
                    <a:pt x="380992" y="94183"/>
                  </a:moveTo>
                  <a:lnTo>
                    <a:pt x="223169" y="94183"/>
                  </a:lnTo>
                  <a:lnTo>
                    <a:pt x="273406" y="104312"/>
                  </a:lnTo>
                  <a:lnTo>
                    <a:pt x="314421" y="131941"/>
                  </a:lnTo>
                  <a:lnTo>
                    <a:pt x="342021" y="172798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450"/>
                  </a:lnTo>
                  <a:lnTo>
                    <a:pt x="314393" y="314563"/>
                  </a:lnTo>
                  <a:lnTo>
                    <a:pt x="273398" y="342307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6405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409"/>
                  </a:lnTo>
                  <a:lnTo>
                    <a:pt x="157823" y="64681"/>
                  </a:lnTo>
                  <a:lnTo>
                    <a:pt x="287807" y="6468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777" y="751690"/>
              <a:ext cx="164138" cy="122694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592913" y="593203"/>
            <a:ext cx="447040" cy="446405"/>
            <a:chOff x="592913" y="593203"/>
            <a:chExt cx="447040" cy="446405"/>
          </a:xfrm>
        </p:grpSpPr>
        <p:sp>
          <p:nvSpPr>
            <p:cNvPr id="12" name="object 12" descr=""/>
            <p:cNvSpPr/>
            <p:nvPr/>
          </p:nvSpPr>
          <p:spPr>
            <a:xfrm>
              <a:off x="592913" y="593203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2937"/>
                  </a:lnTo>
                  <a:lnTo>
                    <a:pt x="131944" y="131941"/>
                  </a:lnTo>
                  <a:lnTo>
                    <a:pt x="172939" y="104312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410" y="104312"/>
                  </a:lnTo>
                  <a:lnTo>
                    <a:pt x="314462" y="131941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576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191" y="751690"/>
              <a:ext cx="164435" cy="122694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91536" y="1094572"/>
            <a:ext cx="446405" cy="447040"/>
            <a:chOff x="91536" y="1094572"/>
            <a:chExt cx="446405" cy="447040"/>
          </a:xfrm>
        </p:grpSpPr>
        <p:sp>
          <p:nvSpPr>
            <p:cNvPr id="15" name="object 15" descr=""/>
            <p:cNvSpPr/>
            <p:nvPr/>
          </p:nvSpPr>
          <p:spPr>
            <a:xfrm>
              <a:off x="91536" y="1094572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40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33"/>
                  </a:lnTo>
                  <a:lnTo>
                    <a:pt x="288476" y="381330"/>
                  </a:lnTo>
                  <a:close/>
                </a:path>
                <a:path w="446405" h="447040">
                  <a:moveTo>
                    <a:pt x="380992" y="64973"/>
                  </a:moveTo>
                  <a:lnTo>
                    <a:pt x="65307" y="64973"/>
                  </a:lnTo>
                  <a:lnTo>
                    <a:pt x="65307" y="157822"/>
                  </a:lnTo>
                  <a:lnTo>
                    <a:pt x="0" y="223507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9" y="352475"/>
                  </a:lnTo>
                  <a:lnTo>
                    <a:pt x="172933" y="342348"/>
                  </a:lnTo>
                  <a:lnTo>
                    <a:pt x="131925" y="314723"/>
                  </a:lnTo>
                  <a:lnTo>
                    <a:pt x="104285" y="273732"/>
                  </a:lnTo>
                  <a:lnTo>
                    <a:pt x="94151" y="223507"/>
                  </a:lnTo>
                  <a:lnTo>
                    <a:pt x="104285" y="173269"/>
                  </a:lnTo>
                  <a:lnTo>
                    <a:pt x="131925" y="132260"/>
                  </a:lnTo>
                  <a:lnTo>
                    <a:pt x="172933" y="104621"/>
                  </a:lnTo>
                  <a:lnTo>
                    <a:pt x="223169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6405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0" y="104621"/>
                  </a:lnTo>
                  <a:lnTo>
                    <a:pt x="314660" y="132260"/>
                  </a:lnTo>
                  <a:lnTo>
                    <a:pt x="342077" y="173060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2"/>
                  </a:lnTo>
                  <a:lnTo>
                    <a:pt x="314393" y="314723"/>
                  </a:lnTo>
                  <a:lnTo>
                    <a:pt x="273398" y="342348"/>
                  </a:lnTo>
                  <a:lnTo>
                    <a:pt x="223169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6405" h="447040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973"/>
                  </a:lnTo>
                  <a:lnTo>
                    <a:pt x="287807" y="6497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777" y="1253393"/>
              <a:ext cx="164138" cy="122694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592913" y="1094572"/>
            <a:ext cx="447040" cy="447040"/>
            <a:chOff x="592913" y="1094572"/>
            <a:chExt cx="447040" cy="447040"/>
          </a:xfrm>
        </p:grpSpPr>
        <p:sp>
          <p:nvSpPr>
            <p:cNvPr id="18" name="object 18" descr=""/>
            <p:cNvSpPr/>
            <p:nvPr/>
          </p:nvSpPr>
          <p:spPr>
            <a:xfrm>
              <a:off x="592913" y="1094572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33"/>
                  </a:lnTo>
                  <a:lnTo>
                    <a:pt x="288810" y="381330"/>
                  </a:lnTo>
                  <a:close/>
                </a:path>
                <a:path w="447040" h="447040">
                  <a:moveTo>
                    <a:pt x="380992" y="64973"/>
                  </a:moveTo>
                  <a:lnTo>
                    <a:pt x="65344" y="64973"/>
                  </a:lnTo>
                  <a:lnTo>
                    <a:pt x="65344" y="157822"/>
                  </a:lnTo>
                  <a:lnTo>
                    <a:pt x="0" y="223507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8" y="352475"/>
                  </a:lnTo>
                  <a:lnTo>
                    <a:pt x="172939" y="342348"/>
                  </a:lnTo>
                  <a:lnTo>
                    <a:pt x="131944" y="314723"/>
                  </a:lnTo>
                  <a:lnTo>
                    <a:pt x="104316" y="273732"/>
                  </a:lnTo>
                  <a:lnTo>
                    <a:pt x="94188" y="223507"/>
                  </a:lnTo>
                  <a:lnTo>
                    <a:pt x="104316" y="173269"/>
                  </a:lnTo>
                  <a:lnTo>
                    <a:pt x="131944" y="132260"/>
                  </a:lnTo>
                  <a:lnTo>
                    <a:pt x="172939" y="104621"/>
                  </a:lnTo>
                  <a:lnTo>
                    <a:pt x="223168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7040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5" y="104621"/>
                  </a:lnTo>
                  <a:lnTo>
                    <a:pt x="314702" y="132260"/>
                  </a:lnTo>
                  <a:lnTo>
                    <a:pt x="342218" y="173060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2"/>
                  </a:lnTo>
                  <a:lnTo>
                    <a:pt x="314560" y="314723"/>
                  </a:lnTo>
                  <a:lnTo>
                    <a:pt x="273450" y="342348"/>
                  </a:lnTo>
                  <a:lnTo>
                    <a:pt x="223168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7040" h="447040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973"/>
                  </a:lnTo>
                  <a:lnTo>
                    <a:pt x="287844" y="6497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191" y="1253393"/>
              <a:ext cx="164435" cy="122694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91536" y="1596237"/>
            <a:ext cx="446405" cy="446405"/>
            <a:chOff x="91536" y="1596237"/>
            <a:chExt cx="446405" cy="446405"/>
          </a:xfrm>
        </p:grpSpPr>
        <p:sp>
          <p:nvSpPr>
            <p:cNvPr id="21" name="object 21" descr=""/>
            <p:cNvSpPr/>
            <p:nvPr/>
          </p:nvSpPr>
          <p:spPr>
            <a:xfrm>
              <a:off x="91536" y="1596237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5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41"/>
                  </a:lnTo>
                  <a:lnTo>
                    <a:pt x="288476" y="380987"/>
                  </a:lnTo>
                  <a:close/>
                </a:path>
                <a:path w="446405" h="446405">
                  <a:moveTo>
                    <a:pt x="380992" y="64681"/>
                  </a:moveTo>
                  <a:lnTo>
                    <a:pt x="65307" y="64681"/>
                  </a:lnTo>
                  <a:lnTo>
                    <a:pt x="65307" y="157861"/>
                  </a:lnTo>
                  <a:lnTo>
                    <a:pt x="0" y="223164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07"/>
                  </a:lnTo>
                  <a:lnTo>
                    <a:pt x="131925" y="314563"/>
                  </a:lnTo>
                  <a:lnTo>
                    <a:pt x="104285" y="273450"/>
                  </a:lnTo>
                  <a:lnTo>
                    <a:pt x="94151" y="223164"/>
                  </a:lnTo>
                  <a:lnTo>
                    <a:pt x="104285" y="173076"/>
                  </a:lnTo>
                  <a:lnTo>
                    <a:pt x="131925" y="132065"/>
                  </a:lnTo>
                  <a:lnTo>
                    <a:pt x="172933" y="104358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6405" h="446405">
                  <a:moveTo>
                    <a:pt x="380992" y="94183"/>
                  </a:moveTo>
                  <a:lnTo>
                    <a:pt x="223169" y="94183"/>
                  </a:lnTo>
                  <a:lnTo>
                    <a:pt x="273654" y="104358"/>
                  </a:lnTo>
                  <a:lnTo>
                    <a:pt x="273475" y="104358"/>
                  </a:lnTo>
                  <a:lnTo>
                    <a:pt x="314393" y="131900"/>
                  </a:lnTo>
                  <a:lnTo>
                    <a:pt x="342021" y="172798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450"/>
                  </a:lnTo>
                  <a:lnTo>
                    <a:pt x="314393" y="314563"/>
                  </a:lnTo>
                  <a:lnTo>
                    <a:pt x="273398" y="342307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6405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681"/>
                  </a:lnTo>
                  <a:lnTo>
                    <a:pt x="287807" y="6468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777" y="1754720"/>
              <a:ext cx="164138" cy="122694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592913" y="1596237"/>
            <a:ext cx="447040" cy="446405"/>
            <a:chOff x="592913" y="1596237"/>
            <a:chExt cx="447040" cy="446405"/>
          </a:xfrm>
        </p:grpSpPr>
        <p:sp>
          <p:nvSpPr>
            <p:cNvPr id="24" name="object 24" descr=""/>
            <p:cNvSpPr/>
            <p:nvPr/>
          </p:nvSpPr>
          <p:spPr>
            <a:xfrm>
              <a:off x="592913" y="1596237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3076"/>
                  </a:lnTo>
                  <a:lnTo>
                    <a:pt x="131944" y="132065"/>
                  </a:lnTo>
                  <a:lnTo>
                    <a:pt x="172939" y="104358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659" y="104358"/>
                  </a:lnTo>
                  <a:lnTo>
                    <a:pt x="273479" y="104358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191" y="1754720"/>
              <a:ext cx="164435" cy="122694"/>
            </a:xfrm>
            <a:prstGeom prst="rect">
              <a:avLst/>
            </a:prstGeom>
          </p:spPr>
        </p:pic>
      </p:grpSp>
      <p:grpSp>
        <p:nvGrpSpPr>
          <p:cNvPr id="26" name="object 26" descr=""/>
          <p:cNvGrpSpPr/>
          <p:nvPr/>
        </p:nvGrpSpPr>
        <p:grpSpPr>
          <a:xfrm>
            <a:off x="91536" y="2097938"/>
            <a:ext cx="446405" cy="446405"/>
            <a:chOff x="91536" y="2097938"/>
            <a:chExt cx="446405" cy="446405"/>
          </a:xfrm>
        </p:grpSpPr>
        <p:sp>
          <p:nvSpPr>
            <p:cNvPr id="27" name="object 27" descr=""/>
            <p:cNvSpPr/>
            <p:nvPr/>
          </p:nvSpPr>
          <p:spPr>
            <a:xfrm>
              <a:off x="91536" y="2097938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5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03"/>
                  </a:lnTo>
                  <a:lnTo>
                    <a:pt x="288476" y="380987"/>
                  </a:lnTo>
                  <a:close/>
                </a:path>
                <a:path w="446405" h="446405">
                  <a:moveTo>
                    <a:pt x="380992" y="64643"/>
                  </a:moveTo>
                  <a:lnTo>
                    <a:pt x="65307" y="64643"/>
                  </a:lnTo>
                  <a:lnTo>
                    <a:pt x="65307" y="157492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9" y="352145"/>
                  </a:lnTo>
                  <a:lnTo>
                    <a:pt x="172933" y="342018"/>
                  </a:lnTo>
                  <a:lnTo>
                    <a:pt x="131925" y="314391"/>
                  </a:lnTo>
                  <a:lnTo>
                    <a:pt x="104285" y="273396"/>
                  </a:lnTo>
                  <a:lnTo>
                    <a:pt x="94151" y="223164"/>
                  </a:lnTo>
                  <a:lnTo>
                    <a:pt x="104285" y="172931"/>
                  </a:lnTo>
                  <a:lnTo>
                    <a:pt x="131925" y="131922"/>
                  </a:lnTo>
                  <a:lnTo>
                    <a:pt x="172933" y="104279"/>
                  </a:lnTo>
                  <a:lnTo>
                    <a:pt x="223169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6405" h="446405">
                  <a:moveTo>
                    <a:pt x="380992" y="94145"/>
                  </a:moveTo>
                  <a:lnTo>
                    <a:pt x="223169" y="94145"/>
                  </a:lnTo>
                  <a:lnTo>
                    <a:pt x="273664" y="104279"/>
                  </a:lnTo>
                  <a:lnTo>
                    <a:pt x="273477" y="104279"/>
                  </a:lnTo>
                  <a:lnTo>
                    <a:pt x="314393" y="131752"/>
                  </a:lnTo>
                  <a:lnTo>
                    <a:pt x="342021" y="172647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396"/>
                  </a:lnTo>
                  <a:lnTo>
                    <a:pt x="314393" y="314391"/>
                  </a:lnTo>
                  <a:lnTo>
                    <a:pt x="273398" y="342018"/>
                  </a:lnTo>
                  <a:lnTo>
                    <a:pt x="223169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492"/>
                  </a:lnTo>
                  <a:lnTo>
                    <a:pt x="380992" y="94145"/>
                  </a:lnTo>
                  <a:close/>
                </a:path>
                <a:path w="446405" h="446405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066"/>
                  </a:lnTo>
                  <a:lnTo>
                    <a:pt x="157823" y="64643"/>
                  </a:lnTo>
                  <a:lnTo>
                    <a:pt x="287807" y="6464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777" y="2256421"/>
              <a:ext cx="164138" cy="122694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592913" y="2097938"/>
            <a:ext cx="447040" cy="446405"/>
            <a:chOff x="592913" y="2097938"/>
            <a:chExt cx="447040" cy="446405"/>
          </a:xfrm>
        </p:grpSpPr>
        <p:sp>
          <p:nvSpPr>
            <p:cNvPr id="30" name="object 30" descr=""/>
            <p:cNvSpPr/>
            <p:nvPr/>
          </p:nvSpPr>
          <p:spPr>
            <a:xfrm>
              <a:off x="592913" y="2097938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49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5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492"/>
                  </a:lnTo>
                  <a:lnTo>
                    <a:pt x="380992" y="94145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191" y="2256421"/>
              <a:ext cx="164435" cy="122694"/>
            </a:xfrm>
            <a:prstGeom prst="rect">
              <a:avLst/>
            </a:prstGeom>
          </p:spPr>
        </p:pic>
      </p:grpSp>
      <p:grpSp>
        <p:nvGrpSpPr>
          <p:cNvPr id="32" name="object 32" descr=""/>
          <p:cNvGrpSpPr/>
          <p:nvPr/>
        </p:nvGrpSpPr>
        <p:grpSpPr>
          <a:xfrm>
            <a:off x="91536" y="2599270"/>
            <a:ext cx="446405" cy="447040"/>
            <a:chOff x="91536" y="2599270"/>
            <a:chExt cx="446405" cy="447040"/>
          </a:xfrm>
        </p:grpSpPr>
        <p:sp>
          <p:nvSpPr>
            <p:cNvPr id="33" name="object 33" descr=""/>
            <p:cNvSpPr/>
            <p:nvPr/>
          </p:nvSpPr>
          <p:spPr>
            <a:xfrm>
              <a:off x="91536" y="2599270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39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71"/>
                  </a:lnTo>
                  <a:lnTo>
                    <a:pt x="288476" y="381330"/>
                  </a:lnTo>
                  <a:close/>
                </a:path>
                <a:path w="446405" h="447039">
                  <a:moveTo>
                    <a:pt x="380992" y="64681"/>
                  </a:moveTo>
                  <a:lnTo>
                    <a:pt x="65307" y="64681"/>
                  </a:lnTo>
                  <a:lnTo>
                    <a:pt x="65307" y="157861"/>
                  </a:lnTo>
                  <a:lnTo>
                    <a:pt x="0" y="223507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59"/>
                  </a:lnTo>
                  <a:lnTo>
                    <a:pt x="131925" y="314729"/>
                  </a:lnTo>
                  <a:lnTo>
                    <a:pt x="104285" y="273734"/>
                  </a:lnTo>
                  <a:lnTo>
                    <a:pt x="94151" y="223507"/>
                  </a:lnTo>
                  <a:lnTo>
                    <a:pt x="104285" y="173221"/>
                  </a:lnTo>
                  <a:lnTo>
                    <a:pt x="131925" y="132108"/>
                  </a:lnTo>
                  <a:lnTo>
                    <a:pt x="172933" y="104363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6405" h="447039">
                  <a:moveTo>
                    <a:pt x="380992" y="94183"/>
                  </a:moveTo>
                  <a:lnTo>
                    <a:pt x="223169" y="94183"/>
                  </a:lnTo>
                  <a:lnTo>
                    <a:pt x="273680" y="104363"/>
                  </a:lnTo>
                  <a:lnTo>
                    <a:pt x="273483" y="104363"/>
                  </a:lnTo>
                  <a:lnTo>
                    <a:pt x="314393" y="131900"/>
                  </a:lnTo>
                  <a:lnTo>
                    <a:pt x="342021" y="172798"/>
                  </a:lnTo>
                  <a:lnTo>
                    <a:pt x="352149" y="222834"/>
                  </a:lnTo>
                  <a:lnTo>
                    <a:pt x="352149" y="223507"/>
                  </a:lnTo>
                  <a:lnTo>
                    <a:pt x="342021" y="273734"/>
                  </a:lnTo>
                  <a:lnTo>
                    <a:pt x="314393" y="314729"/>
                  </a:lnTo>
                  <a:lnTo>
                    <a:pt x="273398" y="342359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7039">
                  <a:moveTo>
                    <a:pt x="223169" y="0"/>
                  </a:moveTo>
                  <a:lnTo>
                    <a:pt x="171763" y="51409"/>
                  </a:lnTo>
                  <a:lnTo>
                    <a:pt x="157823" y="64681"/>
                  </a:lnTo>
                  <a:lnTo>
                    <a:pt x="287807" y="6468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777" y="2757754"/>
              <a:ext cx="164138" cy="122694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592913" y="2599270"/>
            <a:ext cx="447040" cy="447040"/>
            <a:chOff x="592913" y="2599270"/>
            <a:chExt cx="447040" cy="447040"/>
          </a:xfrm>
        </p:grpSpPr>
        <p:sp>
          <p:nvSpPr>
            <p:cNvPr id="36" name="object 36" descr=""/>
            <p:cNvSpPr/>
            <p:nvPr/>
          </p:nvSpPr>
          <p:spPr>
            <a:xfrm>
              <a:off x="592913" y="2599270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85" y="104363"/>
                  </a:lnTo>
                  <a:lnTo>
                    <a:pt x="273487" y="104363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191" y="2757754"/>
              <a:ext cx="164435" cy="122694"/>
            </a:xfrm>
            <a:prstGeom prst="rect">
              <a:avLst/>
            </a:prstGeom>
          </p:spPr>
        </p:pic>
      </p:grpSp>
      <p:grpSp>
        <p:nvGrpSpPr>
          <p:cNvPr id="38" name="object 38" descr=""/>
          <p:cNvGrpSpPr/>
          <p:nvPr/>
        </p:nvGrpSpPr>
        <p:grpSpPr>
          <a:xfrm>
            <a:off x="91536" y="3100971"/>
            <a:ext cx="446405" cy="446405"/>
            <a:chOff x="91536" y="3100971"/>
            <a:chExt cx="446405" cy="446405"/>
          </a:xfrm>
        </p:grpSpPr>
        <p:sp>
          <p:nvSpPr>
            <p:cNvPr id="39" name="object 39" descr=""/>
            <p:cNvSpPr/>
            <p:nvPr/>
          </p:nvSpPr>
          <p:spPr>
            <a:xfrm>
              <a:off x="91536" y="3100971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4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03"/>
                  </a:lnTo>
                  <a:lnTo>
                    <a:pt x="288476" y="380987"/>
                  </a:lnTo>
                  <a:close/>
                </a:path>
                <a:path w="446405" h="446404">
                  <a:moveTo>
                    <a:pt x="380992" y="64643"/>
                  </a:moveTo>
                  <a:lnTo>
                    <a:pt x="65307" y="64643"/>
                  </a:lnTo>
                  <a:lnTo>
                    <a:pt x="65307" y="157822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9" y="352145"/>
                  </a:lnTo>
                  <a:lnTo>
                    <a:pt x="172933" y="342018"/>
                  </a:lnTo>
                  <a:lnTo>
                    <a:pt x="131925" y="314391"/>
                  </a:lnTo>
                  <a:lnTo>
                    <a:pt x="104285" y="273396"/>
                  </a:lnTo>
                  <a:lnTo>
                    <a:pt x="94151" y="223164"/>
                  </a:lnTo>
                  <a:lnTo>
                    <a:pt x="104285" y="172931"/>
                  </a:lnTo>
                  <a:lnTo>
                    <a:pt x="131925" y="131922"/>
                  </a:lnTo>
                  <a:lnTo>
                    <a:pt x="172933" y="104279"/>
                  </a:lnTo>
                  <a:lnTo>
                    <a:pt x="223169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6405" h="446404">
                  <a:moveTo>
                    <a:pt x="380992" y="94145"/>
                  </a:moveTo>
                  <a:lnTo>
                    <a:pt x="223169" y="94145"/>
                  </a:lnTo>
                  <a:lnTo>
                    <a:pt x="273664" y="104279"/>
                  </a:lnTo>
                  <a:lnTo>
                    <a:pt x="273477" y="104279"/>
                  </a:lnTo>
                  <a:lnTo>
                    <a:pt x="314393" y="131752"/>
                  </a:lnTo>
                  <a:lnTo>
                    <a:pt x="342021" y="172647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396"/>
                  </a:lnTo>
                  <a:lnTo>
                    <a:pt x="314393" y="314391"/>
                  </a:lnTo>
                  <a:lnTo>
                    <a:pt x="273398" y="342018"/>
                  </a:lnTo>
                  <a:lnTo>
                    <a:pt x="223169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6405" h="446404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066"/>
                  </a:lnTo>
                  <a:lnTo>
                    <a:pt x="157823" y="64643"/>
                  </a:lnTo>
                  <a:lnTo>
                    <a:pt x="287807" y="6464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2777" y="3259455"/>
              <a:ext cx="164138" cy="122694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592913" y="3100971"/>
            <a:ext cx="447040" cy="446405"/>
            <a:chOff x="592913" y="3100971"/>
            <a:chExt cx="447040" cy="446405"/>
          </a:xfrm>
        </p:grpSpPr>
        <p:sp>
          <p:nvSpPr>
            <p:cNvPr id="42" name="object 42" descr=""/>
            <p:cNvSpPr/>
            <p:nvPr/>
          </p:nvSpPr>
          <p:spPr>
            <a:xfrm>
              <a:off x="592913" y="3100971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191" y="3259455"/>
              <a:ext cx="164435" cy="122694"/>
            </a:xfrm>
            <a:prstGeom prst="rect">
              <a:avLst/>
            </a:prstGeom>
          </p:spPr>
        </p:pic>
      </p:grpSp>
      <p:grpSp>
        <p:nvGrpSpPr>
          <p:cNvPr id="44" name="object 44" descr=""/>
          <p:cNvGrpSpPr/>
          <p:nvPr/>
        </p:nvGrpSpPr>
        <p:grpSpPr>
          <a:xfrm>
            <a:off x="91536" y="3602304"/>
            <a:ext cx="446405" cy="447040"/>
            <a:chOff x="91536" y="3602304"/>
            <a:chExt cx="446405" cy="447040"/>
          </a:xfrm>
        </p:grpSpPr>
        <p:sp>
          <p:nvSpPr>
            <p:cNvPr id="45" name="object 45" descr=""/>
            <p:cNvSpPr/>
            <p:nvPr/>
          </p:nvSpPr>
          <p:spPr>
            <a:xfrm>
              <a:off x="91536" y="3602304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39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71"/>
                  </a:lnTo>
                  <a:lnTo>
                    <a:pt x="288476" y="381330"/>
                  </a:lnTo>
                  <a:close/>
                </a:path>
                <a:path w="446405" h="447039">
                  <a:moveTo>
                    <a:pt x="380992" y="65011"/>
                  </a:moveTo>
                  <a:lnTo>
                    <a:pt x="65307" y="65011"/>
                  </a:lnTo>
                  <a:lnTo>
                    <a:pt x="65307" y="157861"/>
                  </a:lnTo>
                  <a:lnTo>
                    <a:pt x="0" y="223507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59"/>
                  </a:lnTo>
                  <a:lnTo>
                    <a:pt x="131925" y="314729"/>
                  </a:lnTo>
                  <a:lnTo>
                    <a:pt x="104285" y="273734"/>
                  </a:lnTo>
                  <a:lnTo>
                    <a:pt x="94151" y="223507"/>
                  </a:lnTo>
                  <a:lnTo>
                    <a:pt x="104285" y="173221"/>
                  </a:lnTo>
                  <a:lnTo>
                    <a:pt x="131925" y="132108"/>
                  </a:lnTo>
                  <a:lnTo>
                    <a:pt x="172933" y="104363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6405" h="447039">
                  <a:moveTo>
                    <a:pt x="380992" y="94183"/>
                  </a:moveTo>
                  <a:lnTo>
                    <a:pt x="223169" y="94183"/>
                  </a:lnTo>
                  <a:lnTo>
                    <a:pt x="273655" y="104363"/>
                  </a:lnTo>
                  <a:lnTo>
                    <a:pt x="273475" y="104363"/>
                  </a:lnTo>
                  <a:lnTo>
                    <a:pt x="314393" y="131941"/>
                  </a:lnTo>
                  <a:lnTo>
                    <a:pt x="342021" y="172937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4"/>
                  </a:lnTo>
                  <a:lnTo>
                    <a:pt x="314393" y="314729"/>
                  </a:lnTo>
                  <a:lnTo>
                    <a:pt x="273398" y="342359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7039">
                  <a:moveTo>
                    <a:pt x="223169" y="0"/>
                  </a:moveTo>
                  <a:lnTo>
                    <a:pt x="171763" y="51409"/>
                  </a:lnTo>
                  <a:lnTo>
                    <a:pt x="157823" y="65011"/>
                  </a:lnTo>
                  <a:lnTo>
                    <a:pt x="287807" y="6501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2777" y="3760825"/>
              <a:ext cx="164138" cy="122656"/>
            </a:xfrm>
            <a:prstGeom prst="rect">
              <a:avLst/>
            </a:prstGeom>
          </p:spPr>
        </p:pic>
      </p:grpSp>
      <p:grpSp>
        <p:nvGrpSpPr>
          <p:cNvPr id="47" name="object 47" descr=""/>
          <p:cNvGrpSpPr/>
          <p:nvPr/>
        </p:nvGrpSpPr>
        <p:grpSpPr>
          <a:xfrm>
            <a:off x="592913" y="3602304"/>
            <a:ext cx="447040" cy="447040"/>
            <a:chOff x="592913" y="3602304"/>
            <a:chExt cx="447040" cy="447040"/>
          </a:xfrm>
        </p:grpSpPr>
        <p:sp>
          <p:nvSpPr>
            <p:cNvPr id="48" name="object 48" descr=""/>
            <p:cNvSpPr/>
            <p:nvPr/>
          </p:nvSpPr>
          <p:spPr>
            <a:xfrm>
              <a:off x="592913" y="360230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4191" y="3760825"/>
              <a:ext cx="164435" cy="122656"/>
            </a:xfrm>
            <a:prstGeom prst="rect">
              <a:avLst/>
            </a:prstGeom>
          </p:spPr>
        </p:pic>
      </p:grpSp>
      <p:grpSp>
        <p:nvGrpSpPr>
          <p:cNvPr id="50" name="object 50" descr=""/>
          <p:cNvGrpSpPr/>
          <p:nvPr/>
        </p:nvGrpSpPr>
        <p:grpSpPr>
          <a:xfrm>
            <a:off x="91536" y="4104004"/>
            <a:ext cx="446405" cy="446405"/>
            <a:chOff x="91536" y="4104004"/>
            <a:chExt cx="446405" cy="446405"/>
          </a:xfrm>
        </p:grpSpPr>
        <p:sp>
          <p:nvSpPr>
            <p:cNvPr id="51" name="object 51" descr=""/>
            <p:cNvSpPr/>
            <p:nvPr/>
          </p:nvSpPr>
          <p:spPr>
            <a:xfrm>
              <a:off x="91536" y="4104004"/>
              <a:ext cx="446405" cy="446405"/>
            </a:xfrm>
            <a:custGeom>
              <a:avLst/>
              <a:gdLst/>
              <a:ahLst/>
              <a:cxnLst/>
              <a:rect l="l" t="t" r="r" b="b"/>
              <a:pathLst>
                <a:path w="446405" h="446404">
                  <a:moveTo>
                    <a:pt x="288476" y="380987"/>
                  </a:moveTo>
                  <a:lnTo>
                    <a:pt x="157823" y="380987"/>
                  </a:lnTo>
                  <a:lnTo>
                    <a:pt x="223169" y="446303"/>
                  </a:lnTo>
                  <a:lnTo>
                    <a:pt x="288476" y="380987"/>
                  </a:lnTo>
                  <a:close/>
                </a:path>
                <a:path w="446405" h="446404">
                  <a:moveTo>
                    <a:pt x="380992" y="64643"/>
                  </a:moveTo>
                  <a:lnTo>
                    <a:pt x="65307" y="64643"/>
                  </a:lnTo>
                  <a:lnTo>
                    <a:pt x="65307" y="157822"/>
                  </a:lnTo>
                  <a:lnTo>
                    <a:pt x="0" y="223164"/>
                  </a:lnTo>
                  <a:lnTo>
                    <a:pt x="65307" y="288480"/>
                  </a:lnTo>
                  <a:lnTo>
                    <a:pt x="65307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9" y="352145"/>
                  </a:lnTo>
                  <a:lnTo>
                    <a:pt x="172933" y="342018"/>
                  </a:lnTo>
                  <a:lnTo>
                    <a:pt x="131925" y="314391"/>
                  </a:lnTo>
                  <a:lnTo>
                    <a:pt x="104285" y="273396"/>
                  </a:lnTo>
                  <a:lnTo>
                    <a:pt x="94151" y="223164"/>
                  </a:lnTo>
                  <a:lnTo>
                    <a:pt x="104285" y="172931"/>
                  </a:lnTo>
                  <a:lnTo>
                    <a:pt x="131925" y="131922"/>
                  </a:lnTo>
                  <a:lnTo>
                    <a:pt x="172933" y="104279"/>
                  </a:lnTo>
                  <a:lnTo>
                    <a:pt x="223169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6405" h="446404">
                  <a:moveTo>
                    <a:pt x="380992" y="94145"/>
                  </a:moveTo>
                  <a:lnTo>
                    <a:pt x="223169" y="94145"/>
                  </a:lnTo>
                  <a:lnTo>
                    <a:pt x="273664" y="104279"/>
                  </a:lnTo>
                  <a:lnTo>
                    <a:pt x="273477" y="104279"/>
                  </a:lnTo>
                  <a:lnTo>
                    <a:pt x="314393" y="131752"/>
                  </a:lnTo>
                  <a:lnTo>
                    <a:pt x="342021" y="172647"/>
                  </a:lnTo>
                  <a:lnTo>
                    <a:pt x="352149" y="222834"/>
                  </a:lnTo>
                  <a:lnTo>
                    <a:pt x="352149" y="223164"/>
                  </a:lnTo>
                  <a:lnTo>
                    <a:pt x="342021" y="273396"/>
                  </a:lnTo>
                  <a:lnTo>
                    <a:pt x="314393" y="314391"/>
                  </a:lnTo>
                  <a:lnTo>
                    <a:pt x="273398" y="342018"/>
                  </a:lnTo>
                  <a:lnTo>
                    <a:pt x="223169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337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6405" h="446404">
                  <a:moveTo>
                    <a:pt x="223169" y="0"/>
                  </a:moveTo>
                  <a:lnTo>
                    <a:pt x="205253" y="17576"/>
                  </a:lnTo>
                  <a:lnTo>
                    <a:pt x="171763" y="51066"/>
                  </a:lnTo>
                  <a:lnTo>
                    <a:pt x="157823" y="64643"/>
                  </a:lnTo>
                  <a:lnTo>
                    <a:pt x="287807" y="64643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777" y="4262500"/>
              <a:ext cx="164138" cy="122694"/>
            </a:xfrm>
            <a:prstGeom prst="rect">
              <a:avLst/>
            </a:prstGeom>
          </p:spPr>
        </p:pic>
      </p:grpSp>
      <p:grpSp>
        <p:nvGrpSpPr>
          <p:cNvPr id="53" name="object 53" descr=""/>
          <p:cNvGrpSpPr/>
          <p:nvPr/>
        </p:nvGrpSpPr>
        <p:grpSpPr>
          <a:xfrm>
            <a:off x="592913" y="4104004"/>
            <a:ext cx="447040" cy="446405"/>
            <a:chOff x="592913" y="4104004"/>
            <a:chExt cx="447040" cy="446405"/>
          </a:xfrm>
        </p:grpSpPr>
        <p:sp>
          <p:nvSpPr>
            <p:cNvPr id="54" name="object 54" descr=""/>
            <p:cNvSpPr/>
            <p:nvPr/>
          </p:nvSpPr>
          <p:spPr>
            <a:xfrm>
              <a:off x="592913" y="4104004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4191" y="4262500"/>
              <a:ext cx="164435" cy="122694"/>
            </a:xfrm>
            <a:prstGeom prst="rect">
              <a:avLst/>
            </a:prstGeom>
          </p:spPr>
        </p:pic>
      </p:grpSp>
      <p:grpSp>
        <p:nvGrpSpPr>
          <p:cNvPr id="56" name="object 56" descr=""/>
          <p:cNvGrpSpPr/>
          <p:nvPr/>
        </p:nvGrpSpPr>
        <p:grpSpPr>
          <a:xfrm>
            <a:off x="91536" y="4605337"/>
            <a:ext cx="446405" cy="447040"/>
            <a:chOff x="91536" y="4605337"/>
            <a:chExt cx="446405" cy="447040"/>
          </a:xfrm>
        </p:grpSpPr>
        <p:sp>
          <p:nvSpPr>
            <p:cNvPr id="57" name="object 57" descr=""/>
            <p:cNvSpPr/>
            <p:nvPr/>
          </p:nvSpPr>
          <p:spPr>
            <a:xfrm>
              <a:off x="91536" y="4605337"/>
              <a:ext cx="446405" cy="447040"/>
            </a:xfrm>
            <a:custGeom>
              <a:avLst/>
              <a:gdLst/>
              <a:ahLst/>
              <a:cxnLst/>
              <a:rect l="l" t="t" r="r" b="b"/>
              <a:pathLst>
                <a:path w="446405" h="447039">
                  <a:moveTo>
                    <a:pt x="288476" y="381330"/>
                  </a:moveTo>
                  <a:lnTo>
                    <a:pt x="157823" y="381330"/>
                  </a:lnTo>
                  <a:lnTo>
                    <a:pt x="223169" y="446671"/>
                  </a:lnTo>
                  <a:lnTo>
                    <a:pt x="288476" y="381330"/>
                  </a:lnTo>
                  <a:close/>
                </a:path>
                <a:path w="446405" h="447039">
                  <a:moveTo>
                    <a:pt x="380992" y="65011"/>
                  </a:moveTo>
                  <a:lnTo>
                    <a:pt x="65307" y="65011"/>
                  </a:lnTo>
                  <a:lnTo>
                    <a:pt x="65307" y="157861"/>
                  </a:lnTo>
                  <a:lnTo>
                    <a:pt x="0" y="223507"/>
                  </a:lnTo>
                  <a:lnTo>
                    <a:pt x="51406" y="274574"/>
                  </a:lnTo>
                  <a:lnTo>
                    <a:pt x="65307" y="288810"/>
                  </a:lnTo>
                  <a:lnTo>
                    <a:pt x="65307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9" y="352488"/>
                  </a:lnTo>
                  <a:lnTo>
                    <a:pt x="172933" y="342359"/>
                  </a:lnTo>
                  <a:lnTo>
                    <a:pt x="131925" y="314729"/>
                  </a:lnTo>
                  <a:lnTo>
                    <a:pt x="104285" y="273734"/>
                  </a:lnTo>
                  <a:lnTo>
                    <a:pt x="94151" y="223507"/>
                  </a:lnTo>
                  <a:lnTo>
                    <a:pt x="104285" y="173221"/>
                  </a:lnTo>
                  <a:lnTo>
                    <a:pt x="131925" y="132108"/>
                  </a:lnTo>
                  <a:lnTo>
                    <a:pt x="172933" y="104363"/>
                  </a:lnTo>
                  <a:lnTo>
                    <a:pt x="223169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6405" h="447039">
                  <a:moveTo>
                    <a:pt x="380992" y="94183"/>
                  </a:moveTo>
                  <a:lnTo>
                    <a:pt x="223169" y="94183"/>
                  </a:lnTo>
                  <a:lnTo>
                    <a:pt x="273655" y="104363"/>
                  </a:lnTo>
                  <a:lnTo>
                    <a:pt x="273475" y="104363"/>
                  </a:lnTo>
                  <a:lnTo>
                    <a:pt x="314393" y="131941"/>
                  </a:lnTo>
                  <a:lnTo>
                    <a:pt x="342021" y="172937"/>
                  </a:lnTo>
                  <a:lnTo>
                    <a:pt x="352149" y="223164"/>
                  </a:lnTo>
                  <a:lnTo>
                    <a:pt x="352149" y="223507"/>
                  </a:lnTo>
                  <a:lnTo>
                    <a:pt x="342021" y="273734"/>
                  </a:lnTo>
                  <a:lnTo>
                    <a:pt x="314393" y="314729"/>
                  </a:lnTo>
                  <a:lnTo>
                    <a:pt x="273398" y="342359"/>
                  </a:lnTo>
                  <a:lnTo>
                    <a:pt x="223169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337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6405" h="447039">
                  <a:moveTo>
                    <a:pt x="223169" y="0"/>
                  </a:moveTo>
                  <a:lnTo>
                    <a:pt x="171763" y="51409"/>
                  </a:lnTo>
                  <a:lnTo>
                    <a:pt x="157823" y="65011"/>
                  </a:lnTo>
                  <a:lnTo>
                    <a:pt x="287807" y="65011"/>
                  </a:lnTo>
                  <a:lnTo>
                    <a:pt x="223169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2777" y="4763858"/>
              <a:ext cx="164138" cy="122656"/>
            </a:xfrm>
            <a:prstGeom prst="rect">
              <a:avLst/>
            </a:prstGeom>
          </p:spPr>
        </p:pic>
      </p:grpSp>
      <p:grpSp>
        <p:nvGrpSpPr>
          <p:cNvPr id="59" name="object 59" descr=""/>
          <p:cNvGrpSpPr/>
          <p:nvPr/>
        </p:nvGrpSpPr>
        <p:grpSpPr>
          <a:xfrm>
            <a:off x="592913" y="4605337"/>
            <a:ext cx="447040" cy="447040"/>
            <a:chOff x="592913" y="4605337"/>
            <a:chExt cx="447040" cy="447040"/>
          </a:xfrm>
        </p:grpSpPr>
        <p:sp>
          <p:nvSpPr>
            <p:cNvPr id="60" name="object 60" descr=""/>
            <p:cNvSpPr/>
            <p:nvPr/>
          </p:nvSpPr>
          <p:spPr>
            <a:xfrm>
              <a:off x="592913" y="46053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4191" y="4763858"/>
              <a:ext cx="164435" cy="122656"/>
            </a:xfrm>
            <a:prstGeom prst="rect">
              <a:avLst/>
            </a:prstGeom>
          </p:spPr>
        </p:pic>
      </p:grpSp>
      <p:grpSp>
        <p:nvGrpSpPr>
          <p:cNvPr id="62" name="object 62" descr=""/>
          <p:cNvGrpSpPr/>
          <p:nvPr/>
        </p:nvGrpSpPr>
        <p:grpSpPr>
          <a:xfrm>
            <a:off x="1094625" y="91537"/>
            <a:ext cx="447040" cy="447040"/>
            <a:chOff x="1094625" y="91537"/>
            <a:chExt cx="447040" cy="447040"/>
          </a:xfrm>
        </p:grpSpPr>
        <p:sp>
          <p:nvSpPr>
            <p:cNvPr id="63" name="object 63" descr=""/>
            <p:cNvSpPr/>
            <p:nvPr/>
          </p:nvSpPr>
          <p:spPr>
            <a:xfrm>
              <a:off x="1094625" y="915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33"/>
                  </a:lnTo>
                  <a:lnTo>
                    <a:pt x="288810" y="381330"/>
                  </a:lnTo>
                  <a:close/>
                </a:path>
                <a:path w="447040" h="447040">
                  <a:moveTo>
                    <a:pt x="380992" y="64973"/>
                  </a:moveTo>
                  <a:lnTo>
                    <a:pt x="65344" y="64973"/>
                  </a:lnTo>
                  <a:lnTo>
                    <a:pt x="65344" y="157822"/>
                  </a:lnTo>
                  <a:lnTo>
                    <a:pt x="0" y="223507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8" y="352475"/>
                  </a:lnTo>
                  <a:lnTo>
                    <a:pt x="172939" y="342348"/>
                  </a:lnTo>
                  <a:lnTo>
                    <a:pt x="131944" y="314723"/>
                  </a:lnTo>
                  <a:lnTo>
                    <a:pt x="104316" y="273732"/>
                  </a:lnTo>
                  <a:lnTo>
                    <a:pt x="94188" y="223507"/>
                  </a:lnTo>
                  <a:lnTo>
                    <a:pt x="104316" y="173269"/>
                  </a:lnTo>
                  <a:lnTo>
                    <a:pt x="131944" y="132260"/>
                  </a:lnTo>
                  <a:lnTo>
                    <a:pt x="172939" y="104621"/>
                  </a:lnTo>
                  <a:lnTo>
                    <a:pt x="223168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7040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5" y="104621"/>
                  </a:lnTo>
                  <a:lnTo>
                    <a:pt x="314702" y="132260"/>
                  </a:lnTo>
                  <a:lnTo>
                    <a:pt x="342218" y="173060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2"/>
                  </a:lnTo>
                  <a:lnTo>
                    <a:pt x="314560" y="314723"/>
                  </a:lnTo>
                  <a:lnTo>
                    <a:pt x="273450" y="342348"/>
                  </a:lnTo>
                  <a:lnTo>
                    <a:pt x="223168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7040" h="447040">
                  <a:moveTo>
                    <a:pt x="223168" y="0"/>
                  </a:moveTo>
                  <a:lnTo>
                    <a:pt x="205587" y="17881"/>
                  </a:lnTo>
                  <a:lnTo>
                    <a:pt x="172096" y="51409"/>
                  </a:lnTo>
                  <a:lnTo>
                    <a:pt x="157861" y="64973"/>
                  </a:lnTo>
                  <a:lnTo>
                    <a:pt x="287844" y="6497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5903" y="250360"/>
              <a:ext cx="164429" cy="122694"/>
            </a:xfrm>
            <a:prstGeom prst="rect">
              <a:avLst/>
            </a:prstGeom>
          </p:spPr>
        </p:pic>
      </p:grpSp>
      <p:grpSp>
        <p:nvGrpSpPr>
          <p:cNvPr id="65" name="object 65" descr=""/>
          <p:cNvGrpSpPr/>
          <p:nvPr/>
        </p:nvGrpSpPr>
        <p:grpSpPr>
          <a:xfrm>
            <a:off x="1094625" y="593203"/>
            <a:ext cx="447040" cy="446405"/>
            <a:chOff x="1094625" y="593203"/>
            <a:chExt cx="447040" cy="446405"/>
          </a:xfrm>
        </p:grpSpPr>
        <p:sp>
          <p:nvSpPr>
            <p:cNvPr id="66" name="object 66" descr=""/>
            <p:cNvSpPr/>
            <p:nvPr/>
          </p:nvSpPr>
          <p:spPr>
            <a:xfrm>
              <a:off x="1094625" y="593203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2937"/>
                  </a:lnTo>
                  <a:lnTo>
                    <a:pt x="131944" y="131941"/>
                  </a:lnTo>
                  <a:lnTo>
                    <a:pt x="172939" y="104312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410" y="104312"/>
                  </a:lnTo>
                  <a:lnTo>
                    <a:pt x="314462" y="131941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576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5903" y="751690"/>
              <a:ext cx="164429" cy="122694"/>
            </a:xfrm>
            <a:prstGeom prst="rect">
              <a:avLst/>
            </a:prstGeom>
          </p:spPr>
        </p:pic>
      </p:grpSp>
      <p:grpSp>
        <p:nvGrpSpPr>
          <p:cNvPr id="68" name="object 68" descr=""/>
          <p:cNvGrpSpPr/>
          <p:nvPr/>
        </p:nvGrpSpPr>
        <p:grpSpPr>
          <a:xfrm>
            <a:off x="1094625" y="1094572"/>
            <a:ext cx="447040" cy="447040"/>
            <a:chOff x="1094625" y="1094572"/>
            <a:chExt cx="447040" cy="447040"/>
          </a:xfrm>
        </p:grpSpPr>
        <p:sp>
          <p:nvSpPr>
            <p:cNvPr id="69" name="object 69" descr=""/>
            <p:cNvSpPr/>
            <p:nvPr/>
          </p:nvSpPr>
          <p:spPr>
            <a:xfrm>
              <a:off x="1094625" y="1094572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33"/>
                  </a:lnTo>
                  <a:lnTo>
                    <a:pt x="288810" y="381330"/>
                  </a:lnTo>
                  <a:close/>
                </a:path>
                <a:path w="447040" h="447040">
                  <a:moveTo>
                    <a:pt x="380992" y="64973"/>
                  </a:moveTo>
                  <a:lnTo>
                    <a:pt x="65344" y="64973"/>
                  </a:lnTo>
                  <a:lnTo>
                    <a:pt x="65344" y="157822"/>
                  </a:lnTo>
                  <a:lnTo>
                    <a:pt x="0" y="223507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75"/>
                  </a:lnTo>
                  <a:lnTo>
                    <a:pt x="223168" y="352475"/>
                  </a:lnTo>
                  <a:lnTo>
                    <a:pt x="172939" y="342348"/>
                  </a:lnTo>
                  <a:lnTo>
                    <a:pt x="131944" y="314723"/>
                  </a:lnTo>
                  <a:lnTo>
                    <a:pt x="104316" y="273732"/>
                  </a:lnTo>
                  <a:lnTo>
                    <a:pt x="94188" y="223507"/>
                  </a:lnTo>
                  <a:lnTo>
                    <a:pt x="104316" y="173269"/>
                  </a:lnTo>
                  <a:lnTo>
                    <a:pt x="131944" y="132260"/>
                  </a:lnTo>
                  <a:lnTo>
                    <a:pt x="172939" y="104621"/>
                  </a:lnTo>
                  <a:lnTo>
                    <a:pt x="223168" y="94487"/>
                  </a:lnTo>
                  <a:lnTo>
                    <a:pt x="380992" y="94487"/>
                  </a:lnTo>
                  <a:lnTo>
                    <a:pt x="380992" y="64973"/>
                  </a:lnTo>
                  <a:close/>
                </a:path>
                <a:path w="447040" h="447040">
                  <a:moveTo>
                    <a:pt x="380992" y="94487"/>
                  </a:moveTo>
                  <a:lnTo>
                    <a:pt x="223763" y="94487"/>
                  </a:lnTo>
                  <a:lnTo>
                    <a:pt x="273835" y="104621"/>
                  </a:lnTo>
                  <a:lnTo>
                    <a:pt x="314702" y="132260"/>
                  </a:lnTo>
                  <a:lnTo>
                    <a:pt x="342218" y="173060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2"/>
                  </a:lnTo>
                  <a:lnTo>
                    <a:pt x="314560" y="314723"/>
                  </a:lnTo>
                  <a:lnTo>
                    <a:pt x="273450" y="342348"/>
                  </a:lnTo>
                  <a:lnTo>
                    <a:pt x="223168" y="352475"/>
                  </a:lnTo>
                  <a:lnTo>
                    <a:pt x="380992" y="352475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22"/>
                  </a:lnTo>
                  <a:lnTo>
                    <a:pt x="380992" y="94487"/>
                  </a:lnTo>
                  <a:close/>
                </a:path>
                <a:path w="447040" h="447040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973"/>
                  </a:lnTo>
                  <a:lnTo>
                    <a:pt x="287844" y="6497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5903" y="1253393"/>
              <a:ext cx="164429" cy="122694"/>
            </a:xfrm>
            <a:prstGeom prst="rect">
              <a:avLst/>
            </a:prstGeom>
          </p:spPr>
        </p:pic>
      </p:grpSp>
      <p:grpSp>
        <p:nvGrpSpPr>
          <p:cNvPr id="71" name="object 71" descr=""/>
          <p:cNvGrpSpPr/>
          <p:nvPr/>
        </p:nvGrpSpPr>
        <p:grpSpPr>
          <a:xfrm>
            <a:off x="1094625" y="1596237"/>
            <a:ext cx="447040" cy="446405"/>
            <a:chOff x="1094625" y="1596237"/>
            <a:chExt cx="447040" cy="446405"/>
          </a:xfrm>
        </p:grpSpPr>
        <p:sp>
          <p:nvSpPr>
            <p:cNvPr id="72" name="object 72" descr=""/>
            <p:cNvSpPr/>
            <p:nvPr/>
          </p:nvSpPr>
          <p:spPr>
            <a:xfrm>
              <a:off x="1094625" y="1596237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41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164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07"/>
                  </a:lnTo>
                  <a:lnTo>
                    <a:pt x="131944" y="314563"/>
                  </a:lnTo>
                  <a:lnTo>
                    <a:pt x="104316" y="273450"/>
                  </a:lnTo>
                  <a:lnTo>
                    <a:pt x="94188" y="223164"/>
                  </a:lnTo>
                  <a:lnTo>
                    <a:pt x="104316" y="173076"/>
                  </a:lnTo>
                  <a:lnTo>
                    <a:pt x="131944" y="132065"/>
                  </a:lnTo>
                  <a:lnTo>
                    <a:pt x="172939" y="104358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6405">
                  <a:moveTo>
                    <a:pt x="380992" y="94183"/>
                  </a:moveTo>
                  <a:lnTo>
                    <a:pt x="223168" y="94183"/>
                  </a:lnTo>
                  <a:lnTo>
                    <a:pt x="273659" y="104358"/>
                  </a:lnTo>
                  <a:lnTo>
                    <a:pt x="273479" y="104358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450"/>
                  </a:lnTo>
                  <a:lnTo>
                    <a:pt x="314560" y="314563"/>
                  </a:lnTo>
                  <a:lnTo>
                    <a:pt x="273450" y="342307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164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5903" y="1754720"/>
              <a:ext cx="164429" cy="122694"/>
            </a:xfrm>
            <a:prstGeom prst="rect">
              <a:avLst/>
            </a:prstGeom>
          </p:spPr>
        </p:pic>
      </p:grpSp>
      <p:grpSp>
        <p:nvGrpSpPr>
          <p:cNvPr id="74" name="object 74" descr=""/>
          <p:cNvGrpSpPr/>
          <p:nvPr/>
        </p:nvGrpSpPr>
        <p:grpSpPr>
          <a:xfrm>
            <a:off x="1094625" y="2097938"/>
            <a:ext cx="447040" cy="446405"/>
            <a:chOff x="1094625" y="2097938"/>
            <a:chExt cx="447040" cy="446405"/>
          </a:xfrm>
        </p:grpSpPr>
        <p:sp>
          <p:nvSpPr>
            <p:cNvPr id="75" name="object 75" descr=""/>
            <p:cNvSpPr/>
            <p:nvPr/>
          </p:nvSpPr>
          <p:spPr>
            <a:xfrm>
              <a:off x="1094625" y="2097938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5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5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49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5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492"/>
                  </a:lnTo>
                  <a:lnTo>
                    <a:pt x="380992" y="94145"/>
                  </a:lnTo>
                  <a:close/>
                </a:path>
                <a:path w="447040" h="446405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5903" y="2256421"/>
              <a:ext cx="164429" cy="122694"/>
            </a:xfrm>
            <a:prstGeom prst="rect">
              <a:avLst/>
            </a:prstGeom>
          </p:spPr>
        </p:pic>
      </p:grpSp>
      <p:grpSp>
        <p:nvGrpSpPr>
          <p:cNvPr id="77" name="object 77" descr=""/>
          <p:cNvGrpSpPr/>
          <p:nvPr/>
        </p:nvGrpSpPr>
        <p:grpSpPr>
          <a:xfrm>
            <a:off x="1094625" y="2599270"/>
            <a:ext cx="447040" cy="447040"/>
            <a:chOff x="1094625" y="2599270"/>
            <a:chExt cx="447040" cy="447040"/>
          </a:xfrm>
        </p:grpSpPr>
        <p:sp>
          <p:nvSpPr>
            <p:cNvPr id="78" name="object 78" descr=""/>
            <p:cNvSpPr/>
            <p:nvPr/>
          </p:nvSpPr>
          <p:spPr>
            <a:xfrm>
              <a:off x="1094625" y="2599270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4681"/>
                  </a:moveTo>
                  <a:lnTo>
                    <a:pt x="65344" y="6468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468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85" y="104363"/>
                  </a:lnTo>
                  <a:lnTo>
                    <a:pt x="273487" y="104363"/>
                  </a:lnTo>
                  <a:lnTo>
                    <a:pt x="314434" y="131900"/>
                  </a:lnTo>
                  <a:lnTo>
                    <a:pt x="342162" y="172798"/>
                  </a:lnTo>
                  <a:lnTo>
                    <a:pt x="352483" y="22283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4681"/>
                  </a:lnTo>
                  <a:lnTo>
                    <a:pt x="287844" y="6468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9" name="object 7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5903" y="2757754"/>
              <a:ext cx="164429" cy="122694"/>
            </a:xfrm>
            <a:prstGeom prst="rect">
              <a:avLst/>
            </a:prstGeom>
          </p:spPr>
        </p:pic>
      </p:grpSp>
      <p:grpSp>
        <p:nvGrpSpPr>
          <p:cNvPr id="80" name="object 80" descr=""/>
          <p:cNvGrpSpPr/>
          <p:nvPr/>
        </p:nvGrpSpPr>
        <p:grpSpPr>
          <a:xfrm>
            <a:off x="1094625" y="3100971"/>
            <a:ext cx="447040" cy="446405"/>
            <a:chOff x="1094625" y="3100971"/>
            <a:chExt cx="447040" cy="446405"/>
          </a:xfrm>
        </p:grpSpPr>
        <p:sp>
          <p:nvSpPr>
            <p:cNvPr id="81" name="object 81" descr=""/>
            <p:cNvSpPr/>
            <p:nvPr/>
          </p:nvSpPr>
          <p:spPr>
            <a:xfrm>
              <a:off x="1094625" y="3100971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5903" y="3259455"/>
              <a:ext cx="164429" cy="122694"/>
            </a:xfrm>
            <a:prstGeom prst="rect">
              <a:avLst/>
            </a:prstGeom>
          </p:spPr>
        </p:pic>
      </p:grpSp>
      <p:grpSp>
        <p:nvGrpSpPr>
          <p:cNvPr id="83" name="object 83" descr=""/>
          <p:cNvGrpSpPr/>
          <p:nvPr/>
        </p:nvGrpSpPr>
        <p:grpSpPr>
          <a:xfrm>
            <a:off x="1094625" y="3602304"/>
            <a:ext cx="447040" cy="447040"/>
            <a:chOff x="1094625" y="3602304"/>
            <a:chExt cx="447040" cy="447040"/>
          </a:xfrm>
        </p:grpSpPr>
        <p:sp>
          <p:nvSpPr>
            <p:cNvPr id="84" name="object 84" descr=""/>
            <p:cNvSpPr/>
            <p:nvPr/>
          </p:nvSpPr>
          <p:spPr>
            <a:xfrm>
              <a:off x="1094625" y="360230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35903" y="3760825"/>
              <a:ext cx="164429" cy="122656"/>
            </a:xfrm>
            <a:prstGeom prst="rect">
              <a:avLst/>
            </a:prstGeom>
          </p:spPr>
        </p:pic>
      </p:grpSp>
      <p:grpSp>
        <p:nvGrpSpPr>
          <p:cNvPr id="86" name="object 86" descr=""/>
          <p:cNvGrpSpPr/>
          <p:nvPr/>
        </p:nvGrpSpPr>
        <p:grpSpPr>
          <a:xfrm>
            <a:off x="1094625" y="4104004"/>
            <a:ext cx="447040" cy="446405"/>
            <a:chOff x="1094625" y="4104004"/>
            <a:chExt cx="447040" cy="446405"/>
          </a:xfrm>
        </p:grpSpPr>
        <p:sp>
          <p:nvSpPr>
            <p:cNvPr id="87" name="object 87" descr=""/>
            <p:cNvSpPr/>
            <p:nvPr/>
          </p:nvSpPr>
          <p:spPr>
            <a:xfrm>
              <a:off x="1094625" y="4104004"/>
              <a:ext cx="447040" cy="446405"/>
            </a:xfrm>
            <a:custGeom>
              <a:avLst/>
              <a:gdLst/>
              <a:ahLst/>
              <a:cxnLst/>
              <a:rect l="l" t="t" r="r" b="b"/>
              <a:pathLst>
                <a:path w="447040" h="446404">
                  <a:moveTo>
                    <a:pt x="288810" y="380987"/>
                  </a:moveTo>
                  <a:lnTo>
                    <a:pt x="157861" y="380987"/>
                  </a:lnTo>
                  <a:lnTo>
                    <a:pt x="223168" y="446303"/>
                  </a:lnTo>
                  <a:lnTo>
                    <a:pt x="288810" y="380987"/>
                  </a:lnTo>
                  <a:close/>
                </a:path>
                <a:path w="447040" h="446404">
                  <a:moveTo>
                    <a:pt x="380992" y="64643"/>
                  </a:moveTo>
                  <a:lnTo>
                    <a:pt x="65344" y="64643"/>
                  </a:lnTo>
                  <a:lnTo>
                    <a:pt x="65344" y="157822"/>
                  </a:lnTo>
                  <a:lnTo>
                    <a:pt x="0" y="223164"/>
                  </a:lnTo>
                  <a:lnTo>
                    <a:pt x="65344" y="288480"/>
                  </a:lnTo>
                  <a:lnTo>
                    <a:pt x="65344" y="380987"/>
                  </a:lnTo>
                  <a:lnTo>
                    <a:pt x="380992" y="380987"/>
                  </a:lnTo>
                  <a:lnTo>
                    <a:pt x="380992" y="352145"/>
                  </a:lnTo>
                  <a:lnTo>
                    <a:pt x="223168" y="352145"/>
                  </a:lnTo>
                  <a:lnTo>
                    <a:pt x="172939" y="342018"/>
                  </a:lnTo>
                  <a:lnTo>
                    <a:pt x="131944" y="314391"/>
                  </a:lnTo>
                  <a:lnTo>
                    <a:pt x="104316" y="273396"/>
                  </a:lnTo>
                  <a:lnTo>
                    <a:pt x="94188" y="223164"/>
                  </a:lnTo>
                  <a:lnTo>
                    <a:pt x="104316" y="172931"/>
                  </a:lnTo>
                  <a:lnTo>
                    <a:pt x="131944" y="131922"/>
                  </a:lnTo>
                  <a:lnTo>
                    <a:pt x="172939" y="104279"/>
                  </a:lnTo>
                  <a:lnTo>
                    <a:pt x="223168" y="94145"/>
                  </a:lnTo>
                  <a:lnTo>
                    <a:pt x="380992" y="94145"/>
                  </a:lnTo>
                  <a:lnTo>
                    <a:pt x="380992" y="64643"/>
                  </a:lnTo>
                  <a:close/>
                </a:path>
                <a:path w="447040" h="446404">
                  <a:moveTo>
                    <a:pt x="380992" y="94145"/>
                  </a:moveTo>
                  <a:lnTo>
                    <a:pt x="223168" y="94145"/>
                  </a:lnTo>
                  <a:lnTo>
                    <a:pt x="273669" y="104279"/>
                  </a:lnTo>
                  <a:lnTo>
                    <a:pt x="273482" y="104279"/>
                  </a:lnTo>
                  <a:lnTo>
                    <a:pt x="314434" y="131752"/>
                  </a:lnTo>
                  <a:lnTo>
                    <a:pt x="342162" y="172647"/>
                  </a:lnTo>
                  <a:lnTo>
                    <a:pt x="352483" y="222834"/>
                  </a:lnTo>
                  <a:lnTo>
                    <a:pt x="352483" y="223164"/>
                  </a:lnTo>
                  <a:lnTo>
                    <a:pt x="342303" y="273396"/>
                  </a:lnTo>
                  <a:lnTo>
                    <a:pt x="314560" y="314391"/>
                  </a:lnTo>
                  <a:lnTo>
                    <a:pt x="273450" y="342018"/>
                  </a:lnTo>
                  <a:lnTo>
                    <a:pt x="223168" y="352145"/>
                  </a:lnTo>
                  <a:lnTo>
                    <a:pt x="380992" y="352145"/>
                  </a:lnTo>
                  <a:lnTo>
                    <a:pt x="380992" y="288480"/>
                  </a:lnTo>
                  <a:lnTo>
                    <a:pt x="446671" y="223164"/>
                  </a:lnTo>
                  <a:lnTo>
                    <a:pt x="380992" y="157822"/>
                  </a:lnTo>
                  <a:lnTo>
                    <a:pt x="380992" y="94145"/>
                  </a:lnTo>
                  <a:close/>
                </a:path>
                <a:path w="447040" h="446404">
                  <a:moveTo>
                    <a:pt x="223168" y="0"/>
                  </a:moveTo>
                  <a:lnTo>
                    <a:pt x="172096" y="51066"/>
                  </a:lnTo>
                  <a:lnTo>
                    <a:pt x="157861" y="64643"/>
                  </a:lnTo>
                  <a:lnTo>
                    <a:pt x="287844" y="64643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5903" y="4262500"/>
              <a:ext cx="164429" cy="122694"/>
            </a:xfrm>
            <a:prstGeom prst="rect">
              <a:avLst/>
            </a:prstGeom>
          </p:spPr>
        </p:pic>
      </p:grpSp>
      <p:grpSp>
        <p:nvGrpSpPr>
          <p:cNvPr id="89" name="object 89" descr=""/>
          <p:cNvGrpSpPr/>
          <p:nvPr/>
        </p:nvGrpSpPr>
        <p:grpSpPr>
          <a:xfrm>
            <a:off x="1094624" y="0"/>
            <a:ext cx="8049895" cy="5143500"/>
            <a:chOff x="1094624" y="0"/>
            <a:chExt cx="8049895" cy="5143500"/>
          </a:xfrm>
        </p:grpSpPr>
        <p:sp>
          <p:nvSpPr>
            <p:cNvPr id="90" name="object 90" descr=""/>
            <p:cNvSpPr/>
            <p:nvPr/>
          </p:nvSpPr>
          <p:spPr>
            <a:xfrm>
              <a:off x="1094625" y="4605337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39">
                  <a:moveTo>
                    <a:pt x="288810" y="381330"/>
                  </a:moveTo>
                  <a:lnTo>
                    <a:pt x="157861" y="381330"/>
                  </a:lnTo>
                  <a:lnTo>
                    <a:pt x="223168" y="446671"/>
                  </a:lnTo>
                  <a:lnTo>
                    <a:pt x="288810" y="381330"/>
                  </a:lnTo>
                  <a:close/>
                </a:path>
                <a:path w="447040" h="447039">
                  <a:moveTo>
                    <a:pt x="380992" y="65011"/>
                  </a:moveTo>
                  <a:lnTo>
                    <a:pt x="65344" y="65011"/>
                  </a:lnTo>
                  <a:lnTo>
                    <a:pt x="65344" y="157861"/>
                  </a:lnTo>
                  <a:lnTo>
                    <a:pt x="0" y="223507"/>
                  </a:lnTo>
                  <a:lnTo>
                    <a:pt x="51405" y="274574"/>
                  </a:lnTo>
                  <a:lnTo>
                    <a:pt x="65344" y="288810"/>
                  </a:lnTo>
                  <a:lnTo>
                    <a:pt x="65344" y="381330"/>
                  </a:lnTo>
                  <a:lnTo>
                    <a:pt x="380992" y="381330"/>
                  </a:lnTo>
                  <a:lnTo>
                    <a:pt x="380992" y="352488"/>
                  </a:lnTo>
                  <a:lnTo>
                    <a:pt x="223168" y="352488"/>
                  </a:lnTo>
                  <a:lnTo>
                    <a:pt x="172939" y="342359"/>
                  </a:lnTo>
                  <a:lnTo>
                    <a:pt x="131944" y="314729"/>
                  </a:lnTo>
                  <a:lnTo>
                    <a:pt x="104316" y="273734"/>
                  </a:lnTo>
                  <a:lnTo>
                    <a:pt x="94188" y="223507"/>
                  </a:lnTo>
                  <a:lnTo>
                    <a:pt x="104316" y="173221"/>
                  </a:lnTo>
                  <a:lnTo>
                    <a:pt x="131944" y="132108"/>
                  </a:lnTo>
                  <a:lnTo>
                    <a:pt x="172939" y="104363"/>
                  </a:lnTo>
                  <a:lnTo>
                    <a:pt x="223168" y="94183"/>
                  </a:lnTo>
                  <a:lnTo>
                    <a:pt x="380992" y="94183"/>
                  </a:lnTo>
                  <a:lnTo>
                    <a:pt x="380992" y="65011"/>
                  </a:lnTo>
                  <a:close/>
                </a:path>
                <a:path w="447040" h="447039">
                  <a:moveTo>
                    <a:pt x="380992" y="94183"/>
                  </a:moveTo>
                  <a:lnTo>
                    <a:pt x="223168" y="94183"/>
                  </a:lnTo>
                  <a:lnTo>
                    <a:pt x="273660" y="104363"/>
                  </a:lnTo>
                  <a:lnTo>
                    <a:pt x="273480" y="104363"/>
                  </a:lnTo>
                  <a:lnTo>
                    <a:pt x="314434" y="131941"/>
                  </a:lnTo>
                  <a:lnTo>
                    <a:pt x="342162" y="172937"/>
                  </a:lnTo>
                  <a:lnTo>
                    <a:pt x="352483" y="223164"/>
                  </a:lnTo>
                  <a:lnTo>
                    <a:pt x="352483" y="223507"/>
                  </a:lnTo>
                  <a:lnTo>
                    <a:pt x="342303" y="273734"/>
                  </a:lnTo>
                  <a:lnTo>
                    <a:pt x="314560" y="314729"/>
                  </a:lnTo>
                  <a:lnTo>
                    <a:pt x="273450" y="342359"/>
                  </a:lnTo>
                  <a:lnTo>
                    <a:pt x="223168" y="352488"/>
                  </a:lnTo>
                  <a:lnTo>
                    <a:pt x="380992" y="352488"/>
                  </a:lnTo>
                  <a:lnTo>
                    <a:pt x="380992" y="288810"/>
                  </a:lnTo>
                  <a:lnTo>
                    <a:pt x="446671" y="223507"/>
                  </a:lnTo>
                  <a:lnTo>
                    <a:pt x="380992" y="157861"/>
                  </a:lnTo>
                  <a:lnTo>
                    <a:pt x="380992" y="94183"/>
                  </a:lnTo>
                  <a:close/>
                </a:path>
                <a:path w="447040" h="447039">
                  <a:moveTo>
                    <a:pt x="223168" y="0"/>
                  </a:moveTo>
                  <a:lnTo>
                    <a:pt x="205587" y="17919"/>
                  </a:lnTo>
                  <a:lnTo>
                    <a:pt x="172096" y="51409"/>
                  </a:lnTo>
                  <a:lnTo>
                    <a:pt x="157861" y="65011"/>
                  </a:lnTo>
                  <a:lnTo>
                    <a:pt x="287844" y="65011"/>
                  </a:lnTo>
                  <a:lnTo>
                    <a:pt x="223168" y="0"/>
                  </a:lnTo>
                  <a:close/>
                </a:path>
              </a:pathLst>
            </a:custGeom>
            <a:solidFill>
              <a:srgbClr val="E8EA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1" name="object 9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35903" y="4763858"/>
              <a:ext cx="164429" cy="122656"/>
            </a:xfrm>
            <a:prstGeom prst="rect">
              <a:avLst/>
            </a:prstGeom>
          </p:spPr>
        </p:pic>
        <p:pic>
          <p:nvPicPr>
            <p:cNvPr id="92" name="object 92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4624" y="0"/>
              <a:ext cx="8049375" cy="5143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00" y="489949"/>
            <a:ext cx="9099651" cy="42987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72313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8314" algn="l"/>
              </a:tabLst>
            </a:pPr>
            <a:r>
              <a:rPr dirty="0" sz="5500" spc="-20" b="0">
                <a:solidFill>
                  <a:srgbClr val="4285F4"/>
                </a:solidFill>
                <a:latin typeface="Arial"/>
                <a:cs typeface="Arial"/>
              </a:rPr>
              <a:t>Marc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Gonzalez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1474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80858A"/>
                </a:solidFill>
                <a:latin typeface="Arial"/>
                <a:cs typeface="Arial"/>
              </a:rPr>
              <a:t>Uramaki</a:t>
            </a:r>
            <a:r>
              <a:rPr dirty="0" sz="1500" spc="-90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80858A"/>
                </a:solidFill>
                <a:latin typeface="Arial"/>
                <a:cs typeface="Arial"/>
              </a:rPr>
              <a:t>LAB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514" y="1606029"/>
            <a:ext cx="143469" cy="128587"/>
          </a:xfrm>
          <a:prstGeom prst="rect">
            <a:avLst/>
          </a:prstGeom>
        </p:spPr>
      </p:pic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452487" y="998842"/>
          <a:ext cx="8108950" cy="1899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7310"/>
                <a:gridCol w="370204"/>
                <a:gridCol w="967739"/>
                <a:gridCol w="678814"/>
                <a:gridCol w="659129"/>
                <a:gridCol w="1337310"/>
                <a:gridCol w="156845"/>
                <a:gridCol w="1180465"/>
                <a:gridCol w="208279"/>
                <a:gridCol w="1129029"/>
              </a:tblGrid>
              <a:tr h="67627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9525">
                      <a:solidFill>
                        <a:srgbClr val="8A33EB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1st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GSoC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3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internships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200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users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9525">
                      <a:solidFill>
                        <a:srgbClr val="8A33EB"/>
                      </a:solidFill>
                      <a:prstDash val="solid"/>
                    </a:lnL>
                    <a:lnR w="9525">
                      <a:solidFill>
                        <a:srgbClr val="0096A7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2nd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GSoC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5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internships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430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users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9525">
                      <a:solidFill>
                        <a:srgbClr val="0096A7"/>
                      </a:solidFill>
                      <a:prstDash val="solid"/>
                    </a:lnL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828040">
                <a:tc gridSpan="2"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2020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2875" marR="810895">
                        <a:lnSpc>
                          <a:spcPct val="114999"/>
                        </a:lnSpc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Beginning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3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countries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9525">
                      <a:solidFill>
                        <a:srgbClr val="4285F4"/>
                      </a:solidFill>
                      <a:prstDash val="solid"/>
                    </a:lnL>
                    <a:lnR w="9525">
                      <a:solidFill>
                        <a:srgbClr val="EA4335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dirty="0" sz="1200" spc="-20" b="1">
                          <a:latin typeface="Arial"/>
                          <a:cs typeface="Arial"/>
                        </a:rPr>
                        <a:t>2021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911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collaborators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9113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5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countries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7780">
                    <a:lnL w="9525">
                      <a:solidFill>
                        <a:srgbClr val="EA4335"/>
                      </a:solidFill>
                      <a:prstDash val="solid"/>
                    </a:lnL>
                    <a:lnR w="9525">
                      <a:solidFill>
                        <a:srgbClr val="0096A7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2022-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2023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936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50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users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9367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2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publications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96A7"/>
                      </a:solidFill>
                      <a:prstDash val="solid"/>
                    </a:lnL>
                    <a:lnR w="9525">
                      <a:solidFill>
                        <a:srgbClr val="8A33EB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L w="9525">
                      <a:solidFill>
                        <a:srgbClr val="8A33EB"/>
                      </a:solidFill>
                      <a:prstDash val="solid"/>
                    </a:lnL>
                    <a:lnR w="9525">
                      <a:solidFill>
                        <a:srgbClr val="0096A7"/>
                      </a:solidFill>
                      <a:prstDash val="solid"/>
                    </a:lnR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4445">
                    <a:lnL w="9525">
                      <a:solidFill>
                        <a:srgbClr val="0096A7"/>
                      </a:solidFill>
                      <a:prstDash val="solid"/>
                    </a:lnL>
                    <a:lnB w="9525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2020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28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9B4F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2021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28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9B4F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2022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28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9B4F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2023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28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9B4F8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2024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28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9B4F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2025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2827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89B4F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2611" y="1616227"/>
            <a:ext cx="143469" cy="12858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8316" y="1616227"/>
            <a:ext cx="143469" cy="12858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91118" y="939317"/>
            <a:ext cx="143469" cy="12858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79545" y="954151"/>
            <a:ext cx="143469" cy="12858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03061" y="448348"/>
            <a:ext cx="226949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4285F4"/>
                </a:solidFill>
                <a:latin typeface="Arial"/>
                <a:cs typeface="Arial"/>
              </a:rPr>
              <a:t>Uramaki</a:t>
            </a:r>
            <a:r>
              <a:rPr dirty="0" sz="3000" spc="-30" b="0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3000" spc="-25" b="0">
                <a:solidFill>
                  <a:srgbClr val="4285F4"/>
                </a:solidFill>
                <a:latin typeface="Arial"/>
                <a:cs typeface="Arial"/>
              </a:rPr>
              <a:t>LAB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1175" y="393861"/>
            <a:ext cx="617199" cy="61412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7272820" y="3231146"/>
            <a:ext cx="1388110" cy="168465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200" b="1">
                <a:latin typeface="Arial"/>
                <a:cs typeface="Arial"/>
              </a:rPr>
              <a:t>1759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Commits!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200" spc="-35">
                <a:solidFill>
                  <a:srgbClr val="1F2023"/>
                </a:solidFill>
                <a:latin typeface="Segoe UI Symbol"/>
                <a:cs typeface="Segoe UI Symbol"/>
              </a:rPr>
              <a:t>⭐</a:t>
            </a:r>
            <a:r>
              <a:rPr dirty="0" sz="1200" spc="-35">
                <a:solidFill>
                  <a:srgbClr val="1F2023"/>
                </a:solidFill>
                <a:latin typeface="Arial"/>
                <a:cs typeface="Arial"/>
              </a:rPr>
              <a:t>Stars:</a:t>
            </a:r>
            <a:r>
              <a:rPr dirty="0" sz="1200" spc="-3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1F2023"/>
                </a:solidFill>
                <a:latin typeface="Arial"/>
                <a:cs typeface="Arial"/>
              </a:rPr>
              <a:t>174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200">
                <a:solidFill>
                  <a:srgbClr val="1F2023"/>
                </a:solidFill>
                <a:latin typeface="Segoe UI Symbol"/>
                <a:cs typeface="Segoe UI Symbol"/>
              </a:rPr>
              <a:t>🔗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Forks:</a:t>
            </a:r>
            <a:r>
              <a:rPr dirty="0" sz="1200" spc="28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1F2023"/>
                </a:solidFill>
                <a:latin typeface="Arial"/>
                <a:cs typeface="Arial"/>
              </a:rPr>
              <a:t>306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1200">
                <a:solidFill>
                  <a:srgbClr val="1F2023"/>
                </a:solidFill>
                <a:latin typeface="Segoe UI Symbol"/>
                <a:cs typeface="Segoe UI Symbol"/>
              </a:rPr>
              <a:t>👥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Contributors:</a:t>
            </a:r>
            <a:r>
              <a:rPr dirty="0" sz="1200" spc="26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1F2023"/>
                </a:solidFill>
                <a:latin typeface="Arial"/>
                <a:cs typeface="Arial"/>
              </a:rPr>
              <a:t>111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1200" spc="75">
                <a:solidFill>
                  <a:srgbClr val="1F2023"/>
                </a:solidFill>
                <a:latin typeface="Segoe UI Symbol"/>
                <a:cs typeface="Segoe UI Symbol"/>
              </a:rPr>
              <a:t>🔀</a:t>
            </a:r>
            <a:r>
              <a:rPr dirty="0" sz="1200" spc="75">
                <a:solidFill>
                  <a:srgbClr val="1F2023"/>
                </a:solidFill>
                <a:latin typeface="Arial"/>
                <a:cs typeface="Arial"/>
              </a:rPr>
              <a:t>PR:</a:t>
            </a:r>
            <a:r>
              <a:rPr dirty="0" sz="1200" spc="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1F2023"/>
                </a:solidFill>
                <a:latin typeface="Arial"/>
                <a:cs typeface="Arial"/>
              </a:rPr>
              <a:t>419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1200">
                <a:solidFill>
                  <a:srgbClr val="1F2023"/>
                </a:solidFill>
                <a:latin typeface="Segoe UI Symbol"/>
                <a:cs typeface="Segoe UI Symbol"/>
              </a:rPr>
              <a:t>📈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Issues:</a:t>
            </a:r>
            <a:r>
              <a:rPr dirty="0" sz="1200" spc="285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1F2023"/>
                </a:solidFill>
                <a:latin typeface="Arial"/>
                <a:cs typeface="Arial"/>
              </a:rPr>
              <a:t>602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1200">
                <a:solidFill>
                  <a:srgbClr val="1F2023"/>
                </a:solidFill>
                <a:latin typeface="Segoe UI Symbol"/>
                <a:cs typeface="Segoe UI Symbol"/>
              </a:rPr>
              <a:t>📣</a:t>
            </a:r>
            <a:r>
              <a:rPr dirty="0" sz="1200">
                <a:solidFill>
                  <a:srgbClr val="1F2023"/>
                </a:solidFill>
                <a:latin typeface="Arial"/>
                <a:cs typeface="Arial"/>
              </a:rPr>
              <a:t>Commits:</a:t>
            </a:r>
            <a:r>
              <a:rPr dirty="0" sz="1200" spc="280">
                <a:solidFill>
                  <a:srgbClr val="1F2023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1F2023"/>
                </a:solidFill>
                <a:latin typeface="Arial"/>
                <a:cs typeface="Arial"/>
              </a:rPr>
              <a:t>6568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850394" y="3231146"/>
            <a:ext cx="728345" cy="44640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200" spc="-25" b="1">
                <a:latin typeface="Arial"/>
                <a:cs typeface="Arial"/>
              </a:rPr>
              <a:t>960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200" spc="-10" b="1">
                <a:latin typeface="Arial"/>
                <a:cs typeface="Arial"/>
              </a:rPr>
              <a:t>Commits!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2975"/>
            <a:ext cx="9144000" cy="37175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924" y="228584"/>
            <a:ext cx="487743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4925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Beyond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Testing</a:t>
            </a:r>
            <a:endParaRPr sz="55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600" y="1883625"/>
            <a:ext cx="2298547" cy="308142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86711" y="1312481"/>
            <a:ext cx="714755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6990" algn="l"/>
              </a:tabLst>
            </a:pPr>
            <a:r>
              <a:rPr dirty="0" sz="3600" spc="-10">
                <a:latin typeface="Arial"/>
                <a:cs typeface="Arial"/>
              </a:rPr>
              <a:t>Testing</a:t>
            </a:r>
            <a:r>
              <a:rPr dirty="0" sz="3600">
                <a:latin typeface="Arial"/>
                <a:cs typeface="Arial"/>
              </a:rPr>
              <a:t>	Model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Checking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3581" y="1930819"/>
            <a:ext cx="2298547" cy="308142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507111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0725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Victor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Cuadrado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8034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Kubewarden</a:t>
            </a:r>
            <a:r>
              <a:rPr dirty="0" sz="1500" spc="-15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80858A"/>
                </a:solidFill>
                <a:latin typeface="Arial"/>
                <a:cs typeface="Arial"/>
              </a:rPr>
              <a:t>(CNCF)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299" y="507361"/>
            <a:ext cx="2741549" cy="412877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050828" y="1195436"/>
            <a:ext cx="3445510" cy="206375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350"/>
              </a:spcBef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CNCF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Sandbox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project</a:t>
            </a:r>
            <a:endParaRPr sz="14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spcBef>
                <a:spcPts val="254"/>
              </a:spcBef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K8s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Policy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Engine,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production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ready</a:t>
            </a:r>
            <a:endParaRPr sz="1400">
              <a:latin typeface="Arial"/>
              <a:cs typeface="Arial"/>
            </a:endParaRPr>
          </a:p>
          <a:p>
            <a:pPr marL="330200" marR="5080" indent="-317500">
              <a:lnSpc>
                <a:spcPct val="114999"/>
              </a:lnSpc>
              <a:buChar char="●"/>
              <a:tabLst>
                <a:tab pos="330200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Policy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Code: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6450EF"/>
                </a:solidFill>
                <a:latin typeface="Arial"/>
                <a:cs typeface="Arial"/>
              </a:rPr>
              <a:t>Wasm</a:t>
            </a:r>
            <a:r>
              <a:rPr dirty="0" sz="1400" spc="-15" b="1">
                <a:solidFill>
                  <a:srgbClr val="6450E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shipped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as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OCI 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artifacts</a:t>
            </a:r>
            <a:endParaRPr sz="1400">
              <a:latin typeface="Arial"/>
              <a:cs typeface="Arial"/>
            </a:endParaRPr>
          </a:p>
          <a:p>
            <a:pPr lvl="1" marL="786765" indent="-304165">
              <a:lnSpc>
                <a:spcPct val="100000"/>
              </a:lnSpc>
              <a:spcBef>
                <a:spcPts val="254"/>
              </a:spcBef>
              <a:buChar char="○"/>
              <a:tabLst>
                <a:tab pos="786765" algn="l"/>
              </a:tabLst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OCI</a:t>
            </a:r>
            <a:r>
              <a:rPr dirty="0" sz="12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registry</a:t>
            </a:r>
            <a:endParaRPr sz="1200">
              <a:latin typeface="Arial"/>
              <a:cs typeface="Arial"/>
            </a:endParaRPr>
          </a:p>
          <a:p>
            <a:pPr lvl="1" marL="786765" indent="-304165">
              <a:lnSpc>
                <a:spcPct val="100000"/>
              </a:lnSpc>
              <a:spcBef>
                <a:spcPts val="215"/>
              </a:spcBef>
              <a:buChar char="○"/>
              <a:tabLst>
                <a:tab pos="786765" algn="l"/>
              </a:tabLst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policy-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server</a:t>
            </a:r>
            <a:endParaRPr sz="1200">
              <a:latin typeface="Arial"/>
              <a:cs typeface="Arial"/>
            </a:endParaRPr>
          </a:p>
          <a:p>
            <a:pPr lvl="1" marL="786765" indent="-304165">
              <a:lnSpc>
                <a:spcPct val="100000"/>
              </a:lnSpc>
              <a:spcBef>
                <a:spcPts val="215"/>
              </a:spcBef>
              <a:buChar char="○"/>
              <a:tabLst>
                <a:tab pos="786765" algn="l"/>
              </a:tabLst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K8s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controller</a:t>
            </a:r>
            <a:endParaRPr sz="1200">
              <a:latin typeface="Arial"/>
              <a:cs typeface="Arial"/>
            </a:endParaRPr>
          </a:p>
          <a:p>
            <a:pPr lvl="1" marL="786765" indent="-304165">
              <a:lnSpc>
                <a:spcPct val="100000"/>
              </a:lnSpc>
              <a:spcBef>
                <a:spcPts val="215"/>
              </a:spcBef>
              <a:buChar char="○"/>
              <a:tabLst>
                <a:tab pos="786765" algn="l"/>
              </a:tabLst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kwctl</a:t>
            </a:r>
            <a:r>
              <a:rPr dirty="0" sz="12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CLI</a:t>
            </a:r>
            <a:r>
              <a:rPr dirty="0" sz="12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585858"/>
                </a:solidFill>
                <a:latin typeface="Arial"/>
                <a:cs typeface="Arial"/>
              </a:rPr>
              <a:t>utility</a:t>
            </a:r>
            <a:endParaRPr sz="1200">
              <a:latin typeface="Arial"/>
              <a:cs typeface="Arial"/>
            </a:endParaRPr>
          </a:p>
          <a:p>
            <a:pPr lvl="1" marL="786765" indent="-304165">
              <a:lnSpc>
                <a:spcPct val="100000"/>
              </a:lnSpc>
              <a:spcBef>
                <a:spcPts val="219"/>
              </a:spcBef>
              <a:buChar char="○"/>
              <a:tabLst>
                <a:tab pos="786765" algn="l"/>
              </a:tabLst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Language</a:t>
            </a:r>
            <a:r>
              <a:rPr dirty="0" sz="12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585858"/>
                </a:solidFill>
                <a:latin typeface="Arial"/>
                <a:cs typeface="Arial"/>
              </a:rPr>
              <a:t>SDKs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050828" y="1195436"/>
            <a:ext cx="3053080" cy="2241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0" marR="632460" indent="-317500">
              <a:lnSpc>
                <a:spcPct val="114999"/>
              </a:lnSpc>
              <a:spcBef>
                <a:spcPts val="100"/>
              </a:spcBef>
              <a:buChar char="●"/>
              <a:tabLst>
                <a:tab pos="330200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Typescript/Javascript</a:t>
            </a:r>
            <a:r>
              <a:rPr dirty="0" sz="1400" spc="-8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SDK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by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Esosa</a:t>
            </a:r>
            <a:r>
              <a:rPr dirty="0" sz="1400" spc="-10">
                <a:solidFill>
                  <a:srgbClr val="585858"/>
                </a:solidFill>
                <a:latin typeface="Arial"/>
                <a:cs typeface="Arial"/>
              </a:rPr>
              <a:t> Ohangbon</a:t>
            </a:r>
            <a:endParaRPr sz="1400">
              <a:latin typeface="Arial"/>
              <a:cs typeface="Arial"/>
            </a:endParaRPr>
          </a:p>
          <a:p>
            <a:pPr marL="330200">
              <a:lnSpc>
                <a:spcPct val="100000"/>
              </a:lnSpc>
              <a:spcBef>
                <a:spcPts val="1455"/>
              </a:spcBef>
            </a:pPr>
            <a:r>
              <a:rPr dirty="0" u="sng" sz="110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https://github.com/kubewarden/policy-sdk-</a:t>
            </a:r>
            <a:r>
              <a:rPr dirty="0" u="sng" sz="1100" spc="-2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js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1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buFont typeface="Arial"/>
              <a:buChar char="●"/>
              <a:tabLst>
                <a:tab pos="329565" algn="l"/>
              </a:tabLst>
            </a:pPr>
            <a:r>
              <a:rPr dirty="0" sz="1400" spc="180">
                <a:solidFill>
                  <a:srgbClr val="585858"/>
                </a:solidFill>
                <a:latin typeface="Segoe UI Symbol"/>
                <a:cs typeface="Segoe UI Symbol"/>
              </a:rPr>
              <a:t>📅</a:t>
            </a:r>
            <a:r>
              <a:rPr dirty="0" sz="1400" spc="18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u="sng" sz="1100" spc="235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Segoe UI Symbol"/>
                <a:cs typeface="Segoe UI Symbol"/>
                <a:hlinkClick r:id="rId3"/>
              </a:rPr>
              <a:t>💬</a:t>
            </a:r>
            <a:endParaRPr sz="1100">
              <a:latin typeface="Segoe UI Symbol"/>
              <a:cs typeface="Segoe UI Symbol"/>
            </a:endParaRPr>
          </a:p>
          <a:p>
            <a:pPr marL="329565" indent="-316865">
              <a:lnSpc>
                <a:spcPct val="100000"/>
              </a:lnSpc>
              <a:spcBef>
                <a:spcPts val="310"/>
              </a:spcBef>
              <a:buChar char="●"/>
              <a:tabLst>
                <a:tab pos="329565" algn="l"/>
              </a:tabLst>
            </a:pP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K8s</a:t>
            </a:r>
            <a:endParaRPr sz="14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spcBef>
                <a:spcPts val="250"/>
              </a:spcBef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Wasm</a:t>
            </a:r>
            <a:r>
              <a:rPr dirty="0" sz="14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Javy</a:t>
            </a:r>
            <a:endParaRPr sz="14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spcBef>
                <a:spcPts val="254"/>
              </a:spcBef>
              <a:buChar char="●"/>
              <a:tabLst>
                <a:tab pos="329565" algn="l"/>
              </a:tabLst>
            </a:pP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Wasm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Host/Guest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APIs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4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585858"/>
                </a:solidFill>
                <a:latin typeface="Arial"/>
                <a:cs typeface="Arial"/>
              </a:rPr>
              <a:t>JSON</a:t>
            </a:r>
            <a:endParaRPr sz="14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spcBef>
                <a:spcPts val="200"/>
              </a:spcBef>
              <a:buFont typeface="Arial"/>
              <a:buChar char="●"/>
              <a:tabLst>
                <a:tab pos="329565" algn="l"/>
              </a:tabLst>
            </a:pPr>
            <a:r>
              <a:rPr dirty="0" sz="1400" spc="310">
                <a:solidFill>
                  <a:srgbClr val="585858"/>
                </a:solidFill>
                <a:latin typeface="Segoe UI Symbol"/>
                <a:cs typeface="Segoe UI Symbol"/>
              </a:rPr>
              <a:t>📃</a:t>
            </a:r>
            <a:endParaRPr sz="1400">
              <a:latin typeface="Segoe UI Symbol"/>
              <a:cs typeface="Segoe UI Symbo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52079" y="4000308"/>
            <a:ext cx="2190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30">
                <a:solidFill>
                  <a:srgbClr val="585858"/>
                </a:solidFill>
                <a:latin typeface="Segoe UI Symbol"/>
                <a:cs typeface="Segoe UI Symbol"/>
              </a:rPr>
              <a:t>🎉🎊🎈🎉🎉🎈🎈🎊</a:t>
            </a:r>
            <a:r>
              <a:rPr dirty="0" sz="1400" spc="330">
                <a:solidFill>
                  <a:srgbClr val="585858"/>
                </a:solidFill>
                <a:latin typeface="Arial"/>
                <a:cs typeface="Arial"/>
              </a:rPr>
              <a:t>□</a:t>
            </a:r>
            <a:r>
              <a:rPr dirty="0" sz="1400" spc="330">
                <a:solidFill>
                  <a:srgbClr val="585858"/>
                </a:solidFill>
                <a:latin typeface="Segoe UI Symbol"/>
                <a:cs typeface="Segoe UI Symbol"/>
              </a:rPr>
              <a:t>🙌</a:t>
            </a:r>
            <a:endParaRPr sz="1400">
              <a:latin typeface="Segoe UI Symbol"/>
              <a:cs typeface="Segoe UI Symbo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3199" y="152400"/>
            <a:ext cx="2764078" cy="483870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44944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13255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Nikhil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Agarwal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29550" y="3794035"/>
            <a:ext cx="16548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80858A"/>
                </a:solidFill>
                <a:latin typeface="Arial"/>
                <a:cs typeface="Arial"/>
              </a:rPr>
              <a:t>Oppia</a:t>
            </a:r>
            <a:r>
              <a:rPr dirty="0" sz="1500" spc="-5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80858A"/>
                </a:solidFill>
                <a:latin typeface="Arial"/>
                <a:cs typeface="Arial"/>
              </a:rPr>
              <a:t>Foundation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9791" rIns="0" bIns="0" rtlCol="0" vert="horz">
            <a:spAutoFit/>
          </a:bodyPr>
          <a:lstStyle/>
          <a:p>
            <a:pPr marL="348615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16AA9D"/>
                </a:solidFill>
                <a:latin typeface="Arial"/>
                <a:cs typeface="Arial"/>
              </a:rPr>
              <a:t>Oppia</a:t>
            </a:r>
            <a:r>
              <a:rPr dirty="0" sz="2400" spc="-65" b="0">
                <a:solidFill>
                  <a:srgbClr val="16AA9D"/>
                </a:solidFill>
                <a:latin typeface="Arial"/>
                <a:cs typeface="Arial"/>
              </a:rPr>
              <a:t> </a:t>
            </a:r>
            <a:r>
              <a:rPr dirty="0" sz="2400" spc="-10" b="0">
                <a:solidFill>
                  <a:srgbClr val="16AA9D"/>
                </a:solidFill>
                <a:latin typeface="Arial"/>
                <a:cs typeface="Arial"/>
              </a:rPr>
              <a:t>Foundation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175" y="1173975"/>
            <a:ext cx="8456803" cy="382507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16AA9D"/>
                </a:solidFill>
                <a:latin typeface="Arial"/>
                <a:cs typeface="Arial"/>
              </a:rPr>
              <a:t>Acceptance</a:t>
            </a:r>
            <a:r>
              <a:rPr dirty="0" sz="2500" spc="-35" b="0">
                <a:solidFill>
                  <a:srgbClr val="16AA9D"/>
                </a:solidFill>
                <a:latin typeface="Arial"/>
                <a:cs typeface="Arial"/>
              </a:rPr>
              <a:t> </a:t>
            </a:r>
            <a:r>
              <a:rPr dirty="0" sz="2500" spc="-20" b="0">
                <a:solidFill>
                  <a:srgbClr val="16AA9D"/>
                </a:solidFill>
                <a:latin typeface="Arial"/>
                <a:cs typeface="Arial"/>
              </a:rPr>
              <a:t>Tests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92024" y="1276337"/>
            <a:ext cx="6871970" cy="142748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367665" indent="-354965">
              <a:lnSpc>
                <a:spcPct val="100000"/>
              </a:lnSpc>
              <a:spcBef>
                <a:spcPts val="459"/>
              </a:spcBef>
              <a:buChar char="●"/>
              <a:tabLst>
                <a:tab pos="367665" algn="l"/>
              </a:tabLst>
            </a:pP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Cover</a:t>
            </a:r>
            <a:r>
              <a:rPr dirty="0" sz="2000" spc="-5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dirty="0" sz="2000" spc="-5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Critical</a:t>
            </a:r>
            <a:r>
              <a:rPr dirty="0" sz="2000" spc="-5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User</a:t>
            </a:r>
            <a:r>
              <a:rPr dirty="0" sz="2000" spc="-5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Journeys</a:t>
            </a:r>
            <a:r>
              <a:rPr dirty="0" sz="2000" spc="-5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using</a:t>
            </a:r>
            <a:r>
              <a:rPr dirty="0" sz="2000" spc="-5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acceptance</a:t>
            </a:r>
            <a:r>
              <a:rPr dirty="0" sz="2000" spc="-5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34343"/>
                </a:solidFill>
                <a:latin typeface="Arial"/>
                <a:cs typeface="Arial"/>
              </a:rPr>
              <a:t>testing.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Char char="●"/>
              <a:tabLst>
                <a:tab pos="367665" algn="l"/>
              </a:tabLst>
            </a:pP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Reduce</a:t>
            </a:r>
            <a:r>
              <a:rPr dirty="0" sz="2000" spc="-9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manual</a:t>
            </a:r>
            <a:r>
              <a:rPr dirty="0" sz="2000" spc="-9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34343"/>
                </a:solidFill>
                <a:latin typeface="Arial"/>
                <a:cs typeface="Arial"/>
              </a:rPr>
              <a:t>testing.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Char char="●"/>
              <a:tabLst>
                <a:tab pos="367665" algn="l"/>
              </a:tabLst>
            </a:pP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Remove</a:t>
            </a:r>
            <a:r>
              <a:rPr dirty="0" sz="2000" spc="-4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flakiness</a:t>
            </a:r>
            <a:r>
              <a:rPr dirty="0" sz="2000" spc="-3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from</a:t>
            </a:r>
            <a:r>
              <a:rPr dirty="0" sz="2000" spc="-3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dirty="0" sz="2000" spc="-3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current</a:t>
            </a:r>
            <a:r>
              <a:rPr dirty="0" sz="2000" spc="-4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test</a:t>
            </a:r>
            <a:r>
              <a:rPr dirty="0" sz="2000" spc="-3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34343"/>
                </a:solidFill>
                <a:latin typeface="Arial"/>
                <a:cs typeface="Arial"/>
              </a:rPr>
              <a:t>suites.</a:t>
            </a:r>
            <a:endParaRPr sz="2000">
              <a:latin typeface="Arial"/>
              <a:cs typeface="Arial"/>
            </a:endParaRPr>
          </a:p>
          <a:p>
            <a:pPr marL="367665" indent="-354965">
              <a:lnSpc>
                <a:spcPct val="100000"/>
              </a:lnSpc>
              <a:spcBef>
                <a:spcPts val="360"/>
              </a:spcBef>
              <a:buChar char="●"/>
              <a:tabLst>
                <a:tab pos="367665" algn="l"/>
              </a:tabLst>
            </a:pP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Complete</a:t>
            </a:r>
            <a:r>
              <a:rPr dirty="0" sz="2000" spc="-5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migration</a:t>
            </a:r>
            <a:r>
              <a:rPr dirty="0" sz="2000" spc="-4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from</a:t>
            </a:r>
            <a:r>
              <a:rPr dirty="0" sz="2000" spc="-4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E2E</a:t>
            </a:r>
            <a:r>
              <a:rPr dirty="0" sz="2000" spc="-4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tests</a:t>
            </a:r>
            <a:r>
              <a:rPr dirty="0" sz="2000" spc="-4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34343"/>
                </a:solidFill>
                <a:latin typeface="Arial"/>
                <a:cs typeface="Arial"/>
              </a:rPr>
              <a:t>Acceptance</a:t>
            </a:r>
            <a:r>
              <a:rPr dirty="0" sz="2000" spc="-45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34343"/>
                </a:solidFill>
                <a:latin typeface="Arial"/>
                <a:cs typeface="Arial"/>
              </a:rPr>
              <a:t>tests.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534352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4175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Zeeshan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Rafique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29550" y="3794035"/>
            <a:ext cx="3526154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 b="1">
                <a:solidFill>
                  <a:srgbClr val="80858A"/>
                </a:solidFill>
                <a:latin typeface="Arial"/>
                <a:cs typeface="Arial"/>
              </a:rPr>
              <a:t>Mircroelectronic</a:t>
            </a:r>
            <a:r>
              <a:rPr dirty="0" sz="1500" spc="-25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80858A"/>
                </a:solidFill>
                <a:latin typeface="Arial"/>
                <a:cs typeface="Arial"/>
              </a:rPr>
              <a:t>Research</a:t>
            </a:r>
            <a:r>
              <a:rPr dirty="0" sz="1500" spc="-20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80858A"/>
                </a:solidFill>
                <a:latin typeface="Arial"/>
                <a:cs typeface="Arial"/>
              </a:rPr>
              <a:t>Lab</a:t>
            </a:r>
            <a:r>
              <a:rPr dirty="0" sz="1500" spc="-20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80858A"/>
                </a:solidFill>
                <a:latin typeface="Arial"/>
                <a:cs typeface="Arial"/>
              </a:rPr>
              <a:t>(MERL)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15" y="4724400"/>
            <a:ext cx="1140357" cy="1345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098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About</a:t>
            </a:r>
            <a:r>
              <a:rPr dirty="0" sz="30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20" b="0">
                <a:solidFill>
                  <a:srgbClr val="000000"/>
                </a:solidFill>
                <a:latin typeface="Arial"/>
                <a:cs typeface="Arial"/>
              </a:rPr>
              <a:t>MERL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5393" y="3690759"/>
            <a:ext cx="2593200" cy="97119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35922" y="1105739"/>
            <a:ext cx="7777480" cy="2432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7465">
              <a:lnSpc>
                <a:spcPct val="117300"/>
              </a:lnSpc>
              <a:spcBef>
                <a:spcPts val="100"/>
              </a:spcBef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MERL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research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lab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at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Usman</a:t>
            </a:r>
            <a:r>
              <a:rPr dirty="0" sz="16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Institute</a:t>
            </a:r>
            <a:r>
              <a:rPr dirty="0" sz="1600" spc="-1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600" spc="-1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Technology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University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(UITU)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Karachi, Pakistan.</a:t>
            </a:r>
            <a:endParaRPr sz="1600">
              <a:latin typeface="Arial"/>
              <a:cs typeface="Arial"/>
            </a:endParaRPr>
          </a:p>
          <a:p>
            <a:pPr marL="469265" marR="5080" indent="-330200">
              <a:lnSpc>
                <a:spcPct val="114999"/>
              </a:lnSpc>
              <a:spcBef>
                <a:spcPts val="1200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lab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focuses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microelectronics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using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open-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RISC-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architecture,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bridging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hardware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software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give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undergrad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students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hands-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chip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design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“tape-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out”</a:t>
            </a:r>
            <a:r>
              <a:rPr dirty="0" sz="16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experience.</a:t>
            </a:r>
            <a:endParaRPr sz="1600">
              <a:latin typeface="Arial"/>
              <a:cs typeface="Arial"/>
            </a:endParaRPr>
          </a:p>
          <a:p>
            <a:pPr marL="469900" marR="118110" indent="-318135">
              <a:lnSpc>
                <a:spcPct val="114999"/>
              </a:lnSpc>
              <a:buSzPct val="87500"/>
              <a:buChar char="●"/>
              <a:tabLst>
                <a:tab pos="469900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MERL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has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participated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4285F4"/>
                </a:solidFill>
                <a:latin typeface="Arial"/>
                <a:cs typeface="Arial"/>
              </a:rPr>
              <a:t>Google</a:t>
            </a:r>
            <a:r>
              <a:rPr dirty="0" sz="16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4285F4"/>
                </a:solidFill>
                <a:latin typeface="Arial"/>
                <a:cs typeface="Arial"/>
              </a:rPr>
              <a:t>Summer</a:t>
            </a:r>
            <a:r>
              <a:rPr dirty="0" sz="16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4285F4"/>
                </a:solidFill>
                <a:latin typeface="Arial"/>
                <a:cs typeface="Arial"/>
              </a:rPr>
              <a:t>of</a:t>
            </a:r>
            <a:r>
              <a:rPr dirty="0" sz="16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4285F4"/>
                </a:solidFill>
                <a:latin typeface="Arial"/>
                <a:cs typeface="Arial"/>
              </a:rPr>
              <a:t>Code</a:t>
            </a:r>
            <a:r>
              <a:rPr dirty="0" sz="1600" spc="-25">
                <a:solidFill>
                  <a:srgbClr val="4285F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past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four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consecutive years.</a:t>
            </a:r>
            <a:endParaRPr sz="1600">
              <a:latin typeface="Arial"/>
              <a:cs typeface="Arial"/>
            </a:endParaRPr>
          </a:p>
          <a:p>
            <a:pPr marL="469265" indent="-329565">
              <a:lnSpc>
                <a:spcPct val="100000"/>
              </a:lnSpc>
              <a:spcBef>
                <a:spcPts val="285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GitHub: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u="sng" sz="16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https://github.com/merledu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15" y="4724400"/>
            <a:ext cx="1140357" cy="13456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35924" y="1145357"/>
            <a:ext cx="7790815" cy="2623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This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year,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MERL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got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five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slots.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Integrating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TCAM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IP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into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Chipyard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via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MMIO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RoCC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Interfaces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Automated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UVM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Tuning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Orchestrated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Via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AI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Reasoning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AEGIS</a:t>
            </a:r>
            <a:r>
              <a:rPr dirty="0" sz="16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AI-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Enhanced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Generation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Intelligent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Scenarios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Running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Secure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Vectorized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Applications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on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SoC-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Now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Generic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Test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Bench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RISC-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CPUs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Using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PyUVM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GSoC</a:t>
            </a:r>
            <a:r>
              <a:rPr dirty="0" sz="1200" spc="20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585858"/>
                </a:solidFill>
                <a:latin typeface="Arial"/>
                <a:cs typeface="Arial"/>
              </a:rPr>
              <a:t>Org:</a:t>
            </a:r>
            <a:r>
              <a:rPr dirty="0" sz="1200" spc="204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https://summerofcode.withgoogle.com/programs/2025/organizations/micro-electronics-research-lab-</a:t>
            </a:r>
            <a:r>
              <a:rPr dirty="0" u="sng" sz="1200" spc="-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uitu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098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MERL</a:t>
            </a:r>
            <a:r>
              <a:rPr dirty="0" sz="30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GSoC</a:t>
            </a:r>
            <a:r>
              <a:rPr dirty="0" sz="30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Projects</a:t>
            </a:r>
            <a:r>
              <a:rPr dirty="0" sz="3000" spc="-20" b="0">
                <a:solidFill>
                  <a:srgbClr val="000000"/>
                </a:solidFill>
                <a:latin typeface="Arial"/>
                <a:cs typeface="Arial"/>
              </a:rPr>
              <a:t> 2025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0423" y="4539551"/>
            <a:ext cx="928875" cy="34787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15" y="4724400"/>
            <a:ext cx="1140357" cy="13456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25098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My</a:t>
            </a:r>
            <a:r>
              <a:rPr dirty="0" sz="30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Project:</a:t>
            </a:r>
            <a:r>
              <a:rPr dirty="0" sz="30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Generic</a:t>
            </a:r>
            <a:r>
              <a:rPr dirty="0" sz="30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TB</a:t>
            </a:r>
            <a:r>
              <a:rPr dirty="0" sz="30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dirty="0" sz="30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0" b="0">
                <a:solidFill>
                  <a:srgbClr val="000000"/>
                </a:solidFill>
                <a:latin typeface="Arial"/>
                <a:cs typeface="Arial"/>
              </a:rPr>
              <a:t>RISC-</a:t>
            </a: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V</a:t>
            </a:r>
            <a:r>
              <a:rPr dirty="0" sz="30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0" b="0">
                <a:solidFill>
                  <a:srgbClr val="000000"/>
                </a:solidFill>
                <a:latin typeface="Arial"/>
                <a:cs typeface="Arial"/>
              </a:rPr>
              <a:t>Cores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5924" y="1145357"/>
            <a:ext cx="7121525" cy="281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project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about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creating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generic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test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bench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RISC-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CPUs.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1485"/>
              </a:spcBef>
              <a:buChar char="●"/>
              <a:tabLst>
                <a:tab pos="469265" algn="l"/>
              </a:tabLst>
            </a:pP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RISC-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open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Instruction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Set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Architecture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(ISA).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Written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PyUVM,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means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no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commercial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compiler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needed.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85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Easy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integrate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any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RISC-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CPU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using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RVFI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interface.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Spike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as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golden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model,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which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open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written</a:t>
            </a:r>
            <a:r>
              <a:rPr dirty="0" sz="16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cpp.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Compares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result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each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executed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instruction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with</a:t>
            </a:r>
            <a:r>
              <a:rPr dirty="0" sz="16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golden</a:t>
            </a:r>
            <a:r>
              <a:rPr dirty="0" sz="1600" spc="-2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model.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85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Report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mismatch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immediately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(exception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write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back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load</a:t>
            </a:r>
            <a:r>
              <a:rPr dirty="0" sz="1600" spc="-3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store).</a:t>
            </a:r>
            <a:endParaRPr sz="1600">
              <a:latin typeface="Arial"/>
              <a:cs typeface="Arial"/>
            </a:endParaRPr>
          </a:p>
          <a:p>
            <a:pPr marL="469265" indent="-330200">
              <a:lnSpc>
                <a:spcPct val="100000"/>
              </a:lnSpc>
              <a:spcBef>
                <a:spcPts val="290"/>
              </a:spcBef>
              <a:buChar char="●"/>
              <a:tabLst>
                <a:tab pos="469265" algn="l"/>
              </a:tabLst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Generate</a:t>
            </a:r>
            <a:r>
              <a:rPr dirty="0" sz="16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execution</a:t>
            </a:r>
            <a:r>
              <a:rPr dirty="0" sz="16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log</a:t>
            </a:r>
            <a:r>
              <a:rPr dirty="0" sz="1600" spc="-3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dirty="0" sz="1600" spc="-4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85858"/>
                </a:solidFill>
                <a:latin typeface="Arial"/>
                <a:cs typeface="Arial"/>
              </a:rPr>
              <a:t>debugging.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GitHub</a:t>
            </a:r>
            <a:r>
              <a:rPr dirty="0" sz="1600" spc="1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85858"/>
                </a:solidFill>
                <a:latin typeface="Arial"/>
                <a:cs typeface="Arial"/>
              </a:rPr>
              <a:t>Repo:</a:t>
            </a:r>
            <a:r>
              <a:rPr dirty="0" sz="1600" spc="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u="sng" sz="1600" spc="-1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https://github.com/merledu/coco-</a:t>
            </a:r>
            <a:r>
              <a:rPr dirty="0" u="sng" sz="1600" spc="-2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rvtb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10423" y="4539551"/>
            <a:ext cx="928875" cy="3478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924" y="241132"/>
            <a:ext cx="6969759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6355" algn="l"/>
                <a:tab pos="4415790" algn="l"/>
              </a:tabLst>
            </a:pPr>
            <a:r>
              <a:rPr dirty="0" sz="4800" spc="-10" b="0">
                <a:solidFill>
                  <a:srgbClr val="4285F4"/>
                </a:solidFill>
                <a:latin typeface="Arial"/>
                <a:cs typeface="Arial"/>
              </a:rPr>
              <a:t>Software</a:t>
            </a:r>
            <a:r>
              <a:rPr dirty="0" sz="48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4800" spc="-10" b="0">
                <a:solidFill>
                  <a:srgbClr val="4285F4"/>
                </a:solidFill>
                <a:latin typeface="Arial"/>
                <a:cs typeface="Arial"/>
              </a:rPr>
              <a:t>Model</a:t>
            </a:r>
            <a:r>
              <a:rPr dirty="0" sz="48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4800" spc="-10" b="0">
                <a:solidFill>
                  <a:srgbClr val="4285F4"/>
                </a:solidFill>
                <a:latin typeface="Arial"/>
                <a:cs typeface="Arial"/>
              </a:rPr>
              <a:t>Checking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157375"/>
            <a:ext cx="3384194" cy="383372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830446" y="1229114"/>
            <a:ext cx="4977130" cy="2799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marR="5080" indent="-393700">
              <a:lnSpc>
                <a:spcPct val="100000"/>
              </a:lnSpc>
              <a:spcBef>
                <a:spcPts val="100"/>
              </a:spcBef>
              <a:buChar char="●"/>
              <a:tabLst>
                <a:tab pos="469265" algn="l"/>
              </a:tabLst>
            </a:pPr>
            <a:r>
              <a:rPr dirty="0" sz="2600">
                <a:latin typeface="Arial"/>
                <a:cs typeface="Arial"/>
              </a:rPr>
              <a:t>Backtrack</a:t>
            </a:r>
            <a:r>
              <a:rPr dirty="0" sz="2600" spc="-10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execution</a:t>
            </a:r>
            <a:r>
              <a:rPr dirty="0" sz="2600" spc="-10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to</a:t>
            </a:r>
            <a:r>
              <a:rPr dirty="0" sz="2600" spc="-100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explore </a:t>
            </a:r>
            <a:r>
              <a:rPr dirty="0" sz="2600">
                <a:latin typeface="Arial"/>
                <a:cs typeface="Arial"/>
              </a:rPr>
              <a:t>all</a:t>
            </a:r>
            <a:r>
              <a:rPr dirty="0" sz="2600" spc="-10">
                <a:latin typeface="Arial"/>
                <a:cs typeface="Arial"/>
              </a:rPr>
              <a:t> choices.</a:t>
            </a:r>
            <a:endParaRPr sz="2600">
              <a:latin typeface="Arial"/>
              <a:cs typeface="Arial"/>
            </a:endParaRPr>
          </a:p>
          <a:p>
            <a:pPr marL="469265" indent="-39370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dirty="0" sz="2600">
                <a:latin typeface="Arial"/>
                <a:cs typeface="Arial"/>
              </a:rPr>
              <a:t>Keep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copy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of</a:t>
            </a:r>
            <a:r>
              <a:rPr dirty="0" sz="2600" spc="-5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visited</a:t>
            </a:r>
            <a:r>
              <a:rPr dirty="0" sz="2600" spc="-5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states.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600" spc="-10">
                <a:solidFill>
                  <a:srgbClr val="970000"/>
                </a:solidFill>
                <a:latin typeface="Arial"/>
                <a:cs typeface="Arial"/>
              </a:rPr>
              <a:t>Limitations: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600">
                <a:solidFill>
                  <a:srgbClr val="970000"/>
                </a:solidFill>
                <a:latin typeface="Arial"/>
                <a:cs typeface="Arial"/>
              </a:rPr>
              <a:t>Memory,</a:t>
            </a:r>
            <a:r>
              <a:rPr dirty="0" sz="2600" spc="-12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970000"/>
                </a:solidFill>
                <a:latin typeface="Arial"/>
                <a:cs typeface="Arial"/>
              </a:rPr>
              <a:t>native</a:t>
            </a:r>
            <a:r>
              <a:rPr dirty="0" sz="2600" spc="-110">
                <a:solidFill>
                  <a:srgbClr val="97000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970000"/>
                </a:solidFill>
                <a:latin typeface="Arial"/>
                <a:cs typeface="Arial"/>
              </a:rPr>
              <a:t>code.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5492" y="2062899"/>
            <a:ext cx="1563990" cy="163131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73810" y="2049182"/>
            <a:ext cx="693420" cy="227965"/>
          </a:xfrm>
          <a:custGeom>
            <a:avLst/>
            <a:gdLst/>
            <a:ahLst/>
            <a:cxnLst/>
            <a:rect l="l" t="t" r="r" b="b"/>
            <a:pathLst>
              <a:path w="693419" h="227964">
                <a:moveTo>
                  <a:pt x="170853" y="90043"/>
                </a:moveTo>
                <a:lnTo>
                  <a:pt x="170345" y="84950"/>
                </a:lnTo>
                <a:lnTo>
                  <a:pt x="169545" y="80708"/>
                </a:lnTo>
                <a:lnTo>
                  <a:pt x="89357" y="80708"/>
                </a:lnTo>
                <a:lnTo>
                  <a:pt x="89357" y="104863"/>
                </a:lnTo>
                <a:lnTo>
                  <a:pt x="146215" y="104863"/>
                </a:lnTo>
                <a:lnTo>
                  <a:pt x="144399" y="114287"/>
                </a:lnTo>
                <a:lnTo>
                  <a:pt x="116535" y="146977"/>
                </a:lnTo>
                <a:lnTo>
                  <a:pt x="88938" y="152666"/>
                </a:lnTo>
                <a:lnTo>
                  <a:pt x="64236" y="147637"/>
                </a:lnTo>
                <a:lnTo>
                  <a:pt x="44284" y="133883"/>
                </a:lnTo>
                <a:lnTo>
                  <a:pt x="30937" y="113449"/>
                </a:lnTo>
                <a:lnTo>
                  <a:pt x="26073" y="88392"/>
                </a:lnTo>
                <a:lnTo>
                  <a:pt x="30937" y="63360"/>
                </a:lnTo>
                <a:lnTo>
                  <a:pt x="44284" y="42938"/>
                </a:lnTo>
                <a:lnTo>
                  <a:pt x="64236" y="29197"/>
                </a:lnTo>
                <a:lnTo>
                  <a:pt x="88938" y="24155"/>
                </a:lnTo>
                <a:lnTo>
                  <a:pt x="102285" y="25501"/>
                </a:lnTo>
                <a:lnTo>
                  <a:pt x="113830" y="29159"/>
                </a:lnTo>
                <a:lnTo>
                  <a:pt x="123736" y="34632"/>
                </a:lnTo>
                <a:lnTo>
                  <a:pt x="132143" y="41402"/>
                </a:lnTo>
                <a:lnTo>
                  <a:pt x="149021" y="24371"/>
                </a:lnTo>
                <a:lnTo>
                  <a:pt x="137350" y="14744"/>
                </a:lnTo>
                <a:lnTo>
                  <a:pt x="123634" y="7010"/>
                </a:lnTo>
                <a:lnTo>
                  <a:pt x="107581" y="1866"/>
                </a:lnTo>
                <a:lnTo>
                  <a:pt x="88938" y="0"/>
                </a:lnTo>
                <a:lnTo>
                  <a:pt x="54648" y="6959"/>
                </a:lnTo>
                <a:lnTo>
                  <a:pt x="26352" y="25933"/>
                </a:lnTo>
                <a:lnTo>
                  <a:pt x="7099" y="54025"/>
                </a:lnTo>
                <a:lnTo>
                  <a:pt x="0" y="88392"/>
                </a:lnTo>
                <a:lnTo>
                  <a:pt x="7099" y="122758"/>
                </a:lnTo>
                <a:lnTo>
                  <a:pt x="26352" y="150863"/>
                </a:lnTo>
                <a:lnTo>
                  <a:pt x="54648" y="169837"/>
                </a:lnTo>
                <a:lnTo>
                  <a:pt x="88938" y="176796"/>
                </a:lnTo>
                <a:lnTo>
                  <a:pt x="107340" y="175209"/>
                </a:lnTo>
                <a:lnTo>
                  <a:pt x="150114" y="152006"/>
                </a:lnTo>
                <a:lnTo>
                  <a:pt x="169837" y="109740"/>
                </a:lnTo>
                <a:lnTo>
                  <a:pt x="170853" y="95516"/>
                </a:lnTo>
                <a:lnTo>
                  <a:pt x="170853" y="90043"/>
                </a:lnTo>
                <a:close/>
              </a:path>
              <a:path w="693419" h="227964">
                <a:moveTo>
                  <a:pt x="293001" y="119913"/>
                </a:moveTo>
                <a:lnTo>
                  <a:pt x="288544" y="97091"/>
                </a:lnTo>
                <a:lnTo>
                  <a:pt x="280657" y="85394"/>
                </a:lnTo>
                <a:lnTo>
                  <a:pt x="276377" y="79057"/>
                </a:lnTo>
                <a:lnTo>
                  <a:pt x="268224" y="73710"/>
                </a:lnTo>
                <a:lnTo>
                  <a:pt x="268224" y="119913"/>
                </a:lnTo>
                <a:lnTo>
                  <a:pt x="265645" y="133845"/>
                </a:lnTo>
                <a:lnTo>
                  <a:pt x="258699" y="144754"/>
                </a:lnTo>
                <a:lnTo>
                  <a:pt x="248539" y="151853"/>
                </a:lnTo>
                <a:lnTo>
                  <a:pt x="236359" y="154393"/>
                </a:lnTo>
                <a:lnTo>
                  <a:pt x="224155" y="151853"/>
                </a:lnTo>
                <a:lnTo>
                  <a:pt x="214007" y="144754"/>
                </a:lnTo>
                <a:lnTo>
                  <a:pt x="207060" y="133845"/>
                </a:lnTo>
                <a:lnTo>
                  <a:pt x="204495" y="119913"/>
                </a:lnTo>
                <a:lnTo>
                  <a:pt x="207060" y="105879"/>
                </a:lnTo>
                <a:lnTo>
                  <a:pt x="214007" y="94970"/>
                </a:lnTo>
                <a:lnTo>
                  <a:pt x="224155" y="87909"/>
                </a:lnTo>
                <a:lnTo>
                  <a:pt x="236359" y="85394"/>
                </a:lnTo>
                <a:lnTo>
                  <a:pt x="248539" y="87909"/>
                </a:lnTo>
                <a:lnTo>
                  <a:pt x="258699" y="94970"/>
                </a:lnTo>
                <a:lnTo>
                  <a:pt x="265645" y="105879"/>
                </a:lnTo>
                <a:lnTo>
                  <a:pt x="268224" y="119913"/>
                </a:lnTo>
                <a:lnTo>
                  <a:pt x="268224" y="73710"/>
                </a:lnTo>
                <a:lnTo>
                  <a:pt x="258368" y="67221"/>
                </a:lnTo>
                <a:lnTo>
                  <a:pt x="236359" y="62953"/>
                </a:lnTo>
                <a:lnTo>
                  <a:pt x="214325" y="67221"/>
                </a:lnTo>
                <a:lnTo>
                  <a:pt x="196303" y="79057"/>
                </a:lnTo>
                <a:lnTo>
                  <a:pt x="184150" y="97091"/>
                </a:lnTo>
                <a:lnTo>
                  <a:pt x="179692" y="119913"/>
                </a:lnTo>
                <a:lnTo>
                  <a:pt x="184150" y="142621"/>
                </a:lnTo>
                <a:lnTo>
                  <a:pt x="196303" y="160642"/>
                </a:lnTo>
                <a:lnTo>
                  <a:pt x="214325" y="172516"/>
                </a:lnTo>
                <a:lnTo>
                  <a:pt x="236359" y="176796"/>
                </a:lnTo>
                <a:lnTo>
                  <a:pt x="258368" y="172516"/>
                </a:lnTo>
                <a:lnTo>
                  <a:pt x="276377" y="160642"/>
                </a:lnTo>
                <a:lnTo>
                  <a:pt x="280593" y="154393"/>
                </a:lnTo>
                <a:lnTo>
                  <a:pt x="288544" y="142621"/>
                </a:lnTo>
                <a:lnTo>
                  <a:pt x="293001" y="119913"/>
                </a:lnTo>
                <a:close/>
              </a:path>
              <a:path w="693419" h="227964">
                <a:moveTo>
                  <a:pt x="416636" y="119913"/>
                </a:moveTo>
                <a:lnTo>
                  <a:pt x="412178" y="97091"/>
                </a:lnTo>
                <a:lnTo>
                  <a:pt x="404291" y="85394"/>
                </a:lnTo>
                <a:lnTo>
                  <a:pt x="400011" y="79057"/>
                </a:lnTo>
                <a:lnTo>
                  <a:pt x="391833" y="73685"/>
                </a:lnTo>
                <a:lnTo>
                  <a:pt x="391833" y="119913"/>
                </a:lnTo>
                <a:lnTo>
                  <a:pt x="389255" y="133845"/>
                </a:lnTo>
                <a:lnTo>
                  <a:pt x="382320" y="144754"/>
                </a:lnTo>
                <a:lnTo>
                  <a:pt x="372173" y="151853"/>
                </a:lnTo>
                <a:lnTo>
                  <a:pt x="359994" y="154393"/>
                </a:lnTo>
                <a:lnTo>
                  <a:pt x="347789" y="151853"/>
                </a:lnTo>
                <a:lnTo>
                  <a:pt x="337642" y="144754"/>
                </a:lnTo>
                <a:lnTo>
                  <a:pt x="330695" y="133845"/>
                </a:lnTo>
                <a:lnTo>
                  <a:pt x="328129" y="119913"/>
                </a:lnTo>
                <a:lnTo>
                  <a:pt x="330695" y="105879"/>
                </a:lnTo>
                <a:lnTo>
                  <a:pt x="337642" y="94970"/>
                </a:lnTo>
                <a:lnTo>
                  <a:pt x="347789" y="87909"/>
                </a:lnTo>
                <a:lnTo>
                  <a:pt x="359994" y="85394"/>
                </a:lnTo>
                <a:lnTo>
                  <a:pt x="372173" y="87909"/>
                </a:lnTo>
                <a:lnTo>
                  <a:pt x="382320" y="94970"/>
                </a:lnTo>
                <a:lnTo>
                  <a:pt x="389255" y="105879"/>
                </a:lnTo>
                <a:lnTo>
                  <a:pt x="391833" y="119913"/>
                </a:lnTo>
                <a:lnTo>
                  <a:pt x="391833" y="73685"/>
                </a:lnTo>
                <a:lnTo>
                  <a:pt x="382003" y="67221"/>
                </a:lnTo>
                <a:lnTo>
                  <a:pt x="359994" y="62953"/>
                </a:lnTo>
                <a:lnTo>
                  <a:pt x="337959" y="67221"/>
                </a:lnTo>
                <a:lnTo>
                  <a:pt x="319938" y="79057"/>
                </a:lnTo>
                <a:lnTo>
                  <a:pt x="307784" y="97091"/>
                </a:lnTo>
                <a:lnTo>
                  <a:pt x="303326" y="119913"/>
                </a:lnTo>
                <a:lnTo>
                  <a:pt x="307784" y="142621"/>
                </a:lnTo>
                <a:lnTo>
                  <a:pt x="319938" y="160642"/>
                </a:lnTo>
                <a:lnTo>
                  <a:pt x="337959" y="172516"/>
                </a:lnTo>
                <a:lnTo>
                  <a:pt x="359994" y="176796"/>
                </a:lnTo>
                <a:lnTo>
                  <a:pt x="382003" y="172516"/>
                </a:lnTo>
                <a:lnTo>
                  <a:pt x="400011" y="160642"/>
                </a:lnTo>
                <a:lnTo>
                  <a:pt x="404228" y="154393"/>
                </a:lnTo>
                <a:lnTo>
                  <a:pt x="412178" y="142621"/>
                </a:lnTo>
                <a:lnTo>
                  <a:pt x="416636" y="119913"/>
                </a:lnTo>
                <a:close/>
              </a:path>
              <a:path w="693419" h="227964">
                <a:moveTo>
                  <a:pt x="535139" y="66421"/>
                </a:moveTo>
                <a:lnTo>
                  <a:pt x="513295" y="66421"/>
                </a:lnTo>
                <a:lnTo>
                  <a:pt x="513295" y="120129"/>
                </a:lnTo>
                <a:lnTo>
                  <a:pt x="510971" y="133832"/>
                </a:lnTo>
                <a:lnTo>
                  <a:pt x="504571" y="144691"/>
                </a:lnTo>
                <a:lnTo>
                  <a:pt x="495007" y="151828"/>
                </a:lnTo>
                <a:lnTo>
                  <a:pt x="483171" y="154393"/>
                </a:lnTo>
                <a:lnTo>
                  <a:pt x="471043" y="151828"/>
                </a:lnTo>
                <a:lnTo>
                  <a:pt x="461048" y="144691"/>
                </a:lnTo>
                <a:lnTo>
                  <a:pt x="454253" y="133832"/>
                </a:lnTo>
                <a:lnTo>
                  <a:pt x="451739" y="120129"/>
                </a:lnTo>
                <a:lnTo>
                  <a:pt x="454253" y="106248"/>
                </a:lnTo>
                <a:lnTo>
                  <a:pt x="461048" y="95250"/>
                </a:lnTo>
                <a:lnTo>
                  <a:pt x="471043" y="88011"/>
                </a:lnTo>
                <a:lnTo>
                  <a:pt x="483171" y="85394"/>
                </a:lnTo>
                <a:lnTo>
                  <a:pt x="495007" y="88011"/>
                </a:lnTo>
                <a:lnTo>
                  <a:pt x="504571" y="95250"/>
                </a:lnTo>
                <a:lnTo>
                  <a:pt x="510971" y="106248"/>
                </a:lnTo>
                <a:lnTo>
                  <a:pt x="513295" y="120129"/>
                </a:lnTo>
                <a:lnTo>
                  <a:pt x="513295" y="66421"/>
                </a:lnTo>
                <a:lnTo>
                  <a:pt x="511619" y="66421"/>
                </a:lnTo>
                <a:lnTo>
                  <a:pt x="511619" y="75704"/>
                </a:lnTo>
                <a:lnTo>
                  <a:pt x="510730" y="75704"/>
                </a:lnTo>
                <a:lnTo>
                  <a:pt x="505650" y="70891"/>
                </a:lnTo>
                <a:lnTo>
                  <a:pt x="498856" y="66827"/>
                </a:lnTo>
                <a:lnTo>
                  <a:pt x="490575" y="64008"/>
                </a:lnTo>
                <a:lnTo>
                  <a:pt x="481037" y="62953"/>
                </a:lnTo>
                <a:lnTo>
                  <a:pt x="460667" y="67373"/>
                </a:lnTo>
                <a:lnTo>
                  <a:pt x="443395" y="79489"/>
                </a:lnTo>
                <a:lnTo>
                  <a:pt x="431419" y="97637"/>
                </a:lnTo>
                <a:lnTo>
                  <a:pt x="426935" y="120129"/>
                </a:lnTo>
                <a:lnTo>
                  <a:pt x="431419" y="142443"/>
                </a:lnTo>
                <a:lnTo>
                  <a:pt x="443395" y="160426"/>
                </a:lnTo>
                <a:lnTo>
                  <a:pt x="460667" y="172427"/>
                </a:lnTo>
                <a:lnTo>
                  <a:pt x="481037" y="176796"/>
                </a:lnTo>
                <a:lnTo>
                  <a:pt x="490575" y="175755"/>
                </a:lnTo>
                <a:lnTo>
                  <a:pt x="498856" y="172923"/>
                </a:lnTo>
                <a:lnTo>
                  <a:pt x="505650" y="168808"/>
                </a:lnTo>
                <a:lnTo>
                  <a:pt x="510730" y="163868"/>
                </a:lnTo>
                <a:lnTo>
                  <a:pt x="511619" y="163868"/>
                </a:lnTo>
                <a:lnTo>
                  <a:pt x="494017" y="203352"/>
                </a:lnTo>
                <a:lnTo>
                  <a:pt x="481457" y="205511"/>
                </a:lnTo>
                <a:lnTo>
                  <a:pt x="471157" y="203657"/>
                </a:lnTo>
                <a:lnTo>
                  <a:pt x="462991" y="198856"/>
                </a:lnTo>
                <a:lnTo>
                  <a:pt x="456946" y="192316"/>
                </a:lnTo>
                <a:lnTo>
                  <a:pt x="453009" y="185216"/>
                </a:lnTo>
                <a:lnTo>
                  <a:pt x="431406" y="194284"/>
                </a:lnTo>
                <a:lnTo>
                  <a:pt x="437997" y="205905"/>
                </a:lnTo>
                <a:lnTo>
                  <a:pt x="448500" y="216750"/>
                </a:lnTo>
                <a:lnTo>
                  <a:pt x="462965" y="224764"/>
                </a:lnTo>
                <a:lnTo>
                  <a:pt x="481457" y="227888"/>
                </a:lnTo>
                <a:lnTo>
                  <a:pt x="502107" y="224548"/>
                </a:lnTo>
                <a:lnTo>
                  <a:pt x="519201" y="214020"/>
                </a:lnTo>
                <a:lnTo>
                  <a:pt x="524573" y="205511"/>
                </a:lnTo>
                <a:lnTo>
                  <a:pt x="530834" y="195618"/>
                </a:lnTo>
                <a:lnTo>
                  <a:pt x="535114" y="168808"/>
                </a:lnTo>
                <a:lnTo>
                  <a:pt x="535139" y="163868"/>
                </a:lnTo>
                <a:lnTo>
                  <a:pt x="535139" y="154393"/>
                </a:lnTo>
                <a:lnTo>
                  <a:pt x="535139" y="85394"/>
                </a:lnTo>
                <a:lnTo>
                  <a:pt x="535139" y="75704"/>
                </a:lnTo>
                <a:lnTo>
                  <a:pt x="535139" y="66421"/>
                </a:lnTo>
                <a:close/>
              </a:path>
              <a:path w="693419" h="227964">
                <a:moveTo>
                  <a:pt x="577126" y="6604"/>
                </a:moveTo>
                <a:lnTo>
                  <a:pt x="552335" y="6604"/>
                </a:lnTo>
                <a:lnTo>
                  <a:pt x="552335" y="173355"/>
                </a:lnTo>
                <a:lnTo>
                  <a:pt x="577126" y="173355"/>
                </a:lnTo>
                <a:lnTo>
                  <a:pt x="577126" y="6604"/>
                </a:lnTo>
                <a:close/>
              </a:path>
              <a:path w="693419" h="227964">
                <a:moveTo>
                  <a:pt x="693229" y="105676"/>
                </a:moveTo>
                <a:lnTo>
                  <a:pt x="664159" y="68541"/>
                </a:lnTo>
                <a:lnTo>
                  <a:pt x="664159" y="97028"/>
                </a:lnTo>
                <a:lnTo>
                  <a:pt x="613689" y="118173"/>
                </a:lnTo>
                <a:lnTo>
                  <a:pt x="616267" y="103708"/>
                </a:lnTo>
                <a:lnTo>
                  <a:pt x="623481" y="93319"/>
                </a:lnTo>
                <a:lnTo>
                  <a:pt x="633183" y="87058"/>
                </a:lnTo>
                <a:lnTo>
                  <a:pt x="643216" y="84963"/>
                </a:lnTo>
                <a:lnTo>
                  <a:pt x="653034" y="84963"/>
                </a:lnTo>
                <a:lnTo>
                  <a:pt x="661377" y="89916"/>
                </a:lnTo>
                <a:lnTo>
                  <a:pt x="664044" y="96735"/>
                </a:lnTo>
                <a:lnTo>
                  <a:pt x="664159" y="97028"/>
                </a:lnTo>
                <a:lnTo>
                  <a:pt x="664159" y="68541"/>
                </a:lnTo>
                <a:lnTo>
                  <a:pt x="661606" y="66827"/>
                </a:lnTo>
                <a:lnTo>
                  <a:pt x="642353" y="62953"/>
                </a:lnTo>
                <a:lnTo>
                  <a:pt x="621766" y="67094"/>
                </a:lnTo>
                <a:lnTo>
                  <a:pt x="604812" y="78740"/>
                </a:lnTo>
                <a:lnTo>
                  <a:pt x="593331" y="96735"/>
                </a:lnTo>
                <a:lnTo>
                  <a:pt x="589102" y="119913"/>
                </a:lnTo>
                <a:lnTo>
                  <a:pt x="593344" y="142265"/>
                </a:lnTo>
                <a:lnTo>
                  <a:pt x="605078" y="160324"/>
                </a:lnTo>
                <a:lnTo>
                  <a:pt x="622833" y="172402"/>
                </a:lnTo>
                <a:lnTo>
                  <a:pt x="645109" y="176796"/>
                </a:lnTo>
                <a:lnTo>
                  <a:pt x="662508" y="174167"/>
                </a:lnTo>
                <a:lnTo>
                  <a:pt x="676021" y="167665"/>
                </a:lnTo>
                <a:lnTo>
                  <a:pt x="685850" y="159435"/>
                </a:lnTo>
                <a:lnTo>
                  <a:pt x="689902" y="154393"/>
                </a:lnTo>
                <a:lnTo>
                  <a:pt x="692175" y="151587"/>
                </a:lnTo>
                <a:lnTo>
                  <a:pt x="672934" y="138645"/>
                </a:lnTo>
                <a:lnTo>
                  <a:pt x="667664" y="145110"/>
                </a:lnTo>
                <a:lnTo>
                  <a:pt x="661365" y="150075"/>
                </a:lnTo>
                <a:lnTo>
                  <a:pt x="653808" y="153314"/>
                </a:lnTo>
                <a:lnTo>
                  <a:pt x="653592" y="153314"/>
                </a:lnTo>
                <a:lnTo>
                  <a:pt x="645109" y="154393"/>
                </a:lnTo>
                <a:lnTo>
                  <a:pt x="636333" y="153314"/>
                </a:lnTo>
                <a:lnTo>
                  <a:pt x="628929" y="150075"/>
                </a:lnTo>
                <a:lnTo>
                  <a:pt x="622693" y="144653"/>
                </a:lnTo>
                <a:lnTo>
                  <a:pt x="617753" y="137121"/>
                </a:lnTo>
                <a:lnTo>
                  <a:pt x="663232" y="118173"/>
                </a:lnTo>
                <a:lnTo>
                  <a:pt x="693229" y="105676"/>
                </a:lnTo>
                <a:close/>
              </a:path>
            </a:pathLst>
          </a:custGeom>
          <a:solidFill>
            <a:srgbClr val="5F626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42386" y="1971763"/>
            <a:ext cx="329565" cy="332105"/>
            <a:chOff x="842386" y="1971763"/>
            <a:chExt cx="329565" cy="332105"/>
          </a:xfrm>
        </p:grpSpPr>
        <p:sp>
          <p:nvSpPr>
            <p:cNvPr id="5" name="object 5" descr=""/>
            <p:cNvSpPr/>
            <p:nvPr/>
          </p:nvSpPr>
          <p:spPr>
            <a:xfrm>
              <a:off x="842386" y="1971763"/>
              <a:ext cx="329565" cy="332105"/>
            </a:xfrm>
            <a:custGeom>
              <a:avLst/>
              <a:gdLst/>
              <a:ahLst/>
              <a:cxnLst/>
              <a:rect l="l" t="t" r="r" b="b"/>
              <a:pathLst>
                <a:path w="329565" h="332105">
                  <a:moveTo>
                    <a:pt x="164421" y="0"/>
                  </a:moveTo>
                  <a:lnTo>
                    <a:pt x="126618" y="38112"/>
                  </a:lnTo>
                  <a:lnTo>
                    <a:pt x="116285" y="48145"/>
                  </a:lnTo>
                  <a:lnTo>
                    <a:pt x="48136" y="48145"/>
                  </a:lnTo>
                  <a:lnTo>
                    <a:pt x="48136" y="117246"/>
                  </a:lnTo>
                  <a:lnTo>
                    <a:pt x="0" y="165887"/>
                  </a:lnTo>
                  <a:lnTo>
                    <a:pt x="48136" y="214401"/>
                  </a:lnTo>
                  <a:lnTo>
                    <a:pt x="48136" y="283108"/>
                  </a:lnTo>
                  <a:lnTo>
                    <a:pt x="116285" y="283108"/>
                  </a:lnTo>
                  <a:lnTo>
                    <a:pt x="164421" y="331622"/>
                  </a:lnTo>
                  <a:lnTo>
                    <a:pt x="212675" y="283108"/>
                  </a:lnTo>
                  <a:lnTo>
                    <a:pt x="280707" y="283108"/>
                  </a:lnTo>
                  <a:lnTo>
                    <a:pt x="280707" y="214401"/>
                  </a:lnTo>
                  <a:lnTo>
                    <a:pt x="328961" y="165887"/>
                  </a:lnTo>
                  <a:lnTo>
                    <a:pt x="280707" y="117246"/>
                  </a:lnTo>
                  <a:lnTo>
                    <a:pt x="280707" y="48145"/>
                  </a:lnTo>
                  <a:lnTo>
                    <a:pt x="212021" y="48145"/>
                  </a:lnTo>
                  <a:lnTo>
                    <a:pt x="164421" y="0"/>
                  </a:lnTo>
                  <a:close/>
                </a:path>
              </a:pathLst>
            </a:custGeom>
            <a:solidFill>
              <a:srgbClr val="F8A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703" y="2041791"/>
              <a:ext cx="190209" cy="19173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829550" y="2516162"/>
            <a:ext cx="421767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0730" algn="l"/>
              </a:tabLst>
            </a:pP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Turan</a:t>
            </a:r>
            <a:r>
              <a:rPr dirty="0" sz="550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>
                <a:solidFill>
                  <a:srgbClr val="4285F4"/>
                </a:solidFill>
                <a:latin typeface="Arial"/>
                <a:cs typeface="Arial"/>
              </a:rPr>
              <a:t>Furkan</a:t>
            </a:r>
            <a:endParaRPr sz="5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99532" y="3270542"/>
            <a:ext cx="142367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25">
                <a:solidFill>
                  <a:srgbClr val="4285F4"/>
                </a:solidFill>
                <a:latin typeface="Arial"/>
                <a:cs typeface="Arial"/>
              </a:rPr>
              <a:t>PAK</a:t>
            </a:r>
            <a:endParaRPr sz="5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29550" y="3286035"/>
            <a:ext cx="840740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930" b="1">
                <a:solidFill>
                  <a:srgbClr val="80858A"/>
                </a:solidFill>
                <a:latin typeface="Arial"/>
                <a:cs typeface="Arial"/>
              </a:rPr>
              <a:t>F</a:t>
            </a:r>
            <a:r>
              <a:rPr dirty="0" baseline="1010" sz="8250" spc="-3720">
                <a:solidFill>
                  <a:srgbClr val="4285F4"/>
                </a:solidFill>
                <a:latin typeface="Arial"/>
                <a:cs typeface="Arial"/>
              </a:rPr>
              <a:t>T</a:t>
            </a:r>
            <a:r>
              <a:rPr dirty="0" sz="1500" spc="-20" b="1">
                <a:solidFill>
                  <a:srgbClr val="80858A"/>
                </a:solidFill>
                <a:latin typeface="Arial"/>
                <a:cs typeface="Arial"/>
              </a:rPr>
              <a:t>ree</a:t>
            </a:r>
            <a:r>
              <a:rPr dirty="0" sz="1500" spc="-915" b="1">
                <a:solidFill>
                  <a:srgbClr val="80858A"/>
                </a:solidFill>
                <a:latin typeface="Arial"/>
                <a:cs typeface="Arial"/>
              </a:rPr>
              <a:t>C</a:t>
            </a:r>
            <a:r>
              <a:rPr dirty="0" baseline="1010" sz="8250" spc="-5100">
                <a:solidFill>
                  <a:srgbClr val="4285F4"/>
                </a:solidFill>
                <a:latin typeface="Arial"/>
                <a:cs typeface="Arial"/>
              </a:rPr>
              <a:t>O</a:t>
            </a:r>
            <a:r>
              <a:rPr dirty="0" sz="1500" spc="-20" b="1">
                <a:solidFill>
                  <a:srgbClr val="80858A"/>
                </a:solidFill>
                <a:latin typeface="Arial"/>
                <a:cs typeface="Arial"/>
              </a:rPr>
              <a:t>AD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1598" rIns="0" bIns="0" rtlCol="0" vert="horz">
            <a:spAutoFit/>
          </a:bodyPr>
          <a:lstStyle/>
          <a:p>
            <a:pPr marL="2566670">
              <a:lnSpc>
                <a:spcPct val="100000"/>
              </a:lnSpc>
              <a:spcBef>
                <a:spcPts val="100"/>
              </a:spcBef>
            </a:pP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Story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of</a:t>
            </a:r>
            <a:r>
              <a:rPr dirty="0" sz="25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b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dirty="0" sz="25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" b="0">
                <a:solidFill>
                  <a:srgbClr val="000000"/>
                </a:solidFill>
                <a:latin typeface="Arial"/>
                <a:cs typeface="Arial"/>
              </a:rPr>
              <a:t>Projects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91649" y="3452240"/>
            <a:ext cx="2183765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Interactive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controls</a:t>
            </a:r>
            <a:r>
              <a:rPr dirty="0" sz="1800" spc="-25">
                <a:solidFill>
                  <a:srgbClr val="585858"/>
                </a:solidFill>
                <a:latin typeface="Arial"/>
                <a:cs typeface="Arial"/>
              </a:rPr>
              <a:t> in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3D</a:t>
            </a:r>
            <a:r>
              <a:rPr dirty="0" sz="1800" spc="-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585858"/>
                </a:solidFill>
                <a:latin typeface="Arial"/>
                <a:cs typeface="Arial"/>
              </a:rPr>
              <a:t>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298481" y="3363582"/>
            <a:ext cx="2082800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Multiple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files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parallel editing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75578" y="3434283"/>
            <a:ext cx="2818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3D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PDF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Export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dirty="0" sz="1800" spc="-15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585858"/>
                </a:solidFill>
                <a:latin typeface="Arial"/>
                <a:cs typeface="Arial"/>
              </a:rPr>
              <a:t>FreeCAD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561" y="1413827"/>
            <a:ext cx="2791180" cy="174447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924" y="1452854"/>
            <a:ext cx="2962490" cy="166641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0324"/>
            <a:ext cx="9144000" cy="4502849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5382895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9515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Kannupriya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Kalra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40124" y="3696499"/>
            <a:ext cx="12560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80858A"/>
                </a:solidFill>
                <a:latin typeface="Arial"/>
                <a:cs typeface="Arial"/>
              </a:rPr>
              <a:t>Scala</a:t>
            </a:r>
            <a:r>
              <a:rPr dirty="0" sz="1600" spc="-35" b="1">
                <a:solidFill>
                  <a:srgbClr val="80858A"/>
                </a:solidFill>
                <a:latin typeface="Arial"/>
                <a:cs typeface="Arial"/>
              </a:rPr>
              <a:t> </a:t>
            </a:r>
            <a:r>
              <a:rPr dirty="0" sz="1600" spc="-10" b="1">
                <a:solidFill>
                  <a:srgbClr val="80858A"/>
                </a:solidFill>
                <a:latin typeface="Arial"/>
                <a:cs typeface="Arial"/>
              </a:rPr>
              <a:t>Center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52825" y="4160177"/>
            <a:ext cx="1428750" cy="762000"/>
            <a:chOff x="852825" y="4160177"/>
            <a:chExt cx="1428750" cy="7620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9580" y="4160177"/>
              <a:ext cx="761999" cy="762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825" y="4228960"/>
              <a:ext cx="624424" cy="624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8214" rIns="0" bIns="0" rtlCol="0" vert="horz">
            <a:spAutoFit/>
          </a:bodyPr>
          <a:lstStyle/>
          <a:p>
            <a:pPr marL="1094105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000000"/>
                </a:solidFill>
              </a:rPr>
              <a:t>The</a:t>
            </a:r>
            <a:r>
              <a:rPr dirty="0" sz="2500" spc="-4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Key</a:t>
            </a:r>
            <a:r>
              <a:rPr dirty="0" sz="2500" spc="-4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Outcome:</a:t>
            </a:r>
            <a:r>
              <a:rPr dirty="0" sz="2500" spc="-4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Traceability</a:t>
            </a:r>
            <a:r>
              <a:rPr dirty="0" sz="2500" spc="-40">
                <a:solidFill>
                  <a:srgbClr val="000000"/>
                </a:solidFill>
              </a:rPr>
              <a:t> </a:t>
            </a:r>
            <a:r>
              <a:rPr dirty="0" sz="2500" spc="-10">
                <a:solidFill>
                  <a:srgbClr val="000000"/>
                </a:solidFill>
              </a:rPr>
              <a:t>Unlocked</a:t>
            </a:r>
            <a:endParaRPr sz="2500"/>
          </a:p>
        </p:txBody>
      </p:sp>
      <p:sp>
        <p:nvSpPr>
          <p:cNvPr id="3" name="object 3" descr=""/>
          <p:cNvSpPr txBox="1"/>
          <p:nvPr/>
        </p:nvSpPr>
        <p:spPr>
          <a:xfrm>
            <a:off x="542824" y="1248397"/>
            <a:ext cx="3947160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6865" marR="5080" indent="-304800">
              <a:lnSpc>
                <a:spcPct val="150000"/>
              </a:lnSpc>
              <a:spcBef>
                <a:spcPts val="100"/>
              </a:spcBef>
              <a:buFont typeface="Arial"/>
              <a:buChar char="●"/>
              <a:tabLst>
                <a:tab pos="316865" algn="l"/>
              </a:tabLst>
            </a:pPr>
            <a:r>
              <a:rPr dirty="0" sz="1200" b="1">
                <a:latin typeface="Arial"/>
                <a:cs typeface="Arial"/>
              </a:rPr>
              <a:t>Tracing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Support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(PR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#77,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#119):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Added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execution </a:t>
            </a:r>
            <a:r>
              <a:rPr dirty="0" sz="1200">
                <a:latin typeface="Arial"/>
                <a:cs typeface="Arial"/>
              </a:rPr>
              <a:t>flow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tracking,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spans,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and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timing.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Integrated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Langfuse </a:t>
            </a:r>
            <a:r>
              <a:rPr dirty="0" sz="1200">
                <a:latin typeface="Arial"/>
                <a:cs typeface="Arial"/>
              </a:rPr>
              <a:t>for developer-friendly </a:t>
            </a:r>
            <a:r>
              <a:rPr dirty="0" sz="1200" spc="-10">
                <a:latin typeface="Arial"/>
                <a:cs typeface="Arial"/>
              </a:rPr>
              <a:t>traces.</a:t>
            </a:r>
            <a:endParaRPr sz="1200">
              <a:latin typeface="Arial"/>
              <a:cs typeface="Arial"/>
            </a:endParaRPr>
          </a:p>
          <a:p>
            <a:pPr algn="just" marL="317500" marR="132080" indent="-305435">
              <a:lnSpc>
                <a:spcPct val="150000"/>
              </a:lnSpc>
              <a:buFont typeface="Arial"/>
              <a:buChar char="●"/>
              <a:tabLst>
                <a:tab pos="317500" algn="l"/>
                <a:tab pos="318770" algn="l"/>
              </a:tabLst>
            </a:pPr>
            <a:r>
              <a:rPr dirty="0" sz="1200">
                <a:latin typeface="Arial"/>
                <a:cs typeface="Arial"/>
              </a:rPr>
              <a:t>	</a:t>
            </a:r>
            <a:r>
              <a:rPr dirty="0" sz="1200" spc="-10" b="1">
                <a:latin typeface="Arial"/>
                <a:cs typeface="Arial"/>
              </a:rPr>
              <a:t>Type-</a:t>
            </a:r>
            <a:r>
              <a:rPr dirty="0" sz="1200" b="1">
                <a:latin typeface="Arial"/>
                <a:cs typeface="Arial"/>
              </a:rPr>
              <a:t>Safe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Tracing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(PR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#165):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Rebuilt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with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sealed </a:t>
            </a:r>
            <a:r>
              <a:rPr dirty="0" sz="1200" b="1">
                <a:latin typeface="Arial"/>
                <a:cs typeface="Arial"/>
              </a:rPr>
              <a:t>traits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&amp;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composable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backends</a:t>
            </a:r>
            <a:r>
              <a:rPr dirty="0" sz="1200">
                <a:latin typeface="Arial"/>
                <a:cs typeface="Arial"/>
              </a:rPr>
              <a:t>.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Ensured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reliability </a:t>
            </a:r>
            <a:r>
              <a:rPr dirty="0" sz="1200">
                <a:latin typeface="Arial"/>
                <a:cs typeface="Arial"/>
              </a:rPr>
              <a:t>and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backward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compatibility.</a:t>
            </a:r>
            <a:endParaRPr sz="1200">
              <a:latin typeface="Arial"/>
              <a:cs typeface="Arial"/>
            </a:endParaRPr>
          </a:p>
          <a:p>
            <a:pPr algn="just" marL="317500" marR="13970" indent="-304800">
              <a:lnSpc>
                <a:spcPct val="150000"/>
              </a:lnSpc>
              <a:buFont typeface="Arial"/>
              <a:buChar char="●"/>
              <a:tabLst>
                <a:tab pos="317500" algn="l"/>
                <a:tab pos="319405" algn="l"/>
              </a:tabLst>
            </a:pPr>
            <a:r>
              <a:rPr dirty="0" sz="1200">
                <a:latin typeface="Arial"/>
                <a:cs typeface="Arial"/>
              </a:rPr>
              <a:t>	</a:t>
            </a:r>
            <a:r>
              <a:rPr dirty="0" sz="1200" b="1">
                <a:latin typeface="Arial"/>
                <a:cs typeface="Arial"/>
              </a:rPr>
              <a:t>Demo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&amp;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Multi-</a:t>
            </a:r>
            <a:r>
              <a:rPr dirty="0" sz="1200" b="1">
                <a:latin typeface="Arial"/>
                <a:cs typeface="Arial"/>
              </a:rPr>
              <a:t>Backend</a:t>
            </a:r>
            <a:r>
              <a:rPr dirty="0" sz="1200" spc="-1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(PR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#184): </a:t>
            </a:r>
            <a:r>
              <a:rPr dirty="0" sz="1200">
                <a:latin typeface="Arial"/>
                <a:cs typeface="Arial"/>
              </a:rPr>
              <a:t>Built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calculator </a:t>
            </a:r>
            <a:r>
              <a:rPr dirty="0" sz="1200">
                <a:latin typeface="Arial"/>
                <a:cs typeface="Arial"/>
              </a:rPr>
              <a:t>agent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for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sequential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tool-</a:t>
            </a:r>
            <a:r>
              <a:rPr dirty="0" sz="1200">
                <a:latin typeface="Arial"/>
                <a:cs typeface="Arial"/>
              </a:rPr>
              <a:t>use.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Showcased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tracing</a:t>
            </a:r>
            <a:r>
              <a:rPr dirty="0" sz="1200" spc="-20">
                <a:latin typeface="Arial"/>
                <a:cs typeface="Arial"/>
              </a:rPr>
              <a:t> with </a:t>
            </a:r>
            <a:r>
              <a:rPr dirty="0" sz="1200">
                <a:latin typeface="Arial"/>
                <a:cs typeface="Arial"/>
              </a:rPr>
              <a:t>Console,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Langfuse,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and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NoOp.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2513622" y="3968242"/>
          <a:ext cx="4193540" cy="1079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885"/>
                <a:gridCol w="1365885"/>
                <a:gridCol w="1365884"/>
              </a:tblGrid>
              <a:tr h="5975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PRs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Raised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731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ECDFF"/>
                    </a:solidFill>
                  </a:tcPr>
                </a:tc>
                <a:tc>
                  <a:txBody>
                    <a:bodyPr/>
                    <a:lstStyle/>
                    <a:p>
                      <a:pPr marL="456565" marR="287655" indent="-16256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PRs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Closed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0" b="1">
                          <a:latin typeface="Arial"/>
                          <a:cs typeface="Arial"/>
                        </a:rPr>
                        <a:t>/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Merged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731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ECD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PRs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Still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Open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7314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ECDFF"/>
                    </a:solidFill>
                  </a:tcPr>
                </a:tc>
              </a:tr>
              <a:tr h="481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731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000" spc="-25" b="1">
                          <a:latin typeface="Arial"/>
                          <a:cs typeface="Arial"/>
                        </a:rPr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731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dirty="0" sz="1000" spc="-5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07314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9828" y="4135246"/>
            <a:ext cx="784273" cy="784275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2049" y="934689"/>
            <a:ext cx="9142095" cy="10160"/>
          </a:xfrm>
          <a:custGeom>
            <a:avLst/>
            <a:gdLst/>
            <a:ahLst/>
            <a:cxnLst/>
            <a:rect l="l" t="t" r="r" b="b"/>
            <a:pathLst>
              <a:path w="9142095" h="10159">
                <a:moveTo>
                  <a:pt x="0" y="10152"/>
                </a:moveTo>
                <a:lnTo>
                  <a:pt x="9141950" y="0"/>
                </a:lnTo>
              </a:path>
            </a:pathLst>
          </a:custGeom>
          <a:ln w="76199">
            <a:solidFill>
              <a:srgbClr val="EA433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6644" y="1337716"/>
            <a:ext cx="1935530" cy="193553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362624" y="3423297"/>
            <a:ext cx="21640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latin typeface="Arial"/>
                <a:cs typeface="Arial"/>
              </a:rPr>
              <a:t>Shubham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10" b="1">
                <a:latin typeface="Arial"/>
                <a:cs typeface="Arial"/>
              </a:rPr>
              <a:t>Vishwakarma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8214" rIns="0" bIns="0" rtlCol="0" vert="horz">
            <a:spAutoFit/>
          </a:bodyPr>
          <a:lstStyle/>
          <a:p>
            <a:pPr marL="1235075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000000"/>
                </a:solidFill>
              </a:rPr>
              <a:t>How</a:t>
            </a:r>
            <a:r>
              <a:rPr dirty="0" sz="2500" spc="-55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It</a:t>
            </a:r>
            <a:r>
              <a:rPr dirty="0" sz="2500" spc="-5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Works:</a:t>
            </a:r>
            <a:r>
              <a:rPr dirty="0" sz="2500" spc="-5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The</a:t>
            </a:r>
            <a:r>
              <a:rPr dirty="0" sz="2500" spc="-5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Architectural</a:t>
            </a:r>
            <a:r>
              <a:rPr dirty="0" sz="2500" spc="-50">
                <a:solidFill>
                  <a:srgbClr val="000000"/>
                </a:solidFill>
              </a:rPr>
              <a:t> </a:t>
            </a:r>
            <a:r>
              <a:rPr dirty="0" sz="2500" spc="-10">
                <a:solidFill>
                  <a:srgbClr val="000000"/>
                </a:solidFill>
              </a:rPr>
              <a:t>Clarity</a:t>
            </a:r>
            <a:endParaRPr sz="2500"/>
          </a:p>
        </p:txBody>
      </p:sp>
      <p:sp>
        <p:nvSpPr>
          <p:cNvPr id="3" name="object 3" descr=""/>
          <p:cNvSpPr txBox="1"/>
          <p:nvPr/>
        </p:nvSpPr>
        <p:spPr>
          <a:xfrm>
            <a:off x="390424" y="1483614"/>
            <a:ext cx="4088129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LLM4S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Tracing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Architecture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High-</a:t>
            </a:r>
            <a:r>
              <a:rPr dirty="0" sz="1200" b="1">
                <a:latin typeface="Arial"/>
                <a:cs typeface="Arial"/>
              </a:rPr>
              <a:t>Level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Detailed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View:</a:t>
            </a:r>
            <a:endParaRPr sz="1200">
              <a:latin typeface="Arial"/>
              <a:cs typeface="Arial"/>
            </a:endParaRPr>
          </a:p>
          <a:p>
            <a:pPr marL="469265" marR="5080" indent="-304800">
              <a:lnSpc>
                <a:spcPct val="150000"/>
              </a:lnSpc>
              <a:spcBef>
                <a:spcPts val="1200"/>
              </a:spcBef>
              <a:buFont typeface="Arial"/>
              <a:buChar char="●"/>
              <a:tabLst>
                <a:tab pos="469265" algn="l"/>
              </a:tabLst>
            </a:pPr>
            <a:r>
              <a:rPr dirty="0" sz="1200" b="1">
                <a:latin typeface="Arial"/>
                <a:cs typeface="Arial"/>
              </a:rPr>
              <a:t>Diagram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Flow: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Application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Layer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(Agent </a:t>
            </a:r>
            <a:r>
              <a:rPr dirty="0" sz="1200">
                <a:latin typeface="Arial"/>
                <a:cs typeface="Arial"/>
              </a:rPr>
              <a:t>Orchestration/Tool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Invocation)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→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Tracing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API </a:t>
            </a:r>
            <a:r>
              <a:rPr dirty="0" sz="1200">
                <a:latin typeface="Arial"/>
                <a:cs typeface="Arial"/>
              </a:rPr>
              <a:t>(StartSpan,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EndSpan,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TokenUsage,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Error)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→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Tracing </a:t>
            </a:r>
            <a:r>
              <a:rPr dirty="0" sz="1200">
                <a:latin typeface="Arial"/>
                <a:cs typeface="Arial"/>
              </a:rPr>
              <a:t>Composer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→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Backends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(Langfuse,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Console,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NoOp)</a:t>
            </a:r>
            <a:endParaRPr sz="1200">
              <a:latin typeface="Arial"/>
              <a:cs typeface="Arial"/>
            </a:endParaRPr>
          </a:p>
          <a:p>
            <a:pPr marL="469265" marR="80645" indent="-304800">
              <a:lnSpc>
                <a:spcPct val="150000"/>
              </a:lnSpc>
              <a:buFont typeface="Arial"/>
              <a:buChar char="●"/>
              <a:tabLst>
                <a:tab pos="469265" algn="l"/>
              </a:tabLst>
            </a:pPr>
            <a:r>
              <a:rPr dirty="0" sz="1200" b="1">
                <a:latin typeface="Arial"/>
                <a:cs typeface="Arial"/>
              </a:rPr>
              <a:t>Tracing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Composer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functions: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Filter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&amp;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Redaction, </a:t>
            </a:r>
            <a:r>
              <a:rPr dirty="0" sz="1200">
                <a:latin typeface="Arial"/>
                <a:cs typeface="Arial"/>
              </a:rPr>
              <a:t>Merge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&amp;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Fan-</a:t>
            </a:r>
            <a:r>
              <a:rPr dirty="0" sz="1200">
                <a:latin typeface="Arial"/>
                <a:cs typeface="Arial"/>
              </a:rPr>
              <a:t>out,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Enrichment,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Routing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to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Backends.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049" y="934689"/>
            <a:ext cx="9142095" cy="10160"/>
          </a:xfrm>
          <a:custGeom>
            <a:avLst/>
            <a:gdLst/>
            <a:ahLst/>
            <a:cxnLst/>
            <a:rect l="l" t="t" r="r" b="b"/>
            <a:pathLst>
              <a:path w="9142095" h="10159">
                <a:moveTo>
                  <a:pt x="0" y="10152"/>
                </a:moveTo>
                <a:lnTo>
                  <a:pt x="9141950" y="0"/>
                </a:lnTo>
              </a:path>
            </a:pathLst>
          </a:custGeom>
          <a:ln w="76199">
            <a:solidFill>
              <a:srgbClr val="EA433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8928" y="1209474"/>
            <a:ext cx="4355071" cy="3731574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8214" rIns="0" bIns="0" rtlCol="0" vert="horz">
            <a:spAutoFit/>
          </a:bodyPr>
          <a:lstStyle/>
          <a:p>
            <a:pPr marL="1297305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000000"/>
                </a:solidFill>
              </a:rPr>
              <a:t>The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Foundation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for</a:t>
            </a:r>
            <a:r>
              <a:rPr dirty="0" sz="2500" spc="-20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Future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>
                <a:solidFill>
                  <a:srgbClr val="000000"/>
                </a:solidFill>
              </a:rPr>
              <a:t>AI</a:t>
            </a:r>
            <a:r>
              <a:rPr dirty="0" sz="2500" spc="-25">
                <a:solidFill>
                  <a:srgbClr val="000000"/>
                </a:solidFill>
              </a:rPr>
              <a:t> </a:t>
            </a:r>
            <a:r>
              <a:rPr dirty="0" sz="2500" spc="-10">
                <a:solidFill>
                  <a:srgbClr val="000000"/>
                </a:solidFill>
              </a:rPr>
              <a:t>Systems</a:t>
            </a:r>
            <a:endParaRPr sz="2500"/>
          </a:p>
        </p:txBody>
      </p:sp>
      <p:sp>
        <p:nvSpPr>
          <p:cNvPr id="3" name="object 3" descr=""/>
          <p:cNvSpPr txBox="1"/>
          <p:nvPr/>
        </p:nvSpPr>
        <p:spPr>
          <a:xfrm>
            <a:off x="602075" y="1483614"/>
            <a:ext cx="412432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Beyond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Tracing: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The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Next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Chapter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for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LLM4S:</a:t>
            </a:r>
            <a:endParaRPr sz="1200">
              <a:latin typeface="Arial"/>
              <a:cs typeface="Arial"/>
            </a:endParaRPr>
          </a:p>
          <a:p>
            <a:pPr algn="just" marL="469900" marR="337185" indent="-304800">
              <a:lnSpc>
                <a:spcPct val="150000"/>
              </a:lnSpc>
              <a:spcBef>
                <a:spcPts val="1200"/>
              </a:spcBef>
              <a:buFont typeface="Arial"/>
              <a:buChar char="●"/>
              <a:tabLst>
                <a:tab pos="469900" algn="l"/>
                <a:tab pos="471805" algn="l"/>
              </a:tabLst>
            </a:pPr>
            <a:r>
              <a:rPr dirty="0" sz="1200">
                <a:latin typeface="Arial"/>
                <a:cs typeface="Arial"/>
              </a:rPr>
              <a:t>	</a:t>
            </a:r>
            <a:r>
              <a:rPr dirty="0" sz="1200" spc="-10" b="1">
                <a:latin typeface="Arial"/>
                <a:cs typeface="Arial"/>
              </a:rPr>
              <a:t>Multi-</a:t>
            </a:r>
            <a:r>
              <a:rPr dirty="0" sz="1200" b="1">
                <a:latin typeface="Arial"/>
                <a:cs typeface="Arial"/>
              </a:rPr>
              <a:t>Agent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Systems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In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Progress:</a:t>
            </a:r>
            <a:r>
              <a:rPr dirty="0" sz="1200" spc="-5" b="1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DAG-</a:t>
            </a:r>
            <a:r>
              <a:rPr dirty="0" sz="1200" spc="-20">
                <a:latin typeface="Arial"/>
                <a:cs typeface="Arial"/>
              </a:rPr>
              <a:t>based </a:t>
            </a:r>
            <a:r>
              <a:rPr dirty="0" sz="1200">
                <a:latin typeface="Arial"/>
                <a:cs typeface="Arial"/>
              </a:rPr>
              <a:t>planner,</a:t>
            </a:r>
            <a:r>
              <a:rPr dirty="0" sz="1200" spc="-10">
                <a:latin typeface="Arial"/>
                <a:cs typeface="Arial"/>
              </a:rPr>
              <a:t> Pub-</a:t>
            </a:r>
            <a:r>
              <a:rPr dirty="0" sz="1200">
                <a:latin typeface="Arial"/>
                <a:cs typeface="Arial"/>
              </a:rPr>
              <a:t>sub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signals,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Scala-</a:t>
            </a:r>
            <a:r>
              <a:rPr dirty="0" sz="1200">
                <a:latin typeface="Arial"/>
                <a:cs typeface="Arial"/>
              </a:rPr>
              <a:t>native,</a:t>
            </a:r>
            <a:r>
              <a:rPr dirty="0" sz="1200" spc="-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type-</a:t>
            </a:r>
            <a:r>
              <a:rPr dirty="0" sz="1200" spc="-20">
                <a:latin typeface="Arial"/>
                <a:cs typeface="Arial"/>
              </a:rPr>
              <a:t>safe </a:t>
            </a:r>
            <a:r>
              <a:rPr dirty="0" sz="1200" spc="-10">
                <a:latin typeface="Arial"/>
                <a:cs typeface="Arial"/>
              </a:rPr>
              <a:t>orchestration.</a:t>
            </a:r>
            <a:endParaRPr sz="1200">
              <a:latin typeface="Arial"/>
              <a:cs typeface="Arial"/>
            </a:endParaRPr>
          </a:p>
          <a:p>
            <a:pPr marL="469900" marR="5080" indent="-304800">
              <a:lnSpc>
                <a:spcPct val="150000"/>
              </a:lnSpc>
              <a:buFont typeface="Arial"/>
              <a:buChar char="●"/>
              <a:tabLst>
                <a:tab pos="469900" algn="l"/>
              </a:tabLst>
            </a:pP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Real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Use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Case: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Meeting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Minutes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Generator </a:t>
            </a:r>
            <a:r>
              <a:rPr dirty="0" sz="1200" b="1">
                <a:latin typeface="Arial"/>
                <a:cs typeface="Arial"/>
              </a:rPr>
              <a:t>Planned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→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Full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traceability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→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every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step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tracked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 spc="-20">
                <a:latin typeface="Arial"/>
                <a:cs typeface="Arial"/>
              </a:rPr>
              <a:t>with </a:t>
            </a:r>
            <a:r>
              <a:rPr dirty="0" sz="1200" spc="-10">
                <a:latin typeface="Arial"/>
                <a:cs typeface="Arial"/>
              </a:rPr>
              <a:t>spans/events.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4799" y="4156773"/>
            <a:ext cx="784273" cy="784275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049" y="934689"/>
            <a:ext cx="9142095" cy="10160"/>
          </a:xfrm>
          <a:custGeom>
            <a:avLst/>
            <a:gdLst/>
            <a:ahLst/>
            <a:cxnLst/>
            <a:rect l="l" t="t" r="r" b="b"/>
            <a:pathLst>
              <a:path w="9142095" h="10159">
                <a:moveTo>
                  <a:pt x="0" y="10152"/>
                </a:moveTo>
                <a:lnTo>
                  <a:pt x="9141950" y="0"/>
                </a:lnTo>
              </a:path>
            </a:pathLst>
          </a:custGeom>
          <a:ln w="76199">
            <a:solidFill>
              <a:srgbClr val="EA4335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07270" y="1408112"/>
            <a:ext cx="1898850" cy="200435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266940" y="3571468"/>
            <a:ext cx="17926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latin typeface="Arial"/>
                <a:cs typeface="Arial"/>
              </a:rPr>
              <a:t>LLM4S</a:t>
            </a:r>
            <a:r>
              <a:rPr dirty="0" sz="1500" spc="-3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Project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20" b="1">
                <a:latin typeface="Arial"/>
                <a:cs typeface="Arial"/>
              </a:rPr>
              <a:t>Link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550" y="2516162"/>
            <a:ext cx="4062729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13025" algn="l"/>
              </a:tabLst>
            </a:pPr>
            <a:r>
              <a:rPr dirty="0" sz="5500" spc="-10" b="0">
                <a:solidFill>
                  <a:srgbClr val="4285F4"/>
                </a:solidFill>
                <a:latin typeface="Arial"/>
                <a:cs typeface="Arial"/>
              </a:rPr>
              <a:t>Atharva</a:t>
            </a:r>
            <a:r>
              <a:rPr dirty="0" sz="5500" b="0">
                <a:solidFill>
                  <a:srgbClr val="4285F4"/>
                </a:solidFill>
                <a:latin typeface="Arial"/>
                <a:cs typeface="Arial"/>
              </a:rPr>
              <a:t>	</a:t>
            </a:r>
            <a:r>
              <a:rPr dirty="0" sz="5500" spc="-20" b="0">
                <a:solidFill>
                  <a:srgbClr val="4285F4"/>
                </a:solidFill>
                <a:latin typeface="Arial"/>
                <a:cs typeface="Arial"/>
              </a:rPr>
              <a:t>Arya</a:t>
            </a:r>
            <a:endParaRPr sz="5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37573" y="3794035"/>
            <a:ext cx="7340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 b="1">
                <a:solidFill>
                  <a:srgbClr val="80858A"/>
                </a:solidFill>
                <a:latin typeface="Arial"/>
                <a:cs typeface="Arial"/>
              </a:rPr>
              <a:t>TARDIS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0192" y="3056915"/>
            <a:ext cx="8231505" cy="1203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500">
                <a:latin typeface="Arial"/>
                <a:cs typeface="Arial"/>
              </a:rPr>
              <a:t>TARDIS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open-</a:t>
            </a:r>
            <a:r>
              <a:rPr dirty="0" sz="1500">
                <a:latin typeface="Arial"/>
                <a:cs typeface="Arial"/>
              </a:rPr>
              <a:t>science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collaboration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that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develops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i="1">
                <a:latin typeface="Arial"/>
                <a:cs typeface="Arial"/>
              </a:rPr>
              <a:t>python</a:t>
            </a:r>
            <a:r>
              <a:rPr dirty="0" sz="1500" spc="-35" i="1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packages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simulate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analyse exploding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stars</a:t>
            </a:r>
            <a:endParaRPr sz="1500">
              <a:latin typeface="Arial"/>
              <a:cs typeface="Arial"/>
            </a:endParaRPr>
          </a:p>
          <a:p>
            <a:pPr marL="12700" marR="160020">
              <a:lnSpc>
                <a:spcPct val="114999"/>
              </a:lnSpc>
              <a:spcBef>
                <a:spcPts val="1000"/>
              </a:spcBef>
            </a:pPr>
            <a:r>
              <a:rPr dirty="0" sz="1500">
                <a:latin typeface="Arial"/>
                <a:cs typeface="Arial"/>
              </a:rPr>
              <a:t>More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technically,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it’s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Monte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Carlo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radiative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transfer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code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that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calculates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theoretical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spectra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for </a:t>
            </a:r>
            <a:r>
              <a:rPr dirty="0" sz="1500" spc="-10">
                <a:latin typeface="Arial"/>
                <a:cs typeface="Arial"/>
              </a:rPr>
              <a:t>supernovae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other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transients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12900" y="4413491"/>
            <a:ext cx="4484370" cy="22860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70"/>
              </a:lnSpc>
            </a:pPr>
            <a:r>
              <a:rPr dirty="0" sz="1500">
                <a:latin typeface="Arial"/>
                <a:cs typeface="Arial"/>
              </a:rPr>
              <a:t>36+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GSoC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projects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completed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since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2013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(12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years!)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2900" y="4870691"/>
            <a:ext cx="2700020" cy="22860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70"/>
              </a:lnSpc>
            </a:pPr>
            <a:r>
              <a:rPr dirty="0" sz="1500">
                <a:latin typeface="Arial"/>
                <a:cs typeface="Arial"/>
              </a:rPr>
              <a:t>This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year,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2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projects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completed!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291" y="35249"/>
            <a:ext cx="2264003" cy="226400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6333" y="40199"/>
            <a:ext cx="2584627" cy="2254097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474656" y="2370061"/>
            <a:ext cx="19970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SN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1054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(1054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AD),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Milky</a:t>
            </a:r>
            <a:r>
              <a:rPr dirty="0" sz="1100" spc="-2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Way!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72777" y="2370061"/>
            <a:ext cx="17259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1994D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in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galaxy</a:t>
            </a:r>
            <a:r>
              <a:rPr dirty="0" sz="1100" spc="-3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NGC</a:t>
            </a:r>
            <a:r>
              <a:rPr dirty="0" sz="1100" spc="-35">
                <a:latin typeface="Arial"/>
                <a:cs typeface="Arial"/>
              </a:rPr>
              <a:t> </a:t>
            </a:r>
            <a:r>
              <a:rPr dirty="0" sz="1100" spc="-20">
                <a:latin typeface="Arial"/>
                <a:cs typeface="Arial"/>
              </a:rPr>
              <a:t>4526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6919" y="486100"/>
            <a:ext cx="3013595" cy="1362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6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2025-10-27T12:03:58Z</dcterms:created>
  <dcterms:modified xsi:type="dcterms:W3CDTF">2025-10-27T12:03:58Z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2025-10-27T00:00:00Z</vt:filetime>
  </property>
  <property fmtid="{D5CDD505-2E9C-101B-9397-08002B2CF9AE}" pid="3" name="LastSaved">
    <vt:filetime>2025-10-27T00:00:00Z</vt:filetime>
  </property>
  <property fmtid="{D5CDD505-2E9C-101B-9397-08002B2CF9AE}" pid="4" name="Producer">
    <vt:lpwstr>3-Heights(TM) PDF Security Shell 4.8.25.2 (http://www.pdf-tools.com)</vt:lpwstr>
  </property>
</Properties>
</file>